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69" r:id="rId4"/>
    <p:sldId id="270" r:id="rId5"/>
    <p:sldId id="258" r:id="rId6"/>
    <p:sldId id="264" r:id="rId7"/>
    <p:sldId id="265" r:id="rId8"/>
    <p:sldId id="267" r:id="rId9"/>
    <p:sldId id="268" r:id="rId10"/>
    <p:sldId id="284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46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1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6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9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4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5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42248D-723A-45B1-916F-95BB773547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285753" y="174978"/>
            <a:chExt cx="8572493" cy="6508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957F0D-87B9-4FBF-B96E-68492C72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56957" y="174978"/>
              <a:ext cx="4301289" cy="65080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13BC6-8066-4E30-BDFD-18DB31AF9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53" y="174978"/>
              <a:ext cx="4271206" cy="65080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DDAF9-19A1-4676-AD3F-5BDBB0EEDF41}"/>
                </a:ext>
              </a:extLst>
            </p:cNvPr>
            <p:cNvSpPr/>
            <p:nvPr/>
          </p:nvSpPr>
          <p:spPr>
            <a:xfrm>
              <a:off x="285753" y="174978"/>
              <a:ext cx="8572493" cy="650804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908B98-B569-4248-B23D-79F4BD1F4D61}"/>
                </a:ext>
              </a:extLst>
            </p:cNvPr>
            <p:cNvSpPr/>
            <p:nvPr/>
          </p:nvSpPr>
          <p:spPr>
            <a:xfrm>
              <a:off x="1130966" y="664937"/>
              <a:ext cx="6882065" cy="55281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53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2A348C-780E-4145-9C19-6C5DCB76191B}"/>
              </a:ext>
            </a:extLst>
          </p:cNvPr>
          <p:cNvSpPr txBox="1"/>
          <p:nvPr/>
        </p:nvSpPr>
        <p:spPr>
          <a:xfrm>
            <a:off x="2460206" y="651957"/>
            <a:ext cx="727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&amp; DISASTER RISK FINANCING ONLINE TRAINING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A74C0-AF62-4F0E-BF42-3F3EFE168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" t="6170" r="1"/>
          <a:stretch/>
        </p:blipFill>
        <p:spPr>
          <a:xfrm>
            <a:off x="1340885" y="5195003"/>
            <a:ext cx="546423" cy="10579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D0763B-8751-4B8D-98E2-4A54EA95F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57" t="34292" r="14643" b="32462"/>
          <a:stretch/>
        </p:blipFill>
        <p:spPr>
          <a:xfrm>
            <a:off x="2145402" y="5716770"/>
            <a:ext cx="1571776" cy="511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3CE6A2-C009-42EB-972B-6E13CA8F9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061" y="5648702"/>
            <a:ext cx="3193293" cy="4967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483D55-CF87-73CF-4F14-E4F5A7894C79}"/>
              </a:ext>
            </a:extLst>
          </p:cNvPr>
          <p:cNvSpPr txBox="1">
            <a:spLocks/>
          </p:cNvSpPr>
          <p:nvPr/>
        </p:nvSpPr>
        <p:spPr>
          <a:xfrm>
            <a:off x="1400175" y="1617785"/>
            <a:ext cx="9391650" cy="375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u="sng" dirty="0">
                <a:latin typeface="Gill Sans MT" panose="020B0502020104020203" pitchFamily="34" charset="0"/>
              </a:rPr>
              <a:t>SESSION 2:</a:t>
            </a:r>
            <a:br>
              <a:rPr lang="fr-FR" sz="3675" b="1" u="sng" dirty="0">
                <a:latin typeface="Gill Sans MT" panose="020B0502020104020203" pitchFamily="34" charset="0"/>
              </a:rPr>
            </a:br>
            <a:br>
              <a:rPr lang="fr-FR" sz="675" b="1" dirty="0">
                <a:latin typeface="Gill Sans MT" panose="020B0502020104020203" pitchFamily="34" charset="0"/>
              </a:rPr>
            </a:br>
            <a:br>
              <a:rPr lang="en-US" b="1" dirty="0">
                <a:latin typeface="Gill Sans MT" panose="020B0502020104020203" pitchFamily="34" charset="0"/>
              </a:rPr>
            </a:br>
            <a:r>
              <a:rPr lang="en-US" b="1" dirty="0">
                <a:latin typeface="Gill Sans MT" panose="020B0502020104020203" pitchFamily="34" charset="0"/>
              </a:rPr>
              <a:t>Introduction of Public Financial Management (PFM) principles</a:t>
            </a:r>
            <a:br>
              <a:rPr lang="fr-FR" sz="3600" b="1" dirty="0">
                <a:latin typeface="Gill Sans MT" panose="020B0502020104020203" pitchFamily="34" charset="0"/>
              </a:rPr>
            </a:br>
            <a:endParaRPr lang="fr-FR" sz="3600" b="1" dirty="0">
              <a:latin typeface="Gill Sans MT" panose="020B0502020104020203" pitchFamily="34" charset="0"/>
            </a:endParaRPr>
          </a:p>
          <a:p>
            <a:pPr algn="ctr"/>
            <a:br>
              <a:rPr lang="en-ZA" sz="2700" b="1" dirty="0">
                <a:latin typeface="Gill Sans MT" panose="020B0502020104020203" pitchFamily="34" charset="0"/>
              </a:rPr>
            </a:br>
            <a:br>
              <a:rPr lang="en-ZA" sz="3000" b="1" dirty="0">
                <a:latin typeface="Gill Sans MT" panose="020B0502020104020203" pitchFamily="34" charset="0"/>
              </a:rPr>
            </a:br>
            <a:r>
              <a:rPr lang="en-ZA" sz="2200" b="1" dirty="0">
                <a:latin typeface="Gill Sans MT" panose="020B0502020104020203" pitchFamily="34" charset="0"/>
              </a:rPr>
              <a:t>Prof. RANDRIANALIJAONA Tiana Mahefasoa</a:t>
            </a:r>
            <a:br>
              <a:rPr lang="en-ZA" sz="2200" b="1" dirty="0">
                <a:latin typeface="Gill Sans MT" panose="020B0502020104020203" pitchFamily="34" charset="0"/>
              </a:rPr>
            </a:br>
            <a:r>
              <a:rPr lang="en-ZA" sz="2200" b="1" dirty="0">
                <a:latin typeface="Gill Sans MT" panose="020B0502020104020203" pitchFamily="34" charset="0"/>
              </a:rPr>
              <a:t>Disaster Risk Governance and Sustainable Development Economist</a:t>
            </a:r>
            <a:br>
              <a:rPr lang="en-ZA" sz="2200" b="1" dirty="0">
                <a:latin typeface="Gill Sans MT" panose="020B0502020104020203" pitchFamily="34" charset="0"/>
              </a:rPr>
            </a:br>
            <a:r>
              <a:rPr lang="en-ZA" sz="2200" b="1" dirty="0">
                <a:latin typeface="Gill Sans MT" panose="020B0502020104020203" pitchFamily="34" charset="0"/>
              </a:rPr>
              <a:t>Development Centre of Economic Studies and Research</a:t>
            </a:r>
            <a:br>
              <a:rPr lang="en-ZA" sz="2200" b="1" dirty="0">
                <a:latin typeface="Gill Sans MT" panose="020B0502020104020203" pitchFamily="34" charset="0"/>
              </a:rPr>
            </a:br>
            <a:r>
              <a:rPr lang="en-ZA" sz="2200" b="1" dirty="0">
                <a:latin typeface="Gill Sans MT" panose="020B0502020104020203" pitchFamily="34" charset="0"/>
              </a:rPr>
              <a:t> University of Antananarivo - Madagascar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07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E67C88-13EF-4564-B0EC-323EFC0E5FE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094318-E1A8-4924-A94D-D63C06788D8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60B5553-C663-46E8-A6C1-3ACE5D993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AC9A1F8-FAEC-438F-A475-8B10C7B14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B1EF73-F085-4FC1-AADC-2EBDBCB7243A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6CEF-D59E-4977-9861-45704083E44D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867" y="1428633"/>
            <a:ext cx="11773742" cy="57275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2C43"/>
                </a:solidFill>
                <a:latin typeface="+mn-lt"/>
              </a:rPr>
              <a:t>EXAMPLES OF DISASTER IMPACTS ON </a:t>
            </a:r>
            <a:br>
              <a:rPr lang="en-US" sz="3200" b="1" dirty="0">
                <a:solidFill>
                  <a:srgbClr val="682C43"/>
                </a:solidFill>
                <a:latin typeface="+mn-lt"/>
              </a:rPr>
            </a:br>
            <a:r>
              <a:rPr lang="en-US" sz="3200" b="1" dirty="0">
                <a:solidFill>
                  <a:srgbClr val="682C43"/>
                </a:solidFill>
                <a:latin typeface="+mn-lt"/>
              </a:rPr>
              <a:t>PUBLIC FINANCE MANAGEMENT</a:t>
            </a:r>
            <a:endParaRPr lang="fr-FR" sz="3200" b="1" dirty="0">
              <a:solidFill>
                <a:srgbClr val="682C43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2550453"/>
            <a:ext cx="9144000" cy="307425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Damage and losses when affecting productive sectors are causing double negative impacts on country budget: </a:t>
            </a:r>
          </a:p>
          <a:p>
            <a:pPr algn="l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dirty="0"/>
              <a:t>decrease of production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deficit of tax revenue (Importance may be different for countries depending on prevailing fiscal regime)</a:t>
            </a:r>
            <a:endParaRPr lang="fr-FR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18809" y="28038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A7E544D-0EC8-43CE-8E09-A9E72660E2C0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B2AAECC-CDA2-4650-8C60-7E77F7E506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69B6E5-3013-460B-AF15-137913C1AA3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C1FD066-5568-42B9-B4F2-C3D409B1A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45CD0F9-0434-482E-95D0-F8D7CA1AE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1AC132-64B7-42E6-AAE8-8F198DE18CE8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1A5B99-1DDE-43A1-962E-271B6815722F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257" y="895013"/>
            <a:ext cx="11328745" cy="89799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682C43"/>
                </a:solidFill>
                <a:latin typeface="+mn-lt"/>
              </a:rPr>
              <a:t>HOW DRF SUPPORTS GOVERNMENTS THROUGH WELL PLANNED PFM </a:t>
            </a:r>
            <a:br>
              <a:rPr lang="fr-FR" sz="2800" b="1" dirty="0">
                <a:solidFill>
                  <a:srgbClr val="682C43"/>
                </a:solidFill>
                <a:latin typeface="+mn-lt"/>
              </a:rPr>
            </a:br>
            <a:r>
              <a:rPr lang="fr-FR" sz="2800" b="1" dirty="0">
                <a:solidFill>
                  <a:srgbClr val="682C43"/>
                </a:solidFill>
                <a:latin typeface="+mn-lt"/>
              </a:rPr>
              <a:t>(INITIAL FINANCE ACT AND AMENDING FINANCE ACT)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18809" y="28038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12" y="1793012"/>
            <a:ext cx="9914138" cy="467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FBE945A4-9EA9-44C3-AC41-F90E9F7D8CC5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2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7" name="Title 4">
              <a:extLst>
                <a:ext uri="{FF2B5EF4-FFF2-40B4-BE49-F238E27FC236}">
                  <a16:creationId xmlns:a16="http://schemas.microsoft.com/office/drawing/2014/main" id="{E43493EB-0653-461B-834C-5F35E32DA17D}"/>
                </a:ext>
              </a:extLst>
            </p:cNvPr>
            <p:cNvSpPr txBox="1">
              <a:spLocks/>
            </p:cNvSpPr>
            <p:nvPr/>
          </p:nvSpPr>
          <p:spPr>
            <a:xfrm>
              <a:off x="402213" y="389182"/>
              <a:ext cx="11387573" cy="4903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ZA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anose="020B0502020104020203" pitchFamily="34" charset="0"/>
                </a:rPr>
                <a:t>CLIMATE AND DISASTER RISK FINANCING ONLINE TRAINING</a:t>
              </a:r>
            </a:p>
            <a:p>
              <a:pPr algn="ctr"/>
              <a:r>
                <a:rPr lang="en-ZA" sz="14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anose="020B0502020104020203" pitchFamily="34" charset="0"/>
                </a:rPr>
                <a:t>SESSION 2: </a:t>
              </a:r>
              <a:r>
                <a:rPr lang="en-GB" sz="14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</a:rPr>
                <a:t>THE DEVELOPMENT CONTEXT &amp; THE SDGs</a:t>
              </a:r>
              <a:endPara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5306" y="1204521"/>
            <a:ext cx="9794434" cy="818865"/>
          </a:xfrm>
        </p:spPr>
        <p:txBody>
          <a:bodyPr>
            <a:noAutofit/>
          </a:bodyPr>
          <a:lstStyle/>
          <a:p>
            <a:pPr algn="just"/>
            <a:r>
              <a:rPr lang="fr-FR" sz="2800" b="1" dirty="0">
                <a:solidFill>
                  <a:srgbClr val="682C43"/>
                </a:solidFill>
                <a:latin typeface="+mn-lt"/>
              </a:rPr>
              <a:t>OBJECTIVE: To </a:t>
            </a:r>
            <a:r>
              <a:rPr lang="fr-FR" sz="2800" b="1" dirty="0" err="1">
                <a:solidFill>
                  <a:srgbClr val="682C43"/>
                </a:solidFill>
                <a:latin typeface="+mn-lt"/>
              </a:rPr>
              <a:t>provide</a:t>
            </a:r>
            <a:r>
              <a:rPr lang="fr-FR" sz="2800" b="1" dirty="0">
                <a:solidFill>
                  <a:srgbClr val="682C43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rgbClr val="682C43"/>
                </a:solidFill>
                <a:latin typeface="+mn-lt"/>
              </a:rPr>
              <a:t>delegates</a:t>
            </a:r>
            <a:r>
              <a:rPr lang="fr-FR" sz="2800" b="1" dirty="0">
                <a:solidFill>
                  <a:srgbClr val="682C43"/>
                </a:solidFill>
                <a:latin typeface="+mn-lt"/>
              </a:rPr>
              <a:t> (or </a:t>
            </a:r>
            <a:r>
              <a:rPr lang="fr-FR" sz="2800" b="1" dirty="0" err="1">
                <a:solidFill>
                  <a:srgbClr val="682C43"/>
                </a:solidFill>
                <a:latin typeface="+mn-lt"/>
              </a:rPr>
              <a:t>remind</a:t>
            </a:r>
            <a:r>
              <a:rPr lang="fr-FR" sz="2800" b="1" dirty="0">
                <a:solidFill>
                  <a:srgbClr val="682C43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rgbClr val="682C43"/>
                </a:solidFill>
                <a:latin typeface="+mn-lt"/>
              </a:rPr>
              <a:t>them</a:t>
            </a:r>
            <a:r>
              <a:rPr lang="fr-FR" sz="2800" b="1" dirty="0">
                <a:solidFill>
                  <a:srgbClr val="682C43"/>
                </a:solidFill>
                <a:latin typeface="+mn-lt"/>
              </a:rPr>
              <a:t> of) PFM basics in a session as </a:t>
            </a:r>
            <a:r>
              <a:rPr lang="fr-FR" sz="2800" b="1" dirty="0" err="1">
                <a:solidFill>
                  <a:srgbClr val="682C43"/>
                </a:solidFill>
                <a:latin typeface="+mn-lt"/>
              </a:rPr>
              <a:t>engaging</a:t>
            </a:r>
            <a:r>
              <a:rPr lang="fr-FR" sz="2800" b="1" dirty="0">
                <a:solidFill>
                  <a:srgbClr val="682C43"/>
                </a:solidFill>
                <a:latin typeface="+mn-lt"/>
              </a:rPr>
              <a:t> and interactive as possible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502" y="2299412"/>
            <a:ext cx="9794434" cy="3995239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b="1" dirty="0" err="1"/>
              <a:t>Designing</a:t>
            </a:r>
            <a:r>
              <a:rPr lang="fr-FR" b="1" dirty="0"/>
              <a:t> the country budget (Finance </a:t>
            </a:r>
            <a:r>
              <a:rPr lang="fr-FR" b="1" dirty="0" err="1"/>
              <a:t>Act</a:t>
            </a:r>
            <a:r>
              <a:rPr lang="fr-FR" b="1" dirty="0"/>
              <a:t>)</a:t>
            </a:r>
          </a:p>
          <a:p>
            <a:pPr lvl="1" algn="l"/>
            <a:r>
              <a:rPr lang="fr-FR" sz="2400" b="1" dirty="0">
                <a:solidFill>
                  <a:srgbClr val="682C43"/>
                </a:solidFill>
              </a:rPr>
              <a:t>1.1</a:t>
            </a:r>
            <a:r>
              <a:rPr lang="fr-FR" sz="2400" dirty="0"/>
              <a:t>. </a:t>
            </a:r>
            <a:r>
              <a:rPr lang="fr-FR" sz="2400" dirty="0" err="1"/>
              <a:t>Purpose</a:t>
            </a:r>
            <a:r>
              <a:rPr lang="fr-FR" sz="2400" dirty="0"/>
              <a:t>: </a:t>
            </a:r>
            <a:r>
              <a:rPr lang="fr-FR" sz="2400" dirty="0" err="1"/>
              <a:t>Financing</a:t>
            </a:r>
            <a:r>
              <a:rPr lang="fr-FR" sz="2400" dirty="0"/>
              <a:t> the </a:t>
            </a:r>
            <a:r>
              <a:rPr lang="fr-FR" sz="2400" dirty="0" err="1"/>
              <a:t>country’s</a:t>
            </a:r>
            <a:r>
              <a:rPr lang="fr-FR" sz="2400" dirty="0"/>
              <a:t> </a:t>
            </a:r>
            <a:r>
              <a:rPr lang="fr-FR" sz="2400" dirty="0" err="1"/>
              <a:t>general</a:t>
            </a:r>
            <a:r>
              <a:rPr lang="fr-FR" sz="2400" dirty="0"/>
              <a:t> </a:t>
            </a:r>
            <a:r>
              <a:rPr lang="fr-FR" sz="2400" dirty="0" err="1"/>
              <a:t>economic</a:t>
            </a:r>
            <a:r>
              <a:rPr lang="fr-FR" sz="2400" dirty="0"/>
              <a:t> </a:t>
            </a:r>
            <a:r>
              <a:rPr lang="fr-FR" sz="2400" dirty="0" err="1"/>
              <a:t>policy</a:t>
            </a:r>
            <a:endParaRPr lang="fr-FR" sz="2400" dirty="0"/>
          </a:p>
          <a:p>
            <a:pPr lvl="1" algn="l"/>
            <a:r>
              <a:rPr lang="fr-FR" sz="2400" b="1" dirty="0">
                <a:solidFill>
                  <a:srgbClr val="682C43"/>
                </a:solidFill>
              </a:rPr>
              <a:t>1.2</a:t>
            </a:r>
            <a:r>
              <a:rPr lang="fr-FR" sz="2400" dirty="0"/>
              <a:t>. </a:t>
            </a:r>
            <a:r>
              <a:rPr lang="fr-FR" sz="2400" dirty="0" err="1"/>
              <a:t>Process</a:t>
            </a:r>
            <a:r>
              <a:rPr lang="fr-FR" sz="2400" dirty="0"/>
              <a:t>: Budget </a:t>
            </a:r>
            <a:r>
              <a:rPr lang="fr-FR" sz="2400" dirty="0" err="1"/>
              <a:t>conference</a:t>
            </a:r>
            <a:r>
              <a:rPr lang="fr-FR" sz="2400" dirty="0"/>
              <a:t> sessions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various</a:t>
            </a:r>
            <a:r>
              <a:rPr lang="fr-FR" sz="2400" dirty="0"/>
              <a:t> public </a:t>
            </a:r>
            <a:r>
              <a:rPr lang="fr-FR" sz="2400" dirty="0" err="1"/>
              <a:t>sectors</a:t>
            </a:r>
            <a:r>
              <a:rPr lang="fr-FR" sz="2400" dirty="0"/>
              <a:t> and the Ministry of Finance</a:t>
            </a:r>
          </a:p>
          <a:p>
            <a:pPr algn="l"/>
            <a:endParaRPr lang="fr-FR" dirty="0"/>
          </a:p>
          <a:p>
            <a:pPr algn="l"/>
            <a:r>
              <a:rPr lang="fr-FR" b="1" dirty="0"/>
              <a:t>2) Key </a:t>
            </a:r>
            <a:r>
              <a:rPr lang="fr-FR" b="1" dirty="0" err="1"/>
              <a:t>stakeholders</a:t>
            </a:r>
            <a:r>
              <a:rPr lang="fr-FR" b="1" dirty="0"/>
              <a:t>: </a:t>
            </a:r>
          </a:p>
          <a:p>
            <a:pPr lvl="1" algn="l"/>
            <a:r>
              <a:rPr lang="fr-FR" sz="2400" b="1" dirty="0">
                <a:solidFill>
                  <a:srgbClr val="682C43"/>
                </a:solidFill>
              </a:rPr>
              <a:t>2.1</a:t>
            </a:r>
            <a:r>
              <a:rPr lang="fr-FR" sz="2400" dirty="0"/>
              <a:t>. </a:t>
            </a:r>
            <a:r>
              <a:rPr lang="fr-FR" sz="2400" dirty="0" err="1"/>
              <a:t>Ministry’s</a:t>
            </a:r>
            <a:r>
              <a:rPr lang="fr-FR" sz="2400" dirty="0"/>
              <a:t> finance </a:t>
            </a:r>
            <a:r>
              <a:rPr lang="fr-FR" sz="2400" dirty="0" err="1"/>
              <a:t>departments</a:t>
            </a:r>
            <a:r>
              <a:rPr lang="fr-FR" sz="2400" dirty="0"/>
              <a:t>’ managers</a:t>
            </a:r>
          </a:p>
          <a:p>
            <a:pPr lvl="1" algn="l"/>
            <a:r>
              <a:rPr lang="fr-FR" sz="2400" b="1" dirty="0">
                <a:solidFill>
                  <a:srgbClr val="682C43"/>
                </a:solidFill>
              </a:rPr>
              <a:t>2.2</a:t>
            </a:r>
            <a:r>
              <a:rPr lang="fr-FR" sz="2400" dirty="0"/>
              <a:t>. Ministry of Finance</a:t>
            </a:r>
          </a:p>
          <a:p>
            <a:pPr lvl="1" algn="l"/>
            <a:r>
              <a:rPr lang="fr-FR" sz="2400" b="1" dirty="0">
                <a:solidFill>
                  <a:srgbClr val="682C43"/>
                </a:solidFill>
              </a:rPr>
              <a:t>2.3</a:t>
            </a:r>
            <a:r>
              <a:rPr lang="fr-FR" sz="2400" dirty="0"/>
              <a:t>. </a:t>
            </a:r>
            <a:r>
              <a:rPr lang="fr-FR" sz="2400" dirty="0" err="1"/>
              <a:t>Parliament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17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18E3A5-DC39-4D5F-90F9-052F69474E2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C196C6-5CC3-418E-8104-F940CD699B8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F73B85-6AED-4F49-A55B-0C2890CFC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874E063-0D83-45C5-9672-AF3A439C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52018B-9904-4621-A318-13E3A76FD9E4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9B0FF7-EF70-4B80-8239-DD8550019C6A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257" y="1166889"/>
            <a:ext cx="11344789" cy="74663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682C43"/>
                </a:solidFill>
                <a:latin typeface="+mn-lt"/>
              </a:rPr>
              <a:t>1) </a:t>
            </a:r>
            <a:r>
              <a:rPr lang="en-US" sz="3200" b="1" dirty="0">
                <a:solidFill>
                  <a:srgbClr val="682C43"/>
                </a:solidFill>
                <a:latin typeface="+mn-lt"/>
              </a:rPr>
              <a:t>DESIGNING THE COUNTRY BUDGET (FINANCE ACT)</a:t>
            </a:r>
            <a:br>
              <a:rPr lang="en-US" sz="3200" b="1" dirty="0">
                <a:solidFill>
                  <a:srgbClr val="682C43"/>
                </a:solidFill>
                <a:latin typeface="+mn-lt"/>
              </a:rPr>
            </a:br>
            <a:endParaRPr lang="fr-FR" sz="3200" b="1" dirty="0">
              <a:solidFill>
                <a:srgbClr val="682C43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5820" y="1791410"/>
            <a:ext cx="9413163" cy="452115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1.1. </a:t>
            </a:r>
            <a:r>
              <a:rPr lang="fr-FR" b="1" dirty="0" err="1">
                <a:solidFill>
                  <a:schemeClr val="accent2"/>
                </a:solidFill>
              </a:rPr>
              <a:t>Purpose</a:t>
            </a:r>
            <a:r>
              <a:rPr lang="fr-FR" dirty="0"/>
              <a:t>: </a:t>
            </a:r>
            <a:r>
              <a:rPr lang="fr-FR" dirty="0" err="1"/>
              <a:t>Financing</a:t>
            </a:r>
            <a:r>
              <a:rPr lang="fr-FR" dirty="0"/>
              <a:t> the </a:t>
            </a:r>
            <a:r>
              <a:rPr lang="fr-FR" dirty="0" err="1"/>
              <a:t>country’s</a:t>
            </a:r>
            <a:r>
              <a:rPr lang="fr-FR" dirty="0"/>
              <a:t>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pPr algn="l"/>
            <a:endParaRPr lang="fr-FR" sz="1000" dirty="0"/>
          </a:p>
          <a:p>
            <a:pPr algn="l"/>
            <a:r>
              <a:rPr lang="fr-FR" dirty="0"/>
              <a:t>1.2. </a:t>
            </a:r>
            <a:r>
              <a:rPr lang="fr-FR" b="1" dirty="0">
                <a:solidFill>
                  <a:schemeClr val="accent2"/>
                </a:solidFill>
              </a:rPr>
              <a:t>Process</a:t>
            </a:r>
            <a:r>
              <a:rPr lang="fr-FR" dirty="0"/>
              <a:t>: Budget </a:t>
            </a:r>
            <a:r>
              <a:rPr lang="fr-FR" dirty="0" err="1"/>
              <a:t>conference</a:t>
            </a:r>
            <a:r>
              <a:rPr lang="fr-FR" dirty="0"/>
              <a:t> sessions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public </a:t>
            </a:r>
            <a:r>
              <a:rPr lang="fr-FR" dirty="0" err="1"/>
              <a:t>sectors</a:t>
            </a:r>
            <a:r>
              <a:rPr lang="fr-FR" dirty="0"/>
              <a:t> and the Ministry of Finance</a:t>
            </a:r>
          </a:p>
          <a:p>
            <a:pPr algn="l"/>
            <a:endParaRPr lang="fr-FR" sz="1000" dirty="0"/>
          </a:p>
          <a:p>
            <a:pPr marL="342900" indent="-342900" algn="l">
              <a:buFont typeface="Wingdings" panose="05000000000000000000" pitchFamily="2" charset="2"/>
              <a:buChar char="è"/>
            </a:pPr>
            <a:r>
              <a:rPr lang="fr-FR" dirty="0"/>
              <a:t>I</a:t>
            </a:r>
            <a:r>
              <a:rPr lang="fr-FR" sz="2400" dirty="0"/>
              <a:t>nitial finance </a:t>
            </a:r>
            <a:r>
              <a:rPr lang="fr-FR" sz="2400" dirty="0" err="1"/>
              <a:t>act</a:t>
            </a:r>
            <a:r>
              <a:rPr lang="fr-FR" sz="2400" dirty="0"/>
              <a:t> and </a:t>
            </a:r>
            <a:r>
              <a:rPr lang="fr-FR" sz="2400" dirty="0" err="1"/>
              <a:t>amending</a:t>
            </a:r>
            <a:r>
              <a:rPr lang="fr-FR" sz="2400" dirty="0"/>
              <a:t> finance </a:t>
            </a:r>
            <a:r>
              <a:rPr lang="fr-FR" sz="2400" dirty="0" err="1"/>
              <a:t>act</a:t>
            </a:r>
            <a:r>
              <a:rPr lang="fr-FR" sz="2400" dirty="0"/>
              <a:t> </a:t>
            </a:r>
            <a:r>
              <a:rPr lang="fr-FR" dirty="0"/>
              <a:t>(importance of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 in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the "</a:t>
            </a:r>
            <a:r>
              <a:rPr lang="fr-FR" dirty="0" err="1"/>
              <a:t>equilibrium</a:t>
            </a:r>
            <a:r>
              <a:rPr lang="fr-FR" dirty="0"/>
              <a:t> </a:t>
            </a:r>
            <a:r>
              <a:rPr lang="fr-FR" dirty="0" err="1"/>
              <a:t>accounting</a:t>
            </a:r>
            <a:r>
              <a:rPr lang="fr-FR" dirty="0"/>
              <a:t> objective" 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arise.</a:t>
            </a:r>
          </a:p>
          <a:p>
            <a:pPr algn="l"/>
            <a:endParaRPr lang="fr-FR" sz="1000" dirty="0"/>
          </a:p>
          <a:p>
            <a:pPr marL="342900" indent="-342900" algn="l">
              <a:buFont typeface="Wingdings" panose="05000000000000000000" pitchFamily="2" charset="2"/>
              <a:buChar char="è"/>
            </a:pPr>
            <a:r>
              <a:rPr lang="fr-FR" dirty="0" err="1"/>
              <a:t>Here</a:t>
            </a:r>
            <a:r>
              <a:rPr lang="fr-FR" dirty="0"/>
              <a:t> starts the </a:t>
            </a:r>
            <a:r>
              <a:rPr lang="fr-FR" dirty="0" err="1"/>
              <a:t>idea</a:t>
            </a:r>
            <a:r>
              <a:rPr lang="fr-FR" dirty="0"/>
              <a:t> of </a:t>
            </a:r>
            <a:r>
              <a:rPr lang="fr-FR" dirty="0" err="1"/>
              <a:t>giving</a:t>
            </a:r>
            <a:r>
              <a:rPr lang="fr-FR" dirty="0"/>
              <a:t> more importance to DRR, </a:t>
            </a:r>
            <a:r>
              <a:rPr lang="fr-FR" dirty="0" err="1"/>
              <a:t>resilience</a:t>
            </a:r>
            <a:r>
              <a:rPr lang="fr-FR" dirty="0"/>
              <a:t> initiatives and </a:t>
            </a:r>
            <a:r>
              <a:rPr lang="fr-FR" dirty="0" err="1"/>
              <a:t>disasters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designing</a:t>
            </a:r>
            <a:r>
              <a:rPr lang="fr-FR" dirty="0"/>
              <a:t> the country budget.</a:t>
            </a:r>
          </a:p>
          <a:p>
            <a:pPr algn="l"/>
            <a:endParaRPr lang="fr-FR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AE1A998-EC1E-4ECE-A135-582144BD4E0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B112D6-8EA3-4B70-ACA6-56EE7E68B3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6119A5-52F5-4F4E-9F44-271BAC2D1559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5E5BD42-BC8E-472D-9BE3-63B96DF0C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BB94230-3342-4115-9FEE-A36820B53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AD7539-1C66-4AFB-8D23-53DF4B470B04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36CE5-A997-4B02-8AB5-785585D4B3F8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1126" y="1450938"/>
            <a:ext cx="9572821" cy="54028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682C43"/>
                </a:solidFill>
                <a:latin typeface="+mn-lt"/>
              </a:rPr>
              <a:t>2) IDENTIFY AND ENGAGE WITH KEY STAKEHOLDERS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1126" y="2405024"/>
            <a:ext cx="9275090" cy="2387556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2.1. </a:t>
            </a:r>
            <a:r>
              <a:rPr lang="fr-FR" b="1" dirty="0" err="1"/>
              <a:t>Ministry’s</a:t>
            </a:r>
            <a:r>
              <a:rPr lang="fr-FR" b="1" dirty="0"/>
              <a:t> finance </a:t>
            </a:r>
            <a:r>
              <a:rPr lang="fr-FR" b="1" dirty="0" err="1"/>
              <a:t>departments</a:t>
            </a:r>
            <a:r>
              <a:rPr lang="fr-FR" b="1" dirty="0"/>
              <a:t>’ managers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2.2. Ministry of Finance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2.3. </a:t>
            </a:r>
            <a:r>
              <a:rPr lang="fr-FR" b="1" dirty="0" err="1"/>
              <a:t>Parliament</a:t>
            </a:r>
            <a:endParaRPr lang="fr-FR" b="1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5D5DB0B4-48B0-4043-952A-4E098E39FED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0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1DBB80-CF2A-49A3-9EC3-A6B68D1B1F5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BA38492-A1D2-4C61-88C8-DD419070441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C33DA89-C427-401A-820F-E43E9DC85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1B194A0-7223-4565-856E-0E54D4411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8E589A-9157-4761-A1B7-744FCADBCA00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9DB7FD-10CF-4448-BAA1-5BC0EDAB6174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257" y="1440198"/>
            <a:ext cx="11355486" cy="951977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682C43"/>
                </a:solidFill>
                <a:latin typeface="+mn-lt"/>
              </a:rPr>
              <a:t>PUBLIC FINANCE MANAGEMENT AND </a:t>
            </a:r>
            <a:br>
              <a:rPr lang="fr-FR" sz="3200" b="1" dirty="0">
                <a:solidFill>
                  <a:srgbClr val="682C43"/>
                </a:solidFill>
                <a:latin typeface="+mn-lt"/>
              </a:rPr>
            </a:br>
            <a:r>
              <a:rPr lang="fr-FR" sz="3200" b="1" dirty="0">
                <a:solidFill>
                  <a:srgbClr val="682C43"/>
                </a:solidFill>
                <a:latin typeface="+mn-lt"/>
              </a:rPr>
              <a:t>DISASTER RISK FINANCING: </a:t>
            </a:r>
            <a:br>
              <a:rPr lang="fr-FR" sz="3200" b="1" dirty="0">
                <a:solidFill>
                  <a:srgbClr val="682C43"/>
                </a:solidFill>
                <a:latin typeface="+mn-lt"/>
              </a:rPr>
            </a:br>
            <a:r>
              <a:rPr lang="fr-FR" sz="3200" b="1" dirty="0">
                <a:solidFill>
                  <a:srgbClr val="682C43"/>
                </a:solidFill>
                <a:latin typeface="+mn-lt"/>
              </a:rPr>
              <a:t>ENSURING  EFFECTIVE COMPLEMENTARITY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4978" y="2533034"/>
            <a:ext cx="9144000" cy="541663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682C43"/>
                </a:solidFill>
              </a:rPr>
              <a:t>Importance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matters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18809" y="28038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140292" y="3345529"/>
            <a:ext cx="9868627" cy="274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+mn-lt"/>
              </a:rPr>
              <a:t>It is important to develop mechanisms to guarantee the availability of resources to adequately fund the “natural needs” and those as consequences of the occurrence of disasters, which are based on: </a:t>
            </a:r>
          </a:p>
          <a:p>
            <a:pPr algn="just"/>
            <a:endParaRPr lang="en-US" sz="2400" dirty="0">
              <a:latin typeface="+mn-lt"/>
            </a:endParaRPr>
          </a:p>
          <a:p>
            <a:pPr marL="571500" indent="-571500" algn="just">
              <a:buAutoNum type="romanLcParenR"/>
            </a:pPr>
            <a:r>
              <a:rPr lang="en-US" sz="2400" dirty="0">
                <a:latin typeface="+mn-lt"/>
              </a:rPr>
              <a:t>a clear definition of the assets and emergency actions that can be supported; </a:t>
            </a:r>
          </a:p>
          <a:p>
            <a:pPr marL="571500" indent="-571500" algn="just">
              <a:buAutoNum type="romanLcParenR"/>
            </a:pPr>
            <a:endParaRPr lang="en-US" sz="2400" dirty="0">
              <a:latin typeface="+mn-lt"/>
            </a:endParaRPr>
          </a:p>
          <a:p>
            <a:pPr marL="571500" indent="-571500" algn="just">
              <a:buAutoNum type="romanLcParenR"/>
            </a:pPr>
            <a:r>
              <a:rPr lang="en-US" sz="2400" dirty="0">
                <a:latin typeface="+mn-lt"/>
              </a:rPr>
              <a:t>and the kind of events that can generate highly damage.</a:t>
            </a:r>
            <a:endParaRPr lang="fr-FR" sz="2400" dirty="0">
              <a:latin typeface="+mn-lt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304DBE92-9482-4F81-B86D-C3602A70116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B1B145-3569-4A7F-B729-34A6724D76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E11629-8A1C-4C38-9588-EE40A549934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254E5AC-83F1-403D-8765-172926E5A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F41F03-37F2-4457-A2E2-6F9ECA2CD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A9EE0C-C898-4CEB-A94C-0070EE50E99A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E43CF3-D6DE-4482-80E5-5179B1EAC32B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9" name="Sous-titre 2"/>
          <p:cNvSpPr txBox="1">
            <a:spLocks/>
          </p:cNvSpPr>
          <p:nvPr/>
        </p:nvSpPr>
        <p:spPr>
          <a:xfrm>
            <a:off x="618809" y="30705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425612" y="3537195"/>
            <a:ext cx="9199603" cy="1963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682C43"/>
                </a:solidFill>
                <a:latin typeface="+mn-lt"/>
              </a:rPr>
              <a:t>The needs of well-planned financing: </a:t>
            </a:r>
          </a:p>
          <a:p>
            <a:pPr algn="just"/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n-US" sz="2400" dirty="0">
                <a:latin typeface="+mn-lt"/>
              </a:rPr>
              <a:t>If disasters are not anticipated and financially planned for, there can be considerable delays in post-disaster response, potentially significantly exacerbating the adverse human and economic consequences of an event. </a:t>
            </a:r>
            <a:endParaRPr lang="fr-FR" sz="2400" dirty="0">
              <a:latin typeface="+mn-lt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6E48714-5D06-4F9E-ACD3-A5D2557E610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69555FA-98AD-453A-892E-F7C5FEC8E006}"/>
              </a:ext>
            </a:extLst>
          </p:cNvPr>
          <p:cNvSpPr txBox="1">
            <a:spLocks/>
          </p:cNvSpPr>
          <p:nvPr/>
        </p:nvSpPr>
        <p:spPr>
          <a:xfrm>
            <a:off x="1524000" y="2799734"/>
            <a:ext cx="8624978" cy="54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rgbClr val="682C43"/>
                </a:solidFill>
              </a:rPr>
              <a:t>Importance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matters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21FB9BE-54F4-4EAD-AF89-D17E92448889}"/>
              </a:ext>
            </a:extLst>
          </p:cNvPr>
          <p:cNvSpPr txBox="1">
            <a:spLocks/>
          </p:cNvSpPr>
          <p:nvPr/>
        </p:nvSpPr>
        <p:spPr>
          <a:xfrm>
            <a:off x="418257" y="1440198"/>
            <a:ext cx="11355486" cy="95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682C43"/>
                </a:solidFill>
                <a:latin typeface="+mn-lt"/>
              </a:rPr>
              <a:t>PUBLIC FINANCE MANAGEMENT AND </a:t>
            </a:r>
            <a:br>
              <a:rPr lang="fr-FR" sz="3200" b="1" dirty="0">
                <a:solidFill>
                  <a:srgbClr val="682C43"/>
                </a:solidFill>
                <a:latin typeface="+mn-lt"/>
              </a:rPr>
            </a:br>
            <a:r>
              <a:rPr lang="fr-FR" sz="3200" b="1" dirty="0">
                <a:solidFill>
                  <a:srgbClr val="682C43"/>
                </a:solidFill>
                <a:latin typeface="+mn-lt"/>
              </a:rPr>
              <a:t>DISASTER RISK FINANCING: </a:t>
            </a:r>
            <a:br>
              <a:rPr lang="fr-FR" sz="3200" b="1" dirty="0">
                <a:solidFill>
                  <a:srgbClr val="682C43"/>
                </a:solidFill>
                <a:latin typeface="+mn-lt"/>
              </a:rPr>
            </a:br>
            <a:r>
              <a:rPr lang="fr-FR" sz="3200" b="1" dirty="0">
                <a:solidFill>
                  <a:srgbClr val="682C43"/>
                </a:solidFill>
                <a:latin typeface="+mn-lt"/>
              </a:rPr>
              <a:t>ENSURING  EFFECTIVE COMPLEMENTARITY</a:t>
            </a:r>
          </a:p>
        </p:txBody>
      </p:sp>
    </p:spTree>
    <p:extLst>
      <p:ext uri="{BB962C8B-B14F-4D97-AF65-F5344CB8AC3E}">
        <p14:creationId xmlns:p14="http://schemas.microsoft.com/office/powerpoint/2010/main" val="32534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392AB-642A-4570-BF16-C0572D4AA4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66C789-450F-46FB-88CD-FCE31A243F2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C93FC9F-879A-4859-A719-95EB4ABB8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4B3B23-4F94-4FEC-8C47-1B115A224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B8908A-08FA-4DBC-92BE-18AB0B6A91E1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D06214-9868-47DC-9C7C-01AFE5DF1085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9" name="Sous-titre 2"/>
          <p:cNvSpPr txBox="1">
            <a:spLocks/>
          </p:cNvSpPr>
          <p:nvPr/>
        </p:nvSpPr>
        <p:spPr>
          <a:xfrm>
            <a:off x="618809" y="31086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390650" y="3610099"/>
            <a:ext cx="8934450" cy="1590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682C43"/>
                </a:solidFill>
                <a:latin typeface="+mn-lt"/>
              </a:rPr>
              <a:t>Consequences: </a:t>
            </a:r>
          </a:p>
          <a:p>
            <a:pPr algn="just"/>
            <a:endParaRPr lang="en-US" sz="2400" dirty="0">
              <a:latin typeface="+mn-lt"/>
            </a:endParaRPr>
          </a:p>
          <a:p>
            <a:pPr algn="just"/>
            <a:r>
              <a:rPr lang="en-US" sz="2400" dirty="0">
                <a:latin typeface="+mn-lt"/>
              </a:rPr>
              <a:t>Governments may be compelled to draw heavily on budgets intended for development purposes, hindering long-term growth and development.</a:t>
            </a:r>
            <a:endParaRPr lang="fr-FR" sz="2400" dirty="0">
              <a:latin typeface="+mn-lt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62A58A0-9511-495E-A539-B52D1909B694}"/>
              </a:ext>
            </a:extLst>
          </p:cNvPr>
          <p:cNvSpPr txBox="1">
            <a:spLocks/>
          </p:cNvSpPr>
          <p:nvPr/>
        </p:nvSpPr>
        <p:spPr>
          <a:xfrm>
            <a:off x="1276350" y="5462753"/>
            <a:ext cx="9453887" cy="98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3 </a:t>
            </a:r>
            <a:r>
              <a:rPr lang="fr-FR" b="1" dirty="0" err="1"/>
              <a:t>fundamental</a:t>
            </a:r>
            <a:r>
              <a:rPr lang="fr-FR" b="1" dirty="0"/>
              <a:t> </a:t>
            </a:r>
            <a:r>
              <a:rPr lang="fr-FR" b="1" dirty="0" err="1"/>
              <a:t>principles</a:t>
            </a:r>
            <a:r>
              <a:rPr lang="fr-FR" b="1" dirty="0"/>
              <a:t> to </a:t>
            </a:r>
            <a:r>
              <a:rPr lang="fr-FR" b="1" dirty="0" err="1"/>
              <a:t>ensure</a:t>
            </a:r>
            <a:r>
              <a:rPr lang="fr-FR" b="1" dirty="0"/>
              <a:t> </a:t>
            </a:r>
            <a:r>
              <a:rPr lang="fr-FR" b="1" dirty="0" err="1"/>
              <a:t>success</a:t>
            </a:r>
            <a:r>
              <a:rPr lang="fr-FR" b="1" dirty="0"/>
              <a:t> : </a:t>
            </a:r>
          </a:p>
          <a:p>
            <a:pPr algn="l"/>
            <a:r>
              <a:rPr lang="fr-FR" b="1" dirty="0" err="1">
                <a:solidFill>
                  <a:srgbClr val="682C43"/>
                </a:solidFill>
              </a:rPr>
              <a:t>Timeliness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2"/>
                </a:solidFill>
              </a:rPr>
              <a:t>efficieny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b="1" dirty="0" err="1">
                <a:solidFill>
                  <a:schemeClr val="accent1"/>
                </a:solidFill>
              </a:rPr>
              <a:t>transparency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0C79C6E7-53D0-4321-903A-9442D6B3E001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963E00F9-6742-4D3A-B17D-583B33B4E75F}"/>
              </a:ext>
            </a:extLst>
          </p:cNvPr>
          <p:cNvSpPr txBox="1">
            <a:spLocks/>
          </p:cNvSpPr>
          <p:nvPr/>
        </p:nvSpPr>
        <p:spPr>
          <a:xfrm>
            <a:off x="1418977" y="2947932"/>
            <a:ext cx="8624978" cy="54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rgbClr val="682C43"/>
                </a:solidFill>
              </a:rPr>
              <a:t>Importance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2">
                    <a:lumMod val="75000"/>
                  </a:schemeClr>
                </a:solidFill>
              </a:rPr>
              <a:t>matters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E82AD7B6-625F-4166-87BF-4C41BE990CE1}"/>
              </a:ext>
            </a:extLst>
          </p:cNvPr>
          <p:cNvSpPr txBox="1">
            <a:spLocks/>
          </p:cNvSpPr>
          <p:nvPr/>
        </p:nvSpPr>
        <p:spPr>
          <a:xfrm>
            <a:off x="418257" y="1440198"/>
            <a:ext cx="11355486" cy="1245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682C43"/>
                </a:solidFill>
                <a:latin typeface="+mn-lt"/>
              </a:rPr>
              <a:t>PUBLIC FINANCE MANAGEMENT AND </a:t>
            </a:r>
            <a:br>
              <a:rPr lang="fr-FR" sz="3200" b="1" dirty="0">
                <a:solidFill>
                  <a:srgbClr val="682C43"/>
                </a:solidFill>
                <a:latin typeface="+mn-lt"/>
              </a:rPr>
            </a:br>
            <a:r>
              <a:rPr lang="fr-FR" sz="3200" b="1" dirty="0">
                <a:solidFill>
                  <a:srgbClr val="682C43"/>
                </a:solidFill>
                <a:latin typeface="+mn-lt"/>
              </a:rPr>
              <a:t>DISASTER RISK FINANCING: </a:t>
            </a:r>
            <a:br>
              <a:rPr lang="fr-FR" sz="3200" b="1" dirty="0">
                <a:solidFill>
                  <a:srgbClr val="682C43"/>
                </a:solidFill>
                <a:latin typeface="+mn-lt"/>
              </a:rPr>
            </a:br>
            <a:r>
              <a:rPr lang="fr-FR" sz="3200" b="1" dirty="0">
                <a:solidFill>
                  <a:srgbClr val="682C43"/>
                </a:solidFill>
                <a:latin typeface="+mn-lt"/>
              </a:rPr>
              <a:t>ENSURING  EFFECTIVE COMPLEMENTARITY</a:t>
            </a:r>
          </a:p>
        </p:txBody>
      </p:sp>
    </p:spTree>
    <p:extLst>
      <p:ext uri="{BB962C8B-B14F-4D97-AF65-F5344CB8AC3E}">
        <p14:creationId xmlns:p14="http://schemas.microsoft.com/office/powerpoint/2010/main" val="21639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646FEF-0690-45BB-8D9A-7111652BBAC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921BC4-8FFE-47BC-95E9-E26AAB52300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1592DEF-B71C-435A-8A1F-6A9716335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7139F38-FD47-43FF-AE51-37579077C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97814A-6C09-4097-AE5A-3F9CF13FEA4D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EFDE4D-D7E8-427A-B53B-E332CFB36D38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9676" y="925986"/>
            <a:ext cx="11263086" cy="8113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82C43"/>
                </a:solidFill>
                <a:latin typeface="+mn-lt"/>
              </a:rPr>
              <a:t>EXAMPLES OF DISASTER IMPACTS ON PUBLIC FINANCE MANAGEMENT </a:t>
            </a:r>
            <a:br>
              <a:rPr lang="en-US" sz="2800" b="1" dirty="0">
                <a:solidFill>
                  <a:srgbClr val="682C43"/>
                </a:solidFill>
                <a:latin typeface="+mn-lt"/>
              </a:rPr>
            </a:br>
            <a:r>
              <a:rPr lang="en-US" sz="2800" b="1" dirty="0">
                <a:solidFill>
                  <a:srgbClr val="682C43"/>
                </a:solidFill>
                <a:latin typeface="+mn-lt"/>
              </a:rPr>
              <a:t>(TROPICAL CYCLONES FUNDI AND CHEDZA) </a:t>
            </a:r>
            <a:endParaRPr lang="fr-FR" sz="2800" b="1" dirty="0">
              <a:solidFill>
                <a:srgbClr val="682C43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5850" y="4744220"/>
            <a:ext cx="10191750" cy="1547644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This scenario highlights that Government capacity is extremely low towards covering disasters costs</a:t>
            </a:r>
          </a:p>
          <a:p>
            <a:pPr algn="l"/>
            <a:r>
              <a:rPr lang="en-US" dirty="0"/>
              <a:t>This decrease in budget revenue can also be explained by tax exemption measures relating to relief and food products of Government’s response activities (0.2% of GDP)</a:t>
            </a:r>
          </a:p>
          <a:p>
            <a:pPr algn="l"/>
            <a:endParaRPr lang="en-US" dirty="0"/>
          </a:p>
          <a:p>
            <a:pPr algn="l"/>
            <a:endParaRPr lang="fr-FR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18809" y="28038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04728"/>
              </p:ext>
            </p:extLst>
          </p:nvPr>
        </p:nvGraphicFramePr>
        <p:xfrm>
          <a:off x="1373365" y="2007463"/>
          <a:ext cx="9394911" cy="2577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MGA Billion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USD Million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 Total budget (%)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5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Madagascar budget (Initial finance </a:t>
                      </a:r>
                      <a:r>
                        <a:rPr lang="fr-FR" sz="1800" dirty="0" err="1">
                          <a:effectLst/>
                        </a:rPr>
                        <a:t>Act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4 670.4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1 668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6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Damage </a:t>
                      </a:r>
                      <a:r>
                        <a:rPr lang="fr-FR" sz="2000" dirty="0" err="1">
                          <a:effectLst/>
                        </a:rPr>
                        <a:t>costs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357.4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128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7.7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3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Rehabilitation</a:t>
                      </a:r>
                      <a:r>
                        <a:rPr lang="fr-FR" sz="2000" dirty="0">
                          <a:effectLst/>
                        </a:rPr>
                        <a:t> and reconstruction </a:t>
                      </a:r>
                      <a:r>
                        <a:rPr lang="fr-FR" sz="2000" dirty="0" err="1">
                          <a:effectLst/>
                        </a:rPr>
                        <a:t>costs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844.2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</a:rPr>
                        <a:t>292.5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18.1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State emergency </a:t>
                      </a:r>
                      <a:r>
                        <a:rPr lang="fr-FR" sz="1800" dirty="0" err="1">
                          <a:effectLst/>
                        </a:rPr>
                        <a:t>expenditures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after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disaster</a:t>
                      </a:r>
                      <a:endParaRPr lang="fr-FR" sz="1800" dirty="0">
                        <a:effectLst/>
                      </a:endParaRPr>
                    </a:p>
                    <a:p>
                      <a:pPr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to damage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48.9</a:t>
                      </a:r>
                    </a:p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17.5</a:t>
                      </a:r>
                    </a:p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(13,7%)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itle 4">
            <a:extLst>
              <a:ext uri="{FF2B5EF4-FFF2-40B4-BE49-F238E27FC236}">
                <a16:creationId xmlns:a16="http://schemas.microsoft.com/office/drawing/2014/main" id="{3140986E-14FE-44BB-9A4A-F1FF3514F980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E67C88-13EF-4564-B0EC-323EFC0E5FE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094318-E1A8-4924-A94D-D63C06788D8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60B5553-C663-46E8-A6C1-3ACE5D993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AC9A1F8-FAEC-438F-A475-8B10C7B14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B1EF73-F085-4FC1-AADC-2EBDBCB7243A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6CEF-D59E-4977-9861-45704083E44D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867" y="1428633"/>
            <a:ext cx="11773742" cy="57275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2C43"/>
                </a:solidFill>
                <a:latin typeface="+mn-lt"/>
              </a:rPr>
              <a:t>EXAMPLES OF DISASTER IMPACTS ON </a:t>
            </a:r>
            <a:br>
              <a:rPr lang="en-US" sz="3200" b="1" dirty="0">
                <a:solidFill>
                  <a:srgbClr val="682C43"/>
                </a:solidFill>
                <a:latin typeface="+mn-lt"/>
              </a:rPr>
            </a:br>
            <a:r>
              <a:rPr lang="en-US" sz="3200" b="1" dirty="0">
                <a:solidFill>
                  <a:srgbClr val="682C43"/>
                </a:solidFill>
                <a:latin typeface="+mn-lt"/>
              </a:rPr>
              <a:t>PUBLIC FINANCE MANAGEMENT</a:t>
            </a:r>
            <a:endParaRPr lang="fr-FR" sz="3200" b="1" dirty="0">
              <a:solidFill>
                <a:srgbClr val="682C43"/>
              </a:solidFill>
              <a:latin typeface="+mn-lt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18809" y="2803866"/>
            <a:ext cx="9144000" cy="136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314450" y="2765263"/>
            <a:ext cx="9144000" cy="2693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+mn-lt"/>
                <a:ea typeface="+mn-ea"/>
                <a:cs typeface="+mn-cs"/>
              </a:rPr>
              <a:t>In most cases, damage and losses (including fiscal impacts) costs compared to GDP are very high impacting development efforts of countries.</a:t>
            </a:r>
          </a:p>
          <a:p>
            <a:pPr algn="just"/>
            <a:endParaRPr lang="en-US" sz="2400" dirty="0"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>
                <a:latin typeface="+mn-lt"/>
                <a:ea typeface="+mn-ea"/>
                <a:cs typeface="+mn-cs"/>
              </a:rPr>
              <a:t>Madagascar:</a:t>
            </a:r>
          </a:p>
          <a:p>
            <a:pPr marL="457200" indent="-457200" algn="just">
              <a:buFontTx/>
              <a:buChar char="-"/>
            </a:pPr>
            <a:r>
              <a:rPr lang="en-US" sz="2400" dirty="0">
                <a:latin typeface="+mn-lt"/>
                <a:ea typeface="+mn-ea"/>
                <a:cs typeface="+mn-cs"/>
              </a:rPr>
              <a:t>2008 cyclone season (3 cyclones) caused damage and losses accounting for 4% GDP </a:t>
            </a:r>
          </a:p>
          <a:p>
            <a:pPr marL="457200" indent="-457200" algn="just">
              <a:buFontTx/>
              <a:buChar char="-"/>
            </a:pPr>
            <a:r>
              <a:rPr lang="en-US" sz="2400" dirty="0">
                <a:latin typeface="+mn-lt"/>
                <a:ea typeface="+mn-ea"/>
                <a:cs typeface="+mn-cs"/>
              </a:rPr>
              <a:t>2018 just one cyclone (Ava) caused about US$ 130 million of damage and US$ 156 million in losses accounting for 2.9% of 2017 GDP)</a:t>
            </a:r>
            <a:endParaRPr lang="fr-FR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C342B93-FA19-4E00-B43C-73FF46EED17E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2: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THE DEVELOPMENT CONTEXT &amp; THE SDGs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841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Wingdings</vt:lpstr>
      <vt:lpstr>Thème Office</vt:lpstr>
      <vt:lpstr>PowerPoint Presentation</vt:lpstr>
      <vt:lpstr>OBJECTIVE: To provide delegates (or remind them of) PFM basics in a session as engaging and interactive as possible</vt:lpstr>
      <vt:lpstr>1) DESIGNING THE COUNTRY BUDGET (FINANCE ACT) </vt:lpstr>
      <vt:lpstr>2) IDENTIFY AND ENGAGE WITH KEY STAKEHOLDERS</vt:lpstr>
      <vt:lpstr>PUBLIC FINANCE MANAGEMENT AND  DISASTER RISK FINANCING:  ENSURING  EFFECTIVE COMPLEMENTARITY</vt:lpstr>
      <vt:lpstr>PowerPoint Presentation</vt:lpstr>
      <vt:lpstr>PowerPoint Presentation</vt:lpstr>
      <vt:lpstr>EXAMPLES OF DISASTER IMPACTS ON PUBLIC FINANCE MANAGEMENT  (TROPICAL CYCLONES FUNDI AND CHEDZA) </vt:lpstr>
      <vt:lpstr>EXAMPLES OF DISASTER IMPACTS ON  PUBLIC FINANCE MANAGEMENT</vt:lpstr>
      <vt:lpstr>EXAMPLES OF DISASTER IMPACTS ON  PUBLIC FINANCE MANAGEMENT</vt:lpstr>
      <vt:lpstr>HOW DRF SUPPORTS GOVERNMENTS THROUGH WELL PLANNED PFM  (INITIAL FINANCE ACT AND AMENDING FINANCE ACT)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Gouvernance des risques de catastrophe  et Développement communautaire</dc:title>
  <dc:creator>User</dc:creator>
  <cp:lastModifiedBy>Beth Mbote</cp:lastModifiedBy>
  <cp:revision>60</cp:revision>
  <dcterms:created xsi:type="dcterms:W3CDTF">2016-12-02T07:20:21Z</dcterms:created>
  <dcterms:modified xsi:type="dcterms:W3CDTF">2022-09-06T08:21:01Z</dcterms:modified>
</cp:coreProperties>
</file>