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3" r:id="rId3"/>
    <p:sldId id="315" r:id="rId4"/>
    <p:sldId id="316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09" r:id="rId22"/>
    <p:sldId id="311" r:id="rId23"/>
    <p:sldId id="312" r:id="rId24"/>
    <p:sldId id="313" r:id="rId25"/>
    <p:sldId id="314" r:id="rId26"/>
    <p:sldId id="317" r:id="rId27"/>
    <p:sldId id="320" r:id="rId28"/>
    <p:sldId id="321" r:id="rId29"/>
    <p:sldId id="31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0" autoAdjust="0"/>
    <p:restoredTop sz="94646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12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4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67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69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9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40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4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07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67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7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05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0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data/worl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nysisweather.org/" TargetMode="External"/><Relationship Id="rId5" Type="http://schemas.openxmlformats.org/officeDocument/2006/relationships/hyperlink" Target="http://www.fao.org/faostat/en/#data/TM" TargetMode="External"/><Relationship Id="rId4" Type="http://schemas.openxmlformats.org/officeDocument/2006/relationships/hyperlink" Target="http://www.cepii.fr/DAT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nventar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mdat.be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nventar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ndrr.org/" TargetMode="External"/><Relationship Id="rId4" Type="http://schemas.openxmlformats.org/officeDocument/2006/relationships/hyperlink" Target="http://www.emdat.b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42248D-723A-45B1-916F-95BB7735477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285753" y="174978"/>
            <a:chExt cx="8572493" cy="65080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957F0D-87B9-4FBF-B96E-68492C72B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56957" y="174978"/>
              <a:ext cx="4301289" cy="65080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813BC6-8066-4E30-BDFD-18DB31AF9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53" y="174978"/>
              <a:ext cx="4271206" cy="650804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BDDAF9-19A1-4676-AD3F-5BDBB0EEDF41}"/>
                </a:ext>
              </a:extLst>
            </p:cNvPr>
            <p:cNvSpPr/>
            <p:nvPr/>
          </p:nvSpPr>
          <p:spPr>
            <a:xfrm>
              <a:off x="285753" y="174978"/>
              <a:ext cx="8572493" cy="6508044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8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908B98-B569-4248-B23D-79F4BD1F4D61}"/>
                </a:ext>
              </a:extLst>
            </p:cNvPr>
            <p:cNvSpPr/>
            <p:nvPr/>
          </p:nvSpPr>
          <p:spPr>
            <a:xfrm>
              <a:off x="1130966" y="664937"/>
              <a:ext cx="6882065" cy="552812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753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8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41E31-AA63-4769-80EA-B83B0BED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1021289"/>
            <a:ext cx="9391650" cy="5184754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>
                <a:latin typeface="Gill Sans MT" panose="020B0502020104020203" pitchFamily="34" charset="0"/>
              </a:rPr>
              <a:t>SESSION 6:</a:t>
            </a:r>
            <a:br>
              <a:rPr lang="fr-FR" sz="3675" b="1" u="sng" dirty="0">
                <a:latin typeface="Gill Sans MT" panose="020B0502020104020203" pitchFamily="34" charset="0"/>
              </a:rPr>
            </a:br>
            <a:br>
              <a:rPr lang="fr-FR" sz="675" b="1" dirty="0">
                <a:latin typeface="Gill Sans MT" panose="020B0502020104020203" pitchFamily="34" charset="0"/>
              </a:rPr>
            </a:br>
            <a:r>
              <a:rPr lang="en-US" sz="4000" b="1" dirty="0">
                <a:latin typeface="Gill Sans MT" panose="020B0502020104020203" pitchFamily="34" charset="0"/>
              </a:rPr>
              <a:t>Making Informed CDRF Decisions – Data, Financial Tools &amp; Instruments: Practical Exercises with Models</a:t>
            </a:r>
            <a:br>
              <a:rPr lang="en-ZA" sz="2700" b="1" dirty="0">
                <a:latin typeface="Gill Sans MT" panose="020B0502020104020203" pitchFamily="34" charset="0"/>
              </a:rPr>
            </a:br>
            <a:br>
              <a:rPr lang="en-ZA" sz="3000" b="1" dirty="0">
                <a:latin typeface="Gill Sans MT" panose="020B0502020104020203" pitchFamily="34" charset="0"/>
              </a:rPr>
            </a:br>
            <a:br>
              <a:rPr lang="en-ZA" sz="3000" b="1" dirty="0">
                <a:latin typeface="Gill Sans MT" panose="020B0502020104020203" pitchFamily="34" charset="0"/>
              </a:rPr>
            </a:br>
            <a:r>
              <a:rPr lang="en-ZA" sz="2200" b="1" i="1" dirty="0">
                <a:latin typeface="Gill Sans MT" panose="020B0502020104020203" pitchFamily="34" charset="0"/>
              </a:rPr>
              <a:t>Prof. Pierre LAZAMANANA</a:t>
            </a:r>
            <a:br>
              <a:rPr lang="en-ZA" sz="2200" b="1" i="1" dirty="0">
                <a:latin typeface="Gill Sans MT" panose="020B0502020104020203" pitchFamily="34" charset="0"/>
              </a:rPr>
            </a:br>
            <a:r>
              <a:rPr lang="en-ZA" sz="2200" b="1" i="1" dirty="0">
                <a:latin typeface="Gill Sans MT" panose="020B0502020104020203" pitchFamily="34" charset="0"/>
              </a:rPr>
              <a:t>Professor of Economics</a:t>
            </a:r>
            <a:br>
              <a:rPr lang="en-ZA" sz="2200" b="1" i="1" dirty="0">
                <a:latin typeface="Gill Sans MT" panose="020B0502020104020203" pitchFamily="34" charset="0"/>
              </a:rPr>
            </a:br>
            <a:r>
              <a:rPr lang="en-ZA" sz="2200" b="1" i="1" dirty="0">
                <a:latin typeface="Gill Sans MT" panose="020B0502020104020203" pitchFamily="34" charset="0"/>
              </a:rPr>
              <a:t> University of Antananarivo - Madagascar</a:t>
            </a:r>
            <a:endParaRPr lang="fr-FR" b="1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A348C-780E-4145-9C19-6C5DCB76191B}"/>
              </a:ext>
            </a:extLst>
          </p:cNvPr>
          <p:cNvSpPr txBox="1"/>
          <p:nvPr/>
        </p:nvSpPr>
        <p:spPr>
          <a:xfrm>
            <a:off x="2460206" y="651957"/>
            <a:ext cx="727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&amp; DISASTER RISK FINANCING ONLINE TRAINING </a:t>
            </a:r>
          </a:p>
        </p:txBody>
      </p:sp>
    </p:spTree>
    <p:extLst>
      <p:ext uri="{BB962C8B-B14F-4D97-AF65-F5344CB8AC3E}">
        <p14:creationId xmlns:p14="http://schemas.microsoft.com/office/powerpoint/2010/main" val="44207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06948AE3-FED0-474B-9372-9F3C9B1EA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06" y="634374"/>
            <a:ext cx="10395999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fr-FR" dirty="0">
              <a:cs typeface="Arial" charset="0"/>
            </a:endParaRPr>
          </a:p>
          <a:p>
            <a:pPr lvl="1" algn="ctr">
              <a:defRPr/>
            </a:pPr>
            <a:r>
              <a:rPr lang="en-US" sz="2400" b="1" u="sng" dirty="0">
                <a:solidFill>
                  <a:srgbClr val="682C43"/>
                </a:solidFill>
                <a:cs typeface="Arial" charset="0"/>
              </a:rPr>
              <a:t>B. VULNERABILITY DATA: DATA ON THE DEGREE OF EXPOSURE TO VARIOUS TYPES OF HAZARD : </a:t>
            </a:r>
          </a:p>
          <a:p>
            <a:pPr lvl="1" algn="ctr"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Arial" charset="0"/>
              </a:rPr>
              <a:t>Detailed information on building construction for various categories: residential, commercial, industrial, public facilities (e.g. educational and training institutions and emergency facilities).</a:t>
            </a:r>
          </a:p>
          <a:p>
            <a:pPr>
              <a:defRPr/>
            </a:pPr>
            <a:endParaRPr lang="fr-FR" sz="24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DATA SOURCES: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u="sng" dirty="0">
              <a:solidFill>
                <a:schemeClr val="accent1"/>
              </a:solidFill>
              <a:cs typeface="Arial" charset="0"/>
              <a:hlinkClick r:id="rId3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u="sng" dirty="0">
                <a:cs typeface="Arial" charset="0"/>
                <a:hlinkClick r:id="rId3"/>
              </a:rPr>
              <a:t>www.worldbank.org/data/world</a:t>
            </a:r>
            <a:r>
              <a:rPr lang="fr-FR" u="sng" dirty="0">
                <a:cs typeface="Arial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u="sng" dirty="0">
              <a:cs typeface="Arial" charset="0"/>
            </a:endParaRPr>
          </a:p>
          <a:p>
            <a:pPr lvl="1">
              <a:defRPr/>
            </a:pPr>
            <a:r>
              <a:rPr lang="en-US" dirty="0">
                <a:cs typeface="Arial" charset="0"/>
              </a:rPr>
              <a:t>Indicators related to vulnerabilities and exposures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dirty="0">
              <a:cs typeface="Arial" charset="0"/>
              <a:hlinkClick r:id="rId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cs typeface="Arial" charset="0"/>
                <a:hlinkClick r:id="rId4"/>
              </a:rPr>
              <a:t>http://www.cepii.fr/DATA</a:t>
            </a:r>
            <a:endParaRPr lang="fr-FR" dirty="0"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dirty="0"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BE" u="sng" dirty="0">
                <a:cs typeface="Arial" charset="0"/>
                <a:hlinkClick r:id="rId5"/>
              </a:rPr>
              <a:t>http://www.fao.org/faostat/en/#data/TM</a:t>
            </a:r>
            <a:endParaRPr lang="fr-FR" dirty="0"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dirty="0"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cs typeface="Arial" charset="0"/>
                <a:hlinkClick r:id="rId6"/>
              </a:rPr>
              <a:t>www.unysisweather.org</a:t>
            </a:r>
            <a:r>
              <a:rPr lang="fr-FR" dirty="0">
                <a:cs typeface="Arial" charset="0"/>
              </a:rPr>
              <a:t> (Satellite data)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0A96795-6CE9-C7DB-500D-230DF91AC24E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4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60E3AFCD-24D6-4D76-91E2-9F376BCCA7B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5: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The Use of Data in CDRF Including Satellite Data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Image 5">
            <a:extLst>
              <a:ext uri="{FF2B5EF4-FFF2-40B4-BE49-F238E27FC236}">
                <a16:creationId xmlns:a16="http://schemas.microsoft.com/office/drawing/2014/main" id="{6C27294C-BF30-435E-9671-98BCB763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67" y="377839"/>
            <a:ext cx="81915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94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60E3AFCD-24D6-4D76-91E2-9F376BCCA7B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5: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The Use of Data in CDRF Including Satellite Data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06B9A77D-7E7C-4E12-97F3-A8DE8B81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40" y="287323"/>
            <a:ext cx="85058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82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60E3AFCD-24D6-4D76-91E2-9F376BCCA7B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5: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The Use of Data in CDRF Including Satellite Data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A41FC99F-9945-4243-B99C-E45CE712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5" y="389182"/>
            <a:ext cx="9660634" cy="607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6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60E3AFCD-24D6-4D76-91E2-9F376BCCA7B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5: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The Use of Data in CDRF Including Satellite Data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9E48EE98-3012-4B0E-A65B-7C60B0046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86" y="490712"/>
            <a:ext cx="7620503" cy="58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64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60E3AFCD-24D6-4D76-91E2-9F376BCCA7B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5: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The Use of Data in CDRF Including Satellite Data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71C19A5D-57A0-4358-86DA-A5B4983C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61" y="408261"/>
            <a:ext cx="88566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78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9DF317A-89D6-44C9-89FB-EB017C8B3159}"/>
              </a:ext>
            </a:extLst>
          </p:cNvPr>
          <p:cNvSpPr txBox="1">
            <a:spLocks/>
          </p:cNvSpPr>
          <p:nvPr/>
        </p:nvSpPr>
        <p:spPr>
          <a:xfrm>
            <a:off x="1356101" y="1268748"/>
            <a:ext cx="90742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endParaRPr lang="fr-FR" sz="3200" dirty="0"/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charset="0"/>
              <a:buNone/>
              <a:defRPr/>
            </a:pPr>
            <a:r>
              <a:rPr lang="fr-FR" sz="3200" b="1" u="sng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C. DISASTER RISK ASSESSMENT 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charset="0"/>
              <a:buNone/>
              <a:defRPr/>
            </a:pPr>
            <a:endParaRPr lang="fr-FR" sz="28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1257300" lvl="2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chemeClr val="accent1"/>
                </a:solidFill>
                <a:ea typeface="Calibri"/>
                <a:cs typeface="Times New Roman"/>
              </a:rPr>
              <a:t>Probabilistic</a:t>
            </a:r>
            <a:r>
              <a:rPr lang="fr-FR" sz="2400" b="1" dirty="0">
                <a:solidFill>
                  <a:schemeClr val="accent1"/>
                </a:solidFill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a typeface="Calibri"/>
                <a:cs typeface="Times New Roman"/>
              </a:rPr>
              <a:t>disaster</a:t>
            </a:r>
            <a:r>
              <a:rPr lang="fr-FR" sz="2400" b="1" dirty="0">
                <a:solidFill>
                  <a:schemeClr val="accent1"/>
                </a:solidFill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a typeface="Calibri"/>
                <a:cs typeface="Times New Roman"/>
              </a:rPr>
              <a:t>risk</a:t>
            </a:r>
            <a:r>
              <a:rPr lang="fr-FR" sz="2400" b="1" dirty="0">
                <a:solidFill>
                  <a:schemeClr val="accent1"/>
                </a:solidFill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a typeface="Calibri"/>
                <a:cs typeface="Times New Roman"/>
              </a:rPr>
              <a:t>assessment</a:t>
            </a:r>
            <a:endParaRPr lang="fr-FR" sz="2400" b="1" dirty="0">
              <a:solidFill>
                <a:schemeClr val="accent1"/>
              </a:solidFill>
              <a:ea typeface="Calibri"/>
              <a:cs typeface="Times New Roman"/>
            </a:endParaRPr>
          </a:p>
          <a:p>
            <a:pPr marL="1257300" lvl="2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endParaRPr lang="fr-FR" sz="2400" b="1" dirty="0">
              <a:solidFill>
                <a:schemeClr val="accent1"/>
              </a:solidFill>
              <a:ea typeface="Calibri"/>
              <a:cs typeface="Times New Roman"/>
            </a:endParaRPr>
          </a:p>
          <a:p>
            <a:pPr marL="1257300" lvl="2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chemeClr val="accent1"/>
                </a:solidFill>
                <a:ea typeface="Calibri"/>
                <a:cs typeface="Times New Roman"/>
              </a:rPr>
              <a:t>Empirical</a:t>
            </a:r>
            <a:r>
              <a:rPr lang="fr-FR" sz="2400" b="1" dirty="0">
                <a:solidFill>
                  <a:schemeClr val="accent1"/>
                </a:solidFill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a typeface="Calibri"/>
                <a:cs typeface="Times New Roman"/>
              </a:rPr>
              <a:t>disaster</a:t>
            </a:r>
            <a:r>
              <a:rPr lang="fr-FR" sz="2400" b="1" dirty="0">
                <a:solidFill>
                  <a:schemeClr val="accent1"/>
                </a:solidFill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a typeface="Calibri"/>
                <a:cs typeface="Times New Roman"/>
              </a:rPr>
              <a:t>risk</a:t>
            </a:r>
            <a:r>
              <a:rPr lang="fr-FR" sz="2400" b="1" dirty="0">
                <a:solidFill>
                  <a:schemeClr val="accent1"/>
                </a:solidFill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a typeface="Calibri"/>
                <a:cs typeface="Times New Roman"/>
              </a:rPr>
              <a:t>assessment</a:t>
            </a:r>
            <a:endParaRPr lang="fr-FR" sz="2400" b="1" dirty="0">
              <a:solidFill>
                <a:schemeClr val="accent1"/>
              </a:solidFill>
              <a:ea typeface="Calibri"/>
              <a:cs typeface="Times New Roman"/>
            </a:endParaRPr>
          </a:p>
          <a:p>
            <a:pPr>
              <a:buFont typeface="Arial" charset="0"/>
              <a:buChar char="•"/>
              <a:defRPr/>
            </a:pPr>
            <a:endParaRPr lang="fr-FR" sz="320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775D53A-F4B5-8F45-5E4E-AA04501E84D7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6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1F5C4CF4-8AF2-44C4-8ECE-C0CA9F875D95}"/>
              </a:ext>
            </a:extLst>
          </p:cNvPr>
          <p:cNvSpPr txBox="1">
            <a:spLocks/>
          </p:cNvSpPr>
          <p:nvPr/>
        </p:nvSpPr>
        <p:spPr>
          <a:xfrm>
            <a:off x="418257" y="1108334"/>
            <a:ext cx="1135548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b="1" u="sng" dirty="0">
                <a:solidFill>
                  <a:schemeClr val="accent2"/>
                </a:solidFill>
                <a:latin typeface="+mn-lt"/>
              </a:rPr>
              <a:t>C1. EVALUATION PROBABILISTE DES RISQUES DE CATASTROPHES (PROBABILISTIC RISK ASSESSMENT) :</a:t>
            </a:r>
            <a:br>
              <a:rPr lang="fr-FR" altLang="en-US" sz="2800" b="1" dirty="0">
                <a:latin typeface="+mn-lt"/>
              </a:rPr>
            </a:br>
            <a:endParaRPr lang="fr-FR" altLang="en-US" sz="2800" b="1" dirty="0">
              <a:latin typeface="+mn-lt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A627977-A70A-4BE1-89C7-F9F47903972B}"/>
              </a:ext>
            </a:extLst>
          </p:cNvPr>
          <p:cNvSpPr txBox="1">
            <a:spLocks/>
          </p:cNvSpPr>
          <p:nvPr/>
        </p:nvSpPr>
        <p:spPr>
          <a:xfrm>
            <a:off x="960895" y="2433897"/>
            <a:ext cx="10352868" cy="331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Font typeface="Arial" charset="0"/>
              <a:buNone/>
              <a:defRPr/>
            </a:pPr>
            <a:r>
              <a:rPr lang="fr-FR" sz="2400" u="sng" dirty="0">
                <a:solidFill>
                  <a:srgbClr val="682C43"/>
                </a:solidFill>
              </a:rPr>
              <a:t>a) Data </a:t>
            </a:r>
            <a:r>
              <a:rPr lang="fr-FR" sz="2400" u="sng" dirty="0" err="1">
                <a:solidFill>
                  <a:srgbClr val="682C43"/>
                </a:solidFill>
              </a:rPr>
              <a:t>requirements</a:t>
            </a:r>
            <a:r>
              <a:rPr lang="fr-FR" sz="2400" u="sng" dirty="0">
                <a:solidFill>
                  <a:srgbClr val="682C43"/>
                </a:solidFill>
              </a:rPr>
              <a:t> :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Hazard data (see subsection above) ;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Data on the degree of exposure of assets (e.g., excel files: commune/ municipality or Google Map/ google Earth/ GIS data etc.)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lvl="1" algn="l">
              <a:buFont typeface="Arial" charset="0"/>
              <a:buNone/>
              <a:defRPr/>
            </a:pPr>
            <a:r>
              <a:rPr lang="fr-FR" sz="2400" u="sng" dirty="0">
                <a:solidFill>
                  <a:srgbClr val="682C43"/>
                </a:solidFill>
              </a:rPr>
              <a:t>b) </a:t>
            </a:r>
            <a:r>
              <a:rPr lang="en-US" sz="2400" u="sng" dirty="0">
                <a:solidFill>
                  <a:srgbClr val="682C43"/>
                </a:solidFill>
              </a:rPr>
              <a:t>Examples of disaster risk assessment results </a:t>
            </a:r>
            <a:r>
              <a:rPr lang="fr-FR" sz="2400" u="sng" dirty="0">
                <a:solidFill>
                  <a:srgbClr val="682C43"/>
                </a:solidFill>
              </a:rPr>
              <a:t>: </a:t>
            </a:r>
            <a:endParaRPr lang="fr-FR" sz="2400" dirty="0">
              <a:solidFill>
                <a:srgbClr val="682C43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5AE1FE1-081D-F9EE-E40B-F8FE27CBCE4F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2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C8CDD0B-A609-48F3-8B99-B28491147FE3}"/>
              </a:ext>
            </a:extLst>
          </p:cNvPr>
          <p:cNvSpPr/>
          <p:nvPr/>
        </p:nvSpPr>
        <p:spPr>
          <a:xfrm>
            <a:off x="370124" y="837587"/>
            <a:ext cx="11376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sz="2400" b="1" u="sng" dirty="0">
                <a:solidFill>
                  <a:schemeClr val="accent2"/>
                </a:solidFill>
                <a:cs typeface="Arial" charset="0"/>
              </a:rPr>
              <a:t>B) EXEMPLES DE RÉSULTATS D’ÉVALUATION DES RISQUES DE CATASTROPHES :</a:t>
            </a:r>
            <a:endParaRPr lang="fr-FR" sz="2400" b="1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74416592-6BC6-49DA-9E3A-3C5BA0A8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93" y="1260079"/>
            <a:ext cx="8214101" cy="531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5C05D7E1-21F0-DD49-0AFF-9686D8AEFFAC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15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60E3AFCD-24D6-4D76-91E2-9F376BCCA7B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5: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The Use of Data in CDRF Including Satellite Data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83E613B9-7F1C-4DF4-AE7B-9CDB0F3A5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3" y="287324"/>
            <a:ext cx="9183498" cy="628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1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59F6DE9-5968-456B-8A3F-89D48471244B}"/>
              </a:ext>
            </a:extLst>
          </p:cNvPr>
          <p:cNvSpPr txBox="1"/>
          <p:nvPr/>
        </p:nvSpPr>
        <p:spPr>
          <a:xfrm>
            <a:off x="945397" y="1166889"/>
            <a:ext cx="1050785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82C43"/>
                </a:solidFill>
              </a:rPr>
              <a:t>PRESENTATION OUTLINE </a:t>
            </a:r>
          </a:p>
          <a:p>
            <a:pPr algn="ctr"/>
            <a:r>
              <a:rPr lang="en-US" sz="2400" b="1" u="sng" dirty="0"/>
              <a:t>Various types of data to be processed for the CDRF : </a:t>
            </a:r>
          </a:p>
          <a:p>
            <a:pPr algn="ctr"/>
            <a:r>
              <a:rPr lang="en-US" sz="2400" b="1" i="1" dirty="0"/>
              <a:t>Introduction to CDRF data	</a:t>
            </a:r>
          </a:p>
          <a:p>
            <a:endParaRPr lang="en-US" sz="2000" dirty="0"/>
          </a:p>
          <a:p>
            <a:pPr marL="457200" indent="-457200">
              <a:buAutoNum type="alphaUcPeriod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HAZARD DATA: INTENSITY/MAGNITUDE; FREQUENCY; OCCURRENCE; RETURN PERIOD, ETC.</a:t>
            </a:r>
          </a:p>
          <a:p>
            <a:pPr marL="457200" indent="-457200">
              <a:buAutoNum type="alphaUcPeriod"/>
            </a:pP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rgbClr val="682C43"/>
                </a:solidFill>
              </a:rPr>
              <a:t>B. VULNERABILITY DATA: DATA ON THE DEGREE OF EXPOSURE TO VARIOUS TYPES OF HAZARDS  </a:t>
            </a:r>
          </a:p>
          <a:p>
            <a:endParaRPr lang="en-US" sz="1100" dirty="0"/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C. DISASTER RISK ASSESSMENT:		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C1. Probabilistic risk assessment;</a:t>
            </a:r>
            <a:r>
              <a:rPr lang="en-US" sz="2000" dirty="0"/>
              <a:t>			</a:t>
            </a:r>
          </a:p>
          <a:p>
            <a:pPr marL="1257300" lvl="2" indent="-342900">
              <a:buAutoNum type="alphaLcParenR"/>
            </a:pPr>
            <a:r>
              <a:rPr lang="en-US" sz="2000" dirty="0"/>
              <a:t>Data requirements :			</a:t>
            </a:r>
          </a:p>
          <a:p>
            <a:pPr marL="1257300" lvl="2" indent="-342900">
              <a:buAutoNum type="alphaLcParenR"/>
            </a:pPr>
            <a:r>
              <a:rPr lang="en-US" sz="2000" dirty="0"/>
              <a:t>Examples of disaster risk assessment results: average annual loss (AAL) / probable maximum loss (PML) 		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C2. Empirical disaster risk assessment</a:t>
            </a:r>
            <a:r>
              <a:rPr lang="en-US" sz="2000" dirty="0"/>
              <a:t>			</a:t>
            </a:r>
          </a:p>
          <a:p>
            <a:pPr marL="1257300" lvl="2" indent="-342900">
              <a:buAutoNum type="alphaLcParenR"/>
            </a:pPr>
            <a:r>
              <a:rPr lang="en-US" sz="2000" dirty="0"/>
              <a:t>Data requirements 			</a:t>
            </a:r>
          </a:p>
          <a:p>
            <a:pPr marL="1257300" lvl="2" indent="-342900">
              <a:buAutoNum type="alphaLcParenR"/>
            </a:pPr>
            <a:r>
              <a:rPr lang="en-US" sz="2000" dirty="0"/>
              <a:t>Data source</a:t>
            </a:r>
            <a:endParaRPr lang="en-ZA" sz="2000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62259568-00A1-0D9F-EC33-47773AB8625C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36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60E3AFCD-24D6-4D76-91E2-9F376BCCA7B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5: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The Use of Data in CDRF Including Satellite Data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A31F9587-2473-47E8-90AE-BC482082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32" y="0"/>
            <a:ext cx="961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07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60E3AFCD-24D6-4D76-91E2-9F376BCCA7B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5: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The Use of Data in CDRF Including Satellite Data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FF62CD49-27FF-4026-A040-948FC0C4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29" y="57943"/>
            <a:ext cx="889317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8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46AAB7B-3111-48F9-B588-D84C032D3A60}"/>
              </a:ext>
            </a:extLst>
          </p:cNvPr>
          <p:cNvSpPr txBox="1">
            <a:spLocks/>
          </p:cNvSpPr>
          <p:nvPr/>
        </p:nvSpPr>
        <p:spPr>
          <a:xfrm>
            <a:off x="2070513" y="1047765"/>
            <a:ext cx="8307388" cy="696912"/>
          </a:xfrm>
          <a:prstGeom prst="rect">
            <a:avLst/>
          </a:prstGeom>
        </p:spPr>
        <p:txBody>
          <a:bodyPr lIns="80165" tIns="40083" rIns="80165" bIns="40083" anchor="ctr">
            <a:normAutofit fontScale="85000" lnSpcReduction="2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Presenting potential disaster losses – a Loss Exceedance Curve (LEC)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651C18-B608-4E77-B810-E61F0E590234}"/>
              </a:ext>
            </a:extLst>
          </p:cNvPr>
          <p:cNvSpPr txBox="1">
            <a:spLocks/>
          </p:cNvSpPr>
          <p:nvPr/>
        </p:nvSpPr>
        <p:spPr bwMode="auto">
          <a:xfrm>
            <a:off x="3140488" y="5202252"/>
            <a:ext cx="20923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5" tIns="46868" rIns="93735" bIns="46868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spcAft>
                <a:spcPts val="825"/>
              </a:spcAft>
            </a:pP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Type 1: x-axis showing probability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4F8D23-B219-4C96-B157-E2DEB40DA47C}"/>
              </a:ext>
            </a:extLst>
          </p:cNvPr>
          <p:cNvCxnSpPr/>
          <p:nvPr/>
        </p:nvCxnSpPr>
        <p:spPr>
          <a:xfrm flipV="1">
            <a:off x="4185063" y="4594240"/>
            <a:ext cx="0" cy="523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41E0A29-64CF-43AD-A5D0-C0D2268E65E3}"/>
              </a:ext>
            </a:extLst>
          </p:cNvPr>
          <p:cNvSpPr txBox="1">
            <a:spLocks/>
          </p:cNvSpPr>
          <p:nvPr/>
        </p:nvSpPr>
        <p:spPr bwMode="auto">
          <a:xfrm>
            <a:off x="7121938" y="1500202"/>
            <a:ext cx="29051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5" tIns="46868" rIns="93735" bIns="46868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spcAft>
                <a:spcPts val="825"/>
              </a:spcAft>
            </a:pP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Type 2: x-axis showing return period = 1/probability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1830B3-AE8B-43C5-BC95-E44D22B40C18}"/>
              </a:ext>
            </a:extLst>
          </p:cNvPr>
          <p:cNvCxnSpPr/>
          <p:nvPr/>
        </p:nvCxnSpPr>
        <p:spPr>
          <a:xfrm rot="10800000" flipV="1">
            <a:off x="8576088" y="2181240"/>
            <a:ext cx="0" cy="522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">
            <a:extLst>
              <a:ext uri="{FF2B5EF4-FFF2-40B4-BE49-F238E27FC236}">
                <a16:creationId xmlns:a16="http://schemas.microsoft.com/office/drawing/2014/main" id="{0718A98E-3429-4856-8F44-4D6C27C90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26" y="1730390"/>
            <a:ext cx="44862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96F76BB0-9968-4EA9-BB4C-78C763D17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63" y="2698765"/>
            <a:ext cx="44862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01BFB952-B773-22A3-7ED3-9DF3C8177163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50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pic>
        <p:nvPicPr>
          <p:cNvPr id="12" name="Image 1">
            <a:extLst>
              <a:ext uri="{FF2B5EF4-FFF2-40B4-BE49-F238E27FC236}">
                <a16:creationId xmlns:a16="http://schemas.microsoft.com/office/drawing/2014/main" id="{14782716-D5A0-4354-B61D-57F029FE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0" y="1166889"/>
            <a:ext cx="5073569" cy="531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">
            <a:extLst>
              <a:ext uri="{FF2B5EF4-FFF2-40B4-BE49-F238E27FC236}">
                <a16:creationId xmlns:a16="http://schemas.microsoft.com/office/drawing/2014/main" id="{E3CDE215-5AD0-4F70-8136-CFA61649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70" y="1166889"/>
            <a:ext cx="5608229" cy="535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937B2303-4AB7-4A48-9A28-2FE79639F767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92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pic>
        <p:nvPicPr>
          <p:cNvPr id="12" name="Image 1">
            <a:extLst>
              <a:ext uri="{FF2B5EF4-FFF2-40B4-BE49-F238E27FC236}">
                <a16:creationId xmlns:a16="http://schemas.microsoft.com/office/drawing/2014/main" id="{1A0C961D-AB41-4FC9-A5AF-145E497C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47" y="779218"/>
            <a:ext cx="813593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191B8C0-D78E-559C-3500-C050FF10DDB5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9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A86D52F-A8A0-4C3E-992E-2F259A156343}"/>
              </a:ext>
            </a:extLst>
          </p:cNvPr>
          <p:cNvSpPr txBox="1">
            <a:spLocks/>
          </p:cNvSpPr>
          <p:nvPr/>
        </p:nvSpPr>
        <p:spPr>
          <a:xfrm>
            <a:off x="370125" y="1011909"/>
            <a:ext cx="11435705" cy="490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C2. EMPIRICAL DISASTER RISK ASSESSMENT</a:t>
            </a:r>
            <a:endParaRPr lang="fr-FR" sz="2800" dirty="0">
              <a:latin typeface="+mn-lt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612D4412-366A-47F1-94F9-BB5972FB92C0}"/>
              </a:ext>
            </a:extLst>
          </p:cNvPr>
          <p:cNvSpPr txBox="1">
            <a:spLocks/>
          </p:cNvSpPr>
          <p:nvPr/>
        </p:nvSpPr>
        <p:spPr>
          <a:xfrm>
            <a:off x="821410" y="1703765"/>
            <a:ext cx="10290876" cy="4765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lphaUcPeriod"/>
              <a:defRPr/>
            </a:pP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DATA NEEDED: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 algn="l">
              <a:buAutoNum type="alphaUcPeriod"/>
              <a:defRPr/>
            </a:pPr>
            <a:endParaRPr lang="fr-FR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Number and extent of damaged infrastructure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Number and extent of damaged housing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Amount of direct damage by sector (Agriculture, Education, Health, Public Works, Transport, Environment, Energy, Communications, Housing, Tourism, Economy, etc.);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Others.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algn="l">
              <a:defRPr/>
            </a:pP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B. DATA SOURCES: </a:t>
            </a:r>
          </a:p>
          <a:p>
            <a:pPr>
              <a:buFont typeface="Arial" charset="0"/>
              <a:buNone/>
              <a:defRPr/>
            </a:pP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fr-FR" u="sng" dirty="0">
                <a:hlinkClick r:id="rId3"/>
              </a:rPr>
              <a:t>www.desinventar.net</a:t>
            </a:r>
            <a:endParaRPr lang="fr-FR" u="sng" dirty="0"/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fr-FR" sz="1000" dirty="0"/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fr-FR" u="sng" dirty="0">
                <a:hlinkClick r:id="rId4"/>
              </a:rPr>
              <a:t>www.emdat.be</a:t>
            </a:r>
            <a:endParaRPr lang="fr-FR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F15D0F0-A80A-A429-94FE-5B5487BEF87D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2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TextBox 8">
            <a:extLst>
              <a:ext uri="{FF2B5EF4-FFF2-40B4-BE49-F238E27FC236}">
                <a16:creationId xmlns:a16="http://schemas.microsoft.com/office/drawing/2014/main" id="{75518B66-B681-49D8-83D6-A6E2188A0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76" y="2059834"/>
            <a:ext cx="10066248" cy="340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E54"/>
                </a:solidFill>
                <a:latin typeface="Arial" panose="020B0604020202020204" pitchFamily="34" charset="0"/>
              </a:rPr>
              <a:t>Effective financial planning for disasters requires good quality data and analysis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2E54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E54"/>
                </a:solidFill>
                <a:latin typeface="Arial" panose="020B0604020202020204" pitchFamily="34" charset="0"/>
              </a:rPr>
              <a:t>Limited data and some basic analysis may be sufficient to gain initial insights into potential disaster losses and start the planning process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2E54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E54"/>
                </a:solidFill>
                <a:latin typeface="Arial" panose="020B0604020202020204" pitchFamily="34" charset="0"/>
              </a:rPr>
              <a:t>Probabilistic risk assessment can provide a more accurate picture of potential losses, and is usually necessary for some financial products such as insurance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9D6121-D0DE-4026-9326-7C534EF6E985}"/>
              </a:ext>
            </a:extLst>
          </p:cNvPr>
          <p:cNvSpPr txBox="1">
            <a:spLocks/>
          </p:cNvSpPr>
          <p:nvPr/>
        </p:nvSpPr>
        <p:spPr bwMode="auto">
          <a:xfrm>
            <a:off x="1062876" y="1219261"/>
            <a:ext cx="1006624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682C43"/>
                </a:solidFill>
                <a:latin typeface="Arial" panose="020B0604020202020204" pitchFamily="34" charset="0"/>
              </a:rPr>
              <a:t>ABSTRACT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CE049D3B-F0A5-C227-52A4-CA06F3196BC0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20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FB9D6121-D0DE-4026-9326-7C534EF6E985}"/>
              </a:ext>
            </a:extLst>
          </p:cNvPr>
          <p:cNvSpPr txBox="1">
            <a:spLocks/>
          </p:cNvSpPr>
          <p:nvPr/>
        </p:nvSpPr>
        <p:spPr bwMode="auto">
          <a:xfrm>
            <a:off x="1062876" y="1219260"/>
            <a:ext cx="10066248" cy="22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682C43"/>
                </a:solidFill>
                <a:latin typeface="Arial" panose="020B0604020202020204" pitchFamily="34" charset="0"/>
              </a:rPr>
              <a:t>GUEST SPEAKER:</a:t>
            </a:r>
          </a:p>
          <a:p>
            <a:pPr algn="ctr" eaLnBrk="1" hangingPunct="1">
              <a:lnSpc>
                <a:spcPct val="90000"/>
              </a:lnSpc>
            </a:pPr>
            <a:endParaRPr lang="en-GB" altLang="en-US" sz="3200" b="1" dirty="0">
              <a:solidFill>
                <a:srgbClr val="682C43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682C43"/>
                </a:solidFill>
                <a:latin typeface="Arial" panose="020B0604020202020204" pitchFamily="34" charset="0"/>
              </a:rPr>
              <a:t>Evie Calcutt – World Bank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B10E6CD-EC72-5E55-7424-D3BD0C4FB10E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8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FB9D6121-D0DE-4026-9326-7C534EF6E985}"/>
              </a:ext>
            </a:extLst>
          </p:cNvPr>
          <p:cNvSpPr txBox="1">
            <a:spLocks/>
          </p:cNvSpPr>
          <p:nvPr/>
        </p:nvSpPr>
        <p:spPr bwMode="auto">
          <a:xfrm>
            <a:off x="1041482" y="1219261"/>
            <a:ext cx="10066248" cy="22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682C43"/>
                </a:solidFill>
                <a:latin typeface="Arial" panose="020B0604020202020204" pitchFamily="34" charset="0"/>
              </a:rPr>
              <a:t>Discussion: Making informed CDRF decisions</a:t>
            </a:r>
            <a:endParaRPr lang="en-GB" altLang="en-US" sz="3200" b="1" dirty="0">
              <a:solidFill>
                <a:srgbClr val="682C43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E38344C-BCD6-3E8A-3114-6B7DDA2F0D06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35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le 4">
            <a:extLst>
              <a:ext uri="{FF2B5EF4-FFF2-40B4-BE49-F238E27FC236}">
                <a16:creationId xmlns:a16="http://schemas.microsoft.com/office/drawing/2014/main" id="{057B26CA-7A07-C6B3-83FD-171B93CE61F6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7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3D6418D-E26A-4480-A829-6DAA4B017C87}"/>
              </a:ext>
            </a:extLst>
          </p:cNvPr>
          <p:cNvSpPr txBox="1">
            <a:spLocks/>
          </p:cNvSpPr>
          <p:nvPr/>
        </p:nvSpPr>
        <p:spPr bwMode="auto">
          <a:xfrm>
            <a:off x="2097501" y="2684140"/>
            <a:ext cx="19970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>
                <a:solidFill>
                  <a:srgbClr val="002E54"/>
                </a:solidFill>
                <a:latin typeface="Arial" panose="020B0604020202020204" pitchFamily="34" charset="0"/>
              </a:rPr>
              <a:t>3 key questions on data: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20CC2FF8-8C2F-4D7A-A59B-7C9002FC6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538" y="190500"/>
            <a:ext cx="1619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" name="Picture 5" descr="wb-2-ppt3-1-17.png">
            <a:extLst>
              <a:ext uri="{FF2B5EF4-FFF2-40B4-BE49-F238E27FC236}">
                <a16:creationId xmlns:a16="http://schemas.microsoft.com/office/drawing/2014/main" id="{9033866B-3EE9-4238-9D68-F43AB864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88" y="2493640"/>
            <a:ext cx="901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wb-2-ppt3-1-17.png">
            <a:extLst>
              <a:ext uri="{FF2B5EF4-FFF2-40B4-BE49-F238E27FC236}">
                <a16:creationId xmlns:a16="http://schemas.microsoft.com/office/drawing/2014/main" id="{8A03D1F4-1C36-4A09-91BB-C16ED4A93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26" y="2493640"/>
            <a:ext cx="901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wb-2-ppt3-1-17.png">
            <a:extLst>
              <a:ext uri="{FF2B5EF4-FFF2-40B4-BE49-F238E27FC236}">
                <a16:creationId xmlns:a16="http://schemas.microsoft.com/office/drawing/2014/main" id="{6493FB95-5CD6-42B5-960C-BA93A60B6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38" y="2493640"/>
            <a:ext cx="90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B562720-102B-4B49-BE3A-50CE08B9648F}"/>
              </a:ext>
            </a:extLst>
          </p:cNvPr>
          <p:cNvSpPr txBox="1">
            <a:spLocks/>
          </p:cNvSpPr>
          <p:nvPr/>
        </p:nvSpPr>
        <p:spPr>
          <a:xfrm>
            <a:off x="4623213" y="3660452"/>
            <a:ext cx="1660525" cy="979488"/>
          </a:xfrm>
          <a:prstGeom prst="rect">
            <a:avLst/>
          </a:prstGeom>
        </p:spPr>
        <p:txBody>
          <a:bodyPr vert="horz" lIns="94684" tIns="47342" rIns="94684" bIns="47342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>
                <a:solidFill>
                  <a:srgbClr val="348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altLang="en-US" sz="1800">
                <a:solidFill>
                  <a:srgbClr val="348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of data do you need?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49B86A-CC20-4AF1-BCDE-46E04CBC6B98}"/>
              </a:ext>
            </a:extLst>
          </p:cNvPr>
          <p:cNvSpPr/>
          <p:nvPr/>
        </p:nvSpPr>
        <p:spPr>
          <a:xfrm>
            <a:off x="4774026" y="4814565"/>
            <a:ext cx="5241925" cy="1357312"/>
          </a:xfrm>
          <a:prstGeom prst="rect">
            <a:avLst/>
          </a:prstGeom>
          <a:noFill/>
          <a:ln>
            <a:solidFill>
              <a:srgbClr val="60A2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BADA33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ACAA3AF-960F-42E1-84AE-D9BDDBDA5543}"/>
              </a:ext>
            </a:extLst>
          </p:cNvPr>
          <p:cNvSpPr txBox="1">
            <a:spLocks/>
          </p:cNvSpPr>
          <p:nvPr/>
        </p:nvSpPr>
        <p:spPr>
          <a:xfrm>
            <a:off x="6086888" y="4814565"/>
            <a:ext cx="3929063" cy="1357312"/>
          </a:xfrm>
          <a:prstGeom prst="rect">
            <a:avLst/>
          </a:prstGeom>
        </p:spPr>
        <p:txBody>
          <a:bodyPr lIns="93735" tIns="46868" rIns="93735" bIns="46868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68676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rgbClr val="8D9D3A"/>
                </a:solidFill>
                <a:latin typeface="Arial" charset="0"/>
                <a:ea typeface="Arial" charset="0"/>
                <a:cs typeface="Arial" charset="0"/>
              </a:rPr>
              <a:t>The value of analytics is only as good as the data that feeds into it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5E0F19A-02D1-480B-9DA2-21BB47D6EDD8}"/>
              </a:ext>
            </a:extLst>
          </p:cNvPr>
          <p:cNvSpPr txBox="1">
            <a:spLocks/>
          </p:cNvSpPr>
          <p:nvPr/>
        </p:nvSpPr>
        <p:spPr>
          <a:xfrm>
            <a:off x="7006051" y="2684140"/>
            <a:ext cx="625475" cy="650875"/>
          </a:xfrm>
          <a:prstGeom prst="rect">
            <a:avLst/>
          </a:prstGeom>
        </p:spPr>
        <p:txBody>
          <a:bodyPr lIns="93735" tIns="46868" rIns="93735" bIns="46868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defRPr/>
            </a:pPr>
            <a:r>
              <a:rPr lang="en-US" sz="2900" dirty="0">
                <a:solidFill>
                  <a:srgbClr val="245B6B"/>
                </a:solidFill>
              </a:rPr>
              <a:t>2</a:t>
            </a:r>
          </a:p>
          <a:p>
            <a:pPr lvl="2" fontAlgn="auto">
              <a:defRPr/>
            </a:pPr>
            <a:endParaRPr lang="en-US" dirty="0">
              <a:solidFill>
                <a:srgbClr val="245B6B"/>
              </a:solidFill>
            </a:endParaRPr>
          </a:p>
          <a:p>
            <a:pPr lvl="2" fontAlgn="auto">
              <a:defRPr/>
            </a:pPr>
            <a:endParaRPr lang="en-US" dirty="0">
              <a:solidFill>
                <a:srgbClr val="245B6B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E063C97-0ABD-4869-A086-CB52347BF610}"/>
              </a:ext>
            </a:extLst>
          </p:cNvPr>
          <p:cNvSpPr txBox="1">
            <a:spLocks/>
          </p:cNvSpPr>
          <p:nvPr/>
        </p:nvSpPr>
        <p:spPr>
          <a:xfrm>
            <a:off x="8872951" y="2687315"/>
            <a:ext cx="627062" cy="650875"/>
          </a:xfrm>
          <a:prstGeom prst="rect">
            <a:avLst/>
          </a:prstGeom>
        </p:spPr>
        <p:txBody>
          <a:bodyPr lIns="93735" tIns="46868" rIns="93735" bIns="46868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defRPr/>
            </a:pPr>
            <a:r>
              <a:rPr lang="en-US" sz="2900" dirty="0">
                <a:solidFill>
                  <a:srgbClr val="245B6B"/>
                </a:solidFill>
              </a:rPr>
              <a:t>3</a:t>
            </a:r>
          </a:p>
          <a:p>
            <a:pPr lvl="2" fontAlgn="auto">
              <a:defRPr/>
            </a:pPr>
            <a:endParaRPr lang="en-US" dirty="0">
              <a:solidFill>
                <a:srgbClr val="245B6B"/>
              </a:solidFill>
            </a:endParaRPr>
          </a:p>
          <a:p>
            <a:pPr lvl="2" fontAlgn="auto">
              <a:defRPr/>
            </a:pPr>
            <a:endParaRPr lang="en-US" dirty="0">
              <a:solidFill>
                <a:srgbClr val="245B6B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8085CEE-4E99-476F-A895-83AE97B579C3}"/>
              </a:ext>
            </a:extLst>
          </p:cNvPr>
          <p:cNvSpPr txBox="1">
            <a:spLocks/>
          </p:cNvSpPr>
          <p:nvPr/>
        </p:nvSpPr>
        <p:spPr>
          <a:xfrm>
            <a:off x="5161376" y="2684140"/>
            <a:ext cx="627062" cy="652462"/>
          </a:xfrm>
          <a:prstGeom prst="rect">
            <a:avLst/>
          </a:prstGeom>
        </p:spPr>
        <p:txBody>
          <a:bodyPr lIns="93735" tIns="46868" rIns="93735" bIns="46868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defRPr/>
            </a:pPr>
            <a:r>
              <a:rPr lang="en-US" sz="2900" dirty="0">
                <a:solidFill>
                  <a:srgbClr val="245B6B"/>
                </a:solidFill>
              </a:rPr>
              <a:t>1</a:t>
            </a:r>
          </a:p>
          <a:p>
            <a:pPr lvl="2" fontAlgn="auto">
              <a:defRPr/>
            </a:pPr>
            <a:endParaRPr lang="en-US" dirty="0">
              <a:solidFill>
                <a:srgbClr val="245B6B"/>
              </a:solidFill>
            </a:endParaRPr>
          </a:p>
          <a:p>
            <a:pPr lvl="2" fontAlgn="auto">
              <a:defRPr/>
            </a:pPr>
            <a:endParaRPr lang="en-US" dirty="0">
              <a:solidFill>
                <a:srgbClr val="245B6B"/>
              </a:solidFill>
            </a:endParaRPr>
          </a:p>
        </p:txBody>
      </p:sp>
      <p:pic>
        <p:nvPicPr>
          <p:cNvPr id="24" name="Picture 18" descr="wb-2-ppt3-1-29.png">
            <a:extLst>
              <a:ext uri="{FF2B5EF4-FFF2-40B4-BE49-F238E27FC236}">
                <a16:creationId xmlns:a16="http://schemas.microsoft.com/office/drawing/2014/main" id="{4DC48C27-D88A-4445-B3F2-17B95B089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88" y="4814565"/>
            <a:ext cx="10747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B1D3DE9-48C1-427D-BE47-64EEF6817136}"/>
              </a:ext>
            </a:extLst>
          </p:cNvPr>
          <p:cNvSpPr txBox="1">
            <a:spLocks/>
          </p:cNvSpPr>
          <p:nvPr/>
        </p:nvSpPr>
        <p:spPr bwMode="auto">
          <a:xfrm>
            <a:off x="6488526" y="3658865"/>
            <a:ext cx="16605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4" tIns="47342" rIns="94684" bIns="47342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963"/>
              </a:spcBef>
            </a:pPr>
            <a:r>
              <a:rPr lang="en-US" altLang="en-US" b="1">
                <a:solidFill>
                  <a:srgbClr val="348A9A"/>
                </a:solidFill>
                <a:latin typeface="Arial" panose="020B0604020202020204" pitchFamily="34" charset="0"/>
              </a:rPr>
              <a:t>Where</a:t>
            </a: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 can you find the data?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51C789-A40E-49F8-975D-604B648594CC}"/>
              </a:ext>
            </a:extLst>
          </p:cNvPr>
          <p:cNvSpPr txBox="1">
            <a:spLocks/>
          </p:cNvSpPr>
          <p:nvPr/>
        </p:nvSpPr>
        <p:spPr bwMode="auto">
          <a:xfrm>
            <a:off x="8364951" y="3663627"/>
            <a:ext cx="1660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4" tIns="47342" rIns="94684" bIns="47342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963"/>
              </a:spcBef>
            </a:pP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Is the data </a:t>
            </a:r>
            <a:r>
              <a:rPr lang="en-US" altLang="en-US" b="1">
                <a:solidFill>
                  <a:srgbClr val="348A9A"/>
                </a:solidFill>
                <a:latin typeface="Arial" panose="020B0604020202020204" pitchFamily="34" charset="0"/>
              </a:rPr>
              <a:t>fit</a:t>
            </a: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 for purpose?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B2A01F4-E90C-4BBA-8CF5-11298BD16566}"/>
              </a:ext>
            </a:extLst>
          </p:cNvPr>
          <p:cNvSpPr txBox="1">
            <a:spLocks/>
          </p:cNvSpPr>
          <p:nvPr/>
        </p:nvSpPr>
        <p:spPr>
          <a:xfrm>
            <a:off x="418257" y="634374"/>
            <a:ext cx="11387573" cy="1357312"/>
          </a:xfrm>
          <a:prstGeom prst="rect">
            <a:avLst/>
          </a:prstGeom>
        </p:spPr>
        <p:txBody>
          <a:bodyPr lIns="93735" tIns="46868" rIns="93735" bIns="46868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8676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682C43"/>
                </a:solidFill>
                <a:latin typeface="Arial" charset="0"/>
                <a:ea typeface="Arial" charset="0"/>
                <a:cs typeface="Arial" charset="0"/>
              </a:rPr>
              <a:t>Introduction: 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C1F995A-94F0-1958-7C64-70636C167635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0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51BF3C9-F2EF-4FFD-A1A3-7A26601AECE9}"/>
              </a:ext>
            </a:extLst>
          </p:cNvPr>
          <p:cNvSpPr txBox="1">
            <a:spLocks/>
          </p:cNvSpPr>
          <p:nvPr/>
        </p:nvSpPr>
        <p:spPr bwMode="auto">
          <a:xfrm>
            <a:off x="2172121" y="1880192"/>
            <a:ext cx="19986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2100">
                <a:solidFill>
                  <a:srgbClr val="002E54"/>
                </a:solidFill>
                <a:latin typeface="Arial" panose="020B0604020202020204" pitchFamily="34" charset="0"/>
              </a:rPr>
              <a:t>I. What type of data do you need?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356350-4293-4281-9FEC-50AD528730C3}"/>
              </a:ext>
            </a:extLst>
          </p:cNvPr>
          <p:cNvSpPr txBox="1">
            <a:spLocks/>
          </p:cNvSpPr>
          <p:nvPr/>
        </p:nvSpPr>
        <p:spPr bwMode="auto">
          <a:xfrm>
            <a:off x="6467896" y="2837455"/>
            <a:ext cx="16605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4" tIns="47342" rIns="94684" bIns="47342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963"/>
              </a:spcBef>
            </a:pP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Macro-economic data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90C3B6-275A-4032-B017-08FF948CA9D2}"/>
              </a:ext>
            </a:extLst>
          </p:cNvPr>
          <p:cNvSpPr txBox="1">
            <a:spLocks/>
          </p:cNvSpPr>
          <p:nvPr/>
        </p:nvSpPr>
        <p:spPr bwMode="auto">
          <a:xfrm>
            <a:off x="8344321" y="2842217"/>
            <a:ext cx="1660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4" tIns="47342" rIns="94684" bIns="47342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963"/>
              </a:spcBef>
            </a:pP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Fiscal / financial data</a:t>
            </a:r>
          </a:p>
        </p:txBody>
      </p:sp>
      <p:pic>
        <p:nvPicPr>
          <p:cNvPr id="15" name="Picture 21" descr="wb-2-ppt3-1-45.png">
            <a:extLst>
              <a:ext uri="{FF2B5EF4-FFF2-40B4-BE49-F238E27FC236}">
                <a16:creationId xmlns:a16="http://schemas.microsoft.com/office/drawing/2014/main" id="{D858A926-778D-4757-833C-178AA7E96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83" y="3685180"/>
            <a:ext cx="21447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wb-2-ppt3-1-44.png">
            <a:extLst>
              <a:ext uri="{FF2B5EF4-FFF2-40B4-BE49-F238E27FC236}">
                <a16:creationId xmlns:a16="http://schemas.microsoft.com/office/drawing/2014/main" id="{489F794E-1858-4145-8181-782438135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83" y="2578692"/>
            <a:ext cx="21447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wb-2-ppt3-1-74.png">
            <a:extLst>
              <a:ext uri="{FF2B5EF4-FFF2-40B4-BE49-F238E27FC236}">
                <a16:creationId xmlns:a16="http://schemas.microsoft.com/office/drawing/2014/main" id="{15D1B9E5-0E10-488F-BD4B-6F69025CA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83" y="1684930"/>
            <a:ext cx="1150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 descr="wb-2-ppt3-1-75.png">
            <a:extLst>
              <a:ext uri="{FF2B5EF4-FFF2-40B4-BE49-F238E27FC236}">
                <a16:creationId xmlns:a16="http://schemas.microsoft.com/office/drawing/2014/main" id="{F42C529A-7771-427C-AD7E-EF3AD4C05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83" y="1653180"/>
            <a:ext cx="11922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wb-2-ppt3-1-76.png">
            <a:extLst>
              <a:ext uri="{FF2B5EF4-FFF2-40B4-BE49-F238E27FC236}">
                <a16:creationId xmlns:a16="http://schemas.microsoft.com/office/drawing/2014/main" id="{F62BD972-18C4-491D-8F1C-3CFC453FF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733" y="1730967"/>
            <a:ext cx="9969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D3A9967-2E0E-4C60-944D-8A0B13156C0C}"/>
              </a:ext>
            </a:extLst>
          </p:cNvPr>
          <p:cNvSpPr/>
          <p:nvPr/>
        </p:nvSpPr>
        <p:spPr>
          <a:xfrm>
            <a:off x="4753396" y="3993155"/>
            <a:ext cx="5241925" cy="1357312"/>
          </a:xfrm>
          <a:prstGeom prst="rect">
            <a:avLst/>
          </a:prstGeom>
          <a:noFill/>
          <a:ln>
            <a:solidFill>
              <a:srgbClr val="60A2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BADA33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39855E5-5DC4-4405-AFF1-C4CB112E284C}"/>
              </a:ext>
            </a:extLst>
          </p:cNvPr>
          <p:cNvSpPr txBox="1">
            <a:spLocks/>
          </p:cNvSpPr>
          <p:nvPr/>
        </p:nvSpPr>
        <p:spPr>
          <a:xfrm>
            <a:off x="6066258" y="3993155"/>
            <a:ext cx="3929063" cy="1357312"/>
          </a:xfrm>
          <a:prstGeom prst="rect">
            <a:avLst/>
          </a:prstGeom>
        </p:spPr>
        <p:txBody>
          <a:bodyPr lIns="93735" tIns="46868" rIns="93735" bIns="46868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68676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rgbClr val="8D9D3A"/>
                </a:solidFill>
                <a:latin typeface="Arial" charset="0"/>
                <a:ea typeface="Arial" charset="0"/>
                <a:cs typeface="Arial" charset="0"/>
              </a:rPr>
              <a:t>Big Data sets does not always equate to usable information</a:t>
            </a:r>
          </a:p>
        </p:txBody>
      </p:sp>
      <p:pic>
        <p:nvPicPr>
          <p:cNvPr id="22" name="Picture 28" descr="wb-2-ppt3-1-29.png">
            <a:extLst>
              <a:ext uri="{FF2B5EF4-FFF2-40B4-BE49-F238E27FC236}">
                <a16:creationId xmlns:a16="http://schemas.microsoft.com/office/drawing/2014/main" id="{6EBFB76B-871E-4137-9C14-9653E5426F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58" y="3993155"/>
            <a:ext cx="10747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E5C590A-A580-4A89-AB57-56CDE203AC5E}"/>
              </a:ext>
            </a:extLst>
          </p:cNvPr>
          <p:cNvSpPr txBox="1">
            <a:spLocks/>
          </p:cNvSpPr>
          <p:nvPr/>
        </p:nvSpPr>
        <p:spPr bwMode="auto">
          <a:xfrm>
            <a:off x="4753396" y="2848567"/>
            <a:ext cx="1433512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4" tIns="47342" rIns="94684" bIns="47342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963"/>
              </a:spcBef>
            </a:pP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Risk / loss data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FBE1DFC-7819-ECF7-3D4A-925A5FCDADE7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5D21331-BDE1-4E6E-9DC7-9BB692351C17}"/>
              </a:ext>
            </a:extLst>
          </p:cNvPr>
          <p:cNvSpPr txBox="1">
            <a:spLocks/>
          </p:cNvSpPr>
          <p:nvPr/>
        </p:nvSpPr>
        <p:spPr bwMode="auto">
          <a:xfrm>
            <a:off x="2128971" y="2131998"/>
            <a:ext cx="19986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2100">
                <a:solidFill>
                  <a:srgbClr val="002E54"/>
                </a:solidFill>
                <a:latin typeface="Arial" panose="020B0604020202020204" pitchFamily="34" charset="0"/>
              </a:rPr>
              <a:t>II. Where can you find the data?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95E8B6B9-87D7-4E16-A4A6-23CA63CFD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758" y="287323"/>
            <a:ext cx="1619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" name="Picture 21" descr="wb-2-ppt3-1-45.png">
            <a:extLst>
              <a:ext uri="{FF2B5EF4-FFF2-40B4-BE49-F238E27FC236}">
                <a16:creationId xmlns:a16="http://schemas.microsoft.com/office/drawing/2014/main" id="{064F5135-E2D5-4130-A6F9-B394C1F1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3" y="3936986"/>
            <a:ext cx="21447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wb-2-ppt3-1-44.png">
            <a:extLst>
              <a:ext uri="{FF2B5EF4-FFF2-40B4-BE49-F238E27FC236}">
                <a16:creationId xmlns:a16="http://schemas.microsoft.com/office/drawing/2014/main" id="{148EFBD6-AE92-41D9-918D-9300E303F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3" y="2830498"/>
            <a:ext cx="21447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341AA7-9F34-448D-984F-39D8EE9467A4}"/>
              </a:ext>
            </a:extLst>
          </p:cNvPr>
          <p:cNvSpPr txBox="1">
            <a:spLocks/>
          </p:cNvSpPr>
          <p:nvPr/>
        </p:nvSpPr>
        <p:spPr>
          <a:xfrm>
            <a:off x="4780096" y="2936861"/>
            <a:ext cx="1460500" cy="636587"/>
          </a:xfrm>
          <a:prstGeom prst="rect">
            <a:avLst/>
          </a:prstGeom>
        </p:spPr>
        <p:txBody>
          <a:bodyPr lIns="93735" tIns="46868" rIns="93735" bIns="46868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none" spc="160" baseline="0">
                <a:solidFill>
                  <a:srgbClr val="73B1C1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none" spc="160" baseline="0">
                <a:solidFill>
                  <a:srgbClr val="348A9A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kern="1200" baseline="0">
                <a:solidFill>
                  <a:srgbClr val="348A9A"/>
                </a:solidFill>
                <a:latin typeface="Tahoma"/>
                <a:ea typeface="+mn-ea"/>
                <a:cs typeface="+mn-cs"/>
              </a:defRPr>
            </a:lvl3pPr>
            <a:lvl4pPr marL="13716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100" kern="1200">
                <a:solidFill>
                  <a:srgbClr val="348A9A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100" kern="1200">
                <a:solidFill>
                  <a:srgbClr val="348A9A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en-US" sz="1800" b="0" spc="0" dirty="0">
                <a:solidFill>
                  <a:srgbClr val="348A9A"/>
                </a:solidFill>
                <a:latin typeface="Arial" charset="0"/>
                <a:ea typeface="Arial" charset="0"/>
                <a:cs typeface="Arial" charset="0"/>
              </a:rPr>
              <a:t>Government Agencies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DFAA3EE-724D-4915-ABB7-51E23C572109}"/>
              </a:ext>
            </a:extLst>
          </p:cNvPr>
          <p:cNvSpPr txBox="1">
            <a:spLocks/>
          </p:cNvSpPr>
          <p:nvPr/>
        </p:nvSpPr>
        <p:spPr bwMode="auto">
          <a:xfrm>
            <a:off x="7439158" y="4979973"/>
            <a:ext cx="18002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5" tIns="46868" rIns="93735" bIns="46868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825"/>
              </a:spcAft>
            </a:pP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Insurance Companies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676B842-1E66-4100-A720-8EDE902AE0DA}"/>
              </a:ext>
            </a:extLst>
          </p:cNvPr>
          <p:cNvSpPr txBox="1">
            <a:spLocks/>
          </p:cNvSpPr>
          <p:nvPr/>
        </p:nvSpPr>
        <p:spPr>
          <a:xfrm>
            <a:off x="6629533" y="2944798"/>
            <a:ext cx="1531938" cy="628650"/>
          </a:xfrm>
          <a:prstGeom prst="rect">
            <a:avLst/>
          </a:prstGeom>
        </p:spPr>
        <p:txBody>
          <a:bodyPr lIns="93735" tIns="46868" rIns="93735" bIns="46868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none" spc="160" baseline="0">
                <a:solidFill>
                  <a:srgbClr val="73B1C1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none" spc="160" baseline="0">
                <a:solidFill>
                  <a:srgbClr val="348A9A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kern="1200" baseline="0">
                <a:solidFill>
                  <a:srgbClr val="348A9A"/>
                </a:solidFill>
                <a:latin typeface="Tahoma"/>
                <a:ea typeface="+mn-ea"/>
                <a:cs typeface="+mn-cs"/>
              </a:defRPr>
            </a:lvl3pPr>
            <a:lvl4pPr marL="13716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100" kern="1200">
                <a:solidFill>
                  <a:srgbClr val="348A9A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100" kern="1200">
                <a:solidFill>
                  <a:srgbClr val="348A9A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spc="0" dirty="0">
                <a:solidFill>
                  <a:srgbClr val="348A9A"/>
                </a:solidFill>
                <a:latin typeface="Arial" charset="0"/>
                <a:ea typeface="Arial" charset="0"/>
                <a:cs typeface="Arial" charset="0"/>
              </a:rPr>
              <a:t>Public Sources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D84651D-DFBA-433C-A70E-A8B3ED6F894C}"/>
              </a:ext>
            </a:extLst>
          </p:cNvPr>
          <p:cNvSpPr txBox="1">
            <a:spLocks/>
          </p:cNvSpPr>
          <p:nvPr/>
        </p:nvSpPr>
        <p:spPr bwMode="auto">
          <a:xfrm>
            <a:off x="8299583" y="2944798"/>
            <a:ext cx="17192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5" tIns="46868" rIns="93735" bIns="46868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825"/>
              </a:spcAft>
            </a:pP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Humanitarian Organizations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4EB2519-E376-450D-AF2F-14EC9E966A72}"/>
              </a:ext>
            </a:extLst>
          </p:cNvPr>
          <p:cNvSpPr txBox="1">
            <a:spLocks/>
          </p:cNvSpPr>
          <p:nvPr/>
        </p:nvSpPr>
        <p:spPr bwMode="auto">
          <a:xfrm>
            <a:off x="5731008" y="5022836"/>
            <a:ext cx="1270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5" tIns="46868" rIns="93735" bIns="46868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825"/>
              </a:spcAft>
            </a:pP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Risk Model Firms</a:t>
            </a:r>
          </a:p>
        </p:txBody>
      </p:sp>
      <p:pic>
        <p:nvPicPr>
          <p:cNvPr id="23" name="Picture 31" descr="wb-2-ppt3-1-77.png">
            <a:extLst>
              <a:ext uri="{FF2B5EF4-FFF2-40B4-BE49-F238E27FC236}">
                <a16:creationId xmlns:a16="http://schemas.microsoft.com/office/drawing/2014/main" id="{D72A7600-77E2-4052-9699-D0E13D68E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83" y="4027473"/>
            <a:ext cx="1035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2" descr="wb-2-ppt3-1-73.png">
            <a:extLst>
              <a:ext uri="{FF2B5EF4-FFF2-40B4-BE49-F238E27FC236}">
                <a16:creationId xmlns:a16="http://schemas.microsoft.com/office/drawing/2014/main" id="{F5C49BD7-9D57-4690-A97D-D946EDD20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46" y="1895461"/>
            <a:ext cx="728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3" descr="wb-2-ppt3-1-72.png">
            <a:extLst>
              <a:ext uri="{FF2B5EF4-FFF2-40B4-BE49-F238E27FC236}">
                <a16:creationId xmlns:a16="http://schemas.microsoft.com/office/drawing/2014/main" id="{807351E7-C8AD-45E9-A06A-BC3E9BC34E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158" y="1809736"/>
            <a:ext cx="88741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4" descr="wb-2-ppt3-1-71.png">
            <a:extLst>
              <a:ext uri="{FF2B5EF4-FFF2-40B4-BE49-F238E27FC236}">
                <a16:creationId xmlns:a16="http://schemas.microsoft.com/office/drawing/2014/main" id="{611B774B-DA36-430E-B6FF-7A9C9FFAB8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58" y="2058973"/>
            <a:ext cx="8667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5" descr="wb-2-ppt3-1-65.png">
            <a:extLst>
              <a:ext uri="{FF2B5EF4-FFF2-40B4-BE49-F238E27FC236}">
                <a16:creationId xmlns:a16="http://schemas.microsoft.com/office/drawing/2014/main" id="{D92E1D1D-81D9-4DC7-A547-8913483B3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08" y="3835386"/>
            <a:ext cx="10350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62B8CBEE-1368-C34C-E2E4-A94415C523A1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6204A51-D5A7-485B-9DA8-10F0554C000E}"/>
              </a:ext>
            </a:extLst>
          </p:cNvPr>
          <p:cNvSpPr txBox="1">
            <a:spLocks/>
          </p:cNvSpPr>
          <p:nvPr/>
        </p:nvSpPr>
        <p:spPr bwMode="auto">
          <a:xfrm>
            <a:off x="2012281" y="2019677"/>
            <a:ext cx="19986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2100">
                <a:solidFill>
                  <a:srgbClr val="002E54"/>
                </a:solidFill>
                <a:latin typeface="Arial" panose="020B0604020202020204" pitchFamily="34" charset="0"/>
              </a:rPr>
              <a:t>III. Is the data fit for purpose?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400C7BE4-8063-48D2-9C8F-0A5CD3A08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0068" y="175002"/>
            <a:ext cx="1619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21" descr="wb-2-ppt3-1-45.png">
            <a:extLst>
              <a:ext uri="{FF2B5EF4-FFF2-40B4-BE49-F238E27FC236}">
                <a16:creationId xmlns:a16="http://schemas.microsoft.com/office/drawing/2014/main" id="{E241D35D-3A54-4FF1-957A-384DA16B2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43" y="3824665"/>
            <a:ext cx="21447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wb-2-ppt3-1-44.png">
            <a:extLst>
              <a:ext uri="{FF2B5EF4-FFF2-40B4-BE49-F238E27FC236}">
                <a16:creationId xmlns:a16="http://schemas.microsoft.com/office/drawing/2014/main" id="{84D87895-782A-4E7B-9270-9086BCC87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43" y="2718177"/>
            <a:ext cx="21447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97E1895-6683-4C95-B80B-7BB0593F50EE}"/>
              </a:ext>
            </a:extLst>
          </p:cNvPr>
          <p:cNvSpPr txBox="1">
            <a:spLocks/>
          </p:cNvSpPr>
          <p:nvPr/>
        </p:nvSpPr>
        <p:spPr>
          <a:xfrm>
            <a:off x="4352256" y="2072065"/>
            <a:ext cx="2730500" cy="687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>
                <a:solidFill>
                  <a:srgbClr val="348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Adjustments to combine data from multiple sources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0CDBBC-86D8-4FB4-A560-388B4D92702A}"/>
              </a:ext>
            </a:extLst>
          </p:cNvPr>
          <p:cNvSpPr txBox="1">
            <a:spLocks/>
          </p:cNvSpPr>
          <p:nvPr/>
        </p:nvSpPr>
        <p:spPr bwMode="auto">
          <a:xfrm>
            <a:off x="7468925" y="2072065"/>
            <a:ext cx="217764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5" tIns="46868" rIns="93735" bIns="46868"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825"/>
              </a:spcAft>
            </a:pPr>
            <a:r>
              <a:rPr lang="en-US" altLang="en-US" dirty="0">
                <a:solidFill>
                  <a:srgbClr val="348A9A"/>
                </a:solidFill>
                <a:latin typeface="Arial" panose="020B0604020202020204" pitchFamily="34" charset="0"/>
              </a:rPr>
              <a:t>Scaling data to current time period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84F374B-775A-4A5E-8352-584F23B24A88}"/>
              </a:ext>
            </a:extLst>
          </p:cNvPr>
          <p:cNvSpPr txBox="1">
            <a:spLocks/>
          </p:cNvSpPr>
          <p:nvPr/>
        </p:nvSpPr>
        <p:spPr bwMode="auto">
          <a:xfrm>
            <a:off x="4257006" y="3716715"/>
            <a:ext cx="29225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5" tIns="46868" rIns="93735" bIns="46868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825"/>
              </a:spcAft>
            </a:pPr>
            <a:r>
              <a:rPr lang="en-US" altLang="en-US" dirty="0">
                <a:solidFill>
                  <a:srgbClr val="348A9A"/>
                </a:solidFill>
                <a:latin typeface="Arial" panose="020B0604020202020204" pitchFamily="34" charset="0"/>
              </a:rPr>
              <a:t>De-trending to remove trends in historical data over time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EA3045-221F-4D16-A106-DE1A8B9BD2EA}"/>
              </a:ext>
            </a:extLst>
          </p:cNvPr>
          <p:cNvSpPr txBox="1">
            <a:spLocks/>
          </p:cNvSpPr>
          <p:nvPr/>
        </p:nvSpPr>
        <p:spPr>
          <a:xfrm>
            <a:off x="4533231" y="4615240"/>
            <a:ext cx="5691187" cy="1114425"/>
          </a:xfrm>
          <a:prstGeom prst="rect">
            <a:avLst/>
          </a:prstGeom>
        </p:spPr>
        <p:txBody>
          <a:bodyPr lIns="93735" tIns="46868" rIns="93735" bIns="46868" anchor="ctr"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68676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rgbClr val="8D9D3A"/>
                </a:solidFill>
                <a:latin typeface="Arial" charset="0"/>
                <a:ea typeface="Arial" charset="0"/>
                <a:cs typeface="Arial" charset="0"/>
              </a:rPr>
              <a:t>Limitations of analysis given data fitness and appropriateness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75A856-DC16-4DAF-A98F-72ECD873314C}"/>
              </a:ext>
            </a:extLst>
          </p:cNvPr>
          <p:cNvSpPr/>
          <p:nvPr/>
        </p:nvSpPr>
        <p:spPr>
          <a:xfrm>
            <a:off x="3426743" y="4540627"/>
            <a:ext cx="6797675" cy="1284288"/>
          </a:xfrm>
          <a:prstGeom prst="rect">
            <a:avLst/>
          </a:prstGeom>
          <a:noFill/>
          <a:ln>
            <a:solidFill>
              <a:srgbClr val="60A2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BADA33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5E04DB-D33F-4D04-B46F-02E60E7F69E6}"/>
              </a:ext>
            </a:extLst>
          </p:cNvPr>
          <p:cNvSpPr txBox="1">
            <a:spLocks/>
          </p:cNvSpPr>
          <p:nvPr/>
        </p:nvSpPr>
        <p:spPr bwMode="auto">
          <a:xfrm>
            <a:off x="7443118" y="3716715"/>
            <a:ext cx="2371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5" tIns="46868" rIns="93735" bIns="46868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825"/>
              </a:spcAft>
            </a:pPr>
            <a:r>
              <a:rPr lang="en-US" altLang="en-US">
                <a:solidFill>
                  <a:srgbClr val="348A9A"/>
                </a:solidFill>
                <a:latin typeface="Arial" panose="020B0604020202020204" pitchFamily="34" charset="0"/>
              </a:rPr>
              <a:t>Removal of unreliable data points</a:t>
            </a:r>
          </a:p>
        </p:txBody>
      </p:sp>
      <p:pic>
        <p:nvPicPr>
          <p:cNvPr id="22" name="Picture 27" descr="wb-2-ppt3-1-80.png">
            <a:extLst>
              <a:ext uri="{FF2B5EF4-FFF2-40B4-BE49-F238E27FC236}">
                <a16:creationId xmlns:a16="http://schemas.microsoft.com/office/drawing/2014/main" id="{FB876D7D-1474-4B9E-ACAE-8C067FC93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06" y="1295777"/>
            <a:ext cx="8572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 descr="wb-2-ppt3-1-81.png">
            <a:extLst>
              <a:ext uri="{FF2B5EF4-FFF2-40B4-BE49-F238E27FC236}">
                <a16:creationId xmlns:a16="http://schemas.microsoft.com/office/drawing/2014/main" id="{1BBE473A-03F3-4FBA-B347-D3ACBF6410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56" y="2883277"/>
            <a:ext cx="86836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wb-2-ppt3-1-79.png">
            <a:extLst>
              <a:ext uri="{FF2B5EF4-FFF2-40B4-BE49-F238E27FC236}">
                <a16:creationId xmlns:a16="http://schemas.microsoft.com/office/drawing/2014/main" id="{0DA5E265-FF5D-4A6D-A43B-26C1248D5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93" y="1319590"/>
            <a:ext cx="722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 descr="wb-2-ppt3-1-78.png">
            <a:extLst>
              <a:ext uri="{FF2B5EF4-FFF2-40B4-BE49-F238E27FC236}">
                <a16:creationId xmlns:a16="http://schemas.microsoft.com/office/drawing/2014/main" id="{1D49C4D6-5E2B-4E23-B48C-86B4FFD65A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06" y="2945190"/>
            <a:ext cx="9620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7" descr="wb-2-ppt3-1-29.png">
            <a:extLst>
              <a:ext uri="{FF2B5EF4-FFF2-40B4-BE49-F238E27FC236}">
                <a16:creationId xmlns:a16="http://schemas.microsoft.com/office/drawing/2014/main" id="{4FAD9244-D885-4234-BF87-570D04F97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43" y="4516815"/>
            <a:ext cx="10763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C287ADF3-4208-9AE8-155D-DDB9B6AC3075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8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FC746B1-7D7D-4268-B8BE-E9B67AAAA249}"/>
              </a:ext>
            </a:extLst>
          </p:cNvPr>
          <p:cNvSpPr txBox="1">
            <a:spLocks/>
          </p:cNvSpPr>
          <p:nvPr/>
        </p:nvSpPr>
        <p:spPr>
          <a:xfrm>
            <a:off x="2130044" y="1181947"/>
            <a:ext cx="8307388" cy="696912"/>
          </a:xfrm>
          <a:prstGeom prst="rect">
            <a:avLst/>
          </a:prstGeom>
        </p:spPr>
        <p:txBody>
          <a:bodyPr lIns="80165" tIns="40083" rIns="80165" bIns="40083" anchor="ctr">
            <a:normAutofit fontScale="92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Analytics translates data into useful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E51B21-DB27-4250-B337-86075A3770D6}"/>
              </a:ext>
            </a:extLst>
          </p:cNvPr>
          <p:cNvSpPr/>
          <p:nvPr/>
        </p:nvSpPr>
        <p:spPr>
          <a:xfrm>
            <a:off x="2322132" y="1978872"/>
            <a:ext cx="2616200" cy="3592512"/>
          </a:xfrm>
          <a:prstGeom prst="rect">
            <a:avLst/>
          </a:prstGeom>
          <a:solidFill>
            <a:srgbClr val="348A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48A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BC1930-FDF7-425A-9D1E-57FB50AD1690}"/>
              </a:ext>
            </a:extLst>
          </p:cNvPr>
          <p:cNvSpPr/>
          <p:nvPr/>
        </p:nvSpPr>
        <p:spPr>
          <a:xfrm>
            <a:off x="4936744" y="1978872"/>
            <a:ext cx="2616200" cy="3592512"/>
          </a:xfrm>
          <a:prstGeom prst="rect">
            <a:avLst/>
          </a:prstGeom>
          <a:solidFill>
            <a:srgbClr val="245B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651C5E-E091-4E9C-9473-8E44CC0340FA}"/>
              </a:ext>
            </a:extLst>
          </p:cNvPr>
          <p:cNvSpPr/>
          <p:nvPr/>
        </p:nvSpPr>
        <p:spPr>
          <a:xfrm>
            <a:off x="7535482" y="1978872"/>
            <a:ext cx="2617787" cy="3592512"/>
          </a:xfrm>
          <a:prstGeom prst="rect">
            <a:avLst/>
          </a:prstGeom>
          <a:solidFill>
            <a:srgbClr val="122D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C0992FA-3F9C-4582-ACC9-B563A8347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157" y="2029672"/>
            <a:ext cx="16414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500" b="1">
                <a:solidFill>
                  <a:schemeClr val="bg1"/>
                </a:solidFill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42371B7D-7D57-43A7-B190-648A55F6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807" y="1972522"/>
            <a:ext cx="20034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4BA9B0C-1467-4F6E-8934-B72283823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219" y="1966172"/>
            <a:ext cx="2124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Information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EDB50624-BD8A-4A6C-A69F-954747CDB14B}"/>
              </a:ext>
            </a:extLst>
          </p:cNvPr>
          <p:cNvSpPr/>
          <p:nvPr/>
        </p:nvSpPr>
        <p:spPr>
          <a:xfrm rot="13500000">
            <a:off x="4813713" y="2051103"/>
            <a:ext cx="233363" cy="219075"/>
          </a:xfrm>
          <a:prstGeom prst="rtTriangle">
            <a:avLst/>
          </a:prstGeom>
          <a:solidFill>
            <a:srgbClr val="EB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4F1FE"/>
              </a:solidFill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2FB1B2F-1DB0-4C27-BB80-BFFC87AF3AD9}"/>
              </a:ext>
            </a:extLst>
          </p:cNvPr>
          <p:cNvSpPr/>
          <p:nvPr/>
        </p:nvSpPr>
        <p:spPr>
          <a:xfrm rot="13500000">
            <a:off x="7424357" y="2032847"/>
            <a:ext cx="233362" cy="220662"/>
          </a:xfrm>
          <a:prstGeom prst="rtTriangle">
            <a:avLst/>
          </a:prstGeom>
          <a:solidFill>
            <a:srgbClr val="EB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615F499-A612-4B0F-9999-37D9CDAA6337}"/>
              </a:ext>
            </a:extLst>
          </p:cNvPr>
          <p:cNvSpPr txBox="1">
            <a:spLocks/>
          </p:cNvSpPr>
          <p:nvPr/>
        </p:nvSpPr>
        <p:spPr bwMode="auto">
          <a:xfrm>
            <a:off x="3344482" y="3012334"/>
            <a:ext cx="1106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Risk/Loss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2C33022-1E3F-4912-BA7D-B2767DDE9DD5}"/>
              </a:ext>
            </a:extLst>
          </p:cNvPr>
          <p:cNvSpPr txBox="1">
            <a:spLocks/>
          </p:cNvSpPr>
          <p:nvPr/>
        </p:nvSpPr>
        <p:spPr bwMode="auto">
          <a:xfrm>
            <a:off x="3368294" y="3777509"/>
            <a:ext cx="1106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Macro-economic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EE8F22D-2BC0-4B97-A4D1-FED9833B2E6C}"/>
              </a:ext>
            </a:extLst>
          </p:cNvPr>
          <p:cNvSpPr txBox="1">
            <a:spLocks/>
          </p:cNvSpPr>
          <p:nvPr/>
        </p:nvSpPr>
        <p:spPr bwMode="auto">
          <a:xfrm>
            <a:off x="3369882" y="4612534"/>
            <a:ext cx="1106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Fiscal / Financial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1DD1184-A7AF-4447-96C4-EE24F7B9D57A}"/>
              </a:ext>
            </a:extLst>
          </p:cNvPr>
          <p:cNvSpPr txBox="1">
            <a:spLocks/>
          </p:cNvSpPr>
          <p:nvPr/>
        </p:nvSpPr>
        <p:spPr bwMode="auto">
          <a:xfrm>
            <a:off x="5974969" y="3023447"/>
            <a:ext cx="15605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Financial capacity building tools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4928C27-C04B-4246-8E37-3DAE27A40EFE}"/>
              </a:ext>
            </a:extLst>
          </p:cNvPr>
          <p:cNvSpPr txBox="1">
            <a:spLocks/>
          </p:cNvSpPr>
          <p:nvPr/>
        </p:nvSpPr>
        <p:spPr bwMode="auto">
          <a:xfrm>
            <a:off x="5959094" y="3790209"/>
            <a:ext cx="14351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Financial impact analysis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5A90997-DA27-4C52-BD4D-F1946B2C3EBE}"/>
              </a:ext>
            </a:extLst>
          </p:cNvPr>
          <p:cNvSpPr txBox="1">
            <a:spLocks/>
          </p:cNvSpPr>
          <p:nvPr/>
        </p:nvSpPr>
        <p:spPr bwMode="auto">
          <a:xfrm>
            <a:off x="5968619" y="4566497"/>
            <a:ext cx="156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Economic, fiscal evaluation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26FE680-BB46-4FB4-8DBB-3A57A97F6B8C}"/>
              </a:ext>
            </a:extLst>
          </p:cNvPr>
          <p:cNvSpPr txBox="1">
            <a:spLocks/>
          </p:cNvSpPr>
          <p:nvPr/>
        </p:nvSpPr>
        <p:spPr bwMode="auto">
          <a:xfrm>
            <a:off x="8602282" y="2902797"/>
            <a:ext cx="13700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For decision making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298ADF-D138-4AAA-B249-AA741F6DD187}"/>
              </a:ext>
            </a:extLst>
          </p:cNvPr>
          <p:cNvSpPr txBox="1">
            <a:spLocks/>
          </p:cNvSpPr>
          <p:nvPr/>
        </p:nvSpPr>
        <p:spPr bwMode="auto">
          <a:xfrm>
            <a:off x="8583232" y="3717184"/>
            <a:ext cx="13176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For monitoring &amp; evaluation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E49587-1B55-4174-8AA2-B95D39DC2121}"/>
              </a:ext>
            </a:extLst>
          </p:cNvPr>
          <p:cNvSpPr txBox="1">
            <a:spLocks/>
          </p:cNvSpPr>
          <p:nvPr/>
        </p:nvSpPr>
        <p:spPr bwMode="auto">
          <a:xfrm>
            <a:off x="8607044" y="4518872"/>
            <a:ext cx="14605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For capacity building</a:t>
            </a:r>
          </a:p>
        </p:txBody>
      </p:sp>
      <p:pic>
        <p:nvPicPr>
          <p:cNvPr id="30" name="Picture 27" descr="arrow-01.png">
            <a:extLst>
              <a:ext uri="{FF2B5EF4-FFF2-40B4-BE49-F238E27FC236}">
                <a16:creationId xmlns:a16="http://schemas.microsoft.com/office/drawing/2014/main" id="{7FDE4019-F320-4857-BA24-18544EF1B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19" y="2864697"/>
            <a:ext cx="5286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world-01.png">
            <a:extLst>
              <a:ext uri="{FF2B5EF4-FFF2-40B4-BE49-F238E27FC236}">
                <a16:creationId xmlns:a16="http://schemas.microsoft.com/office/drawing/2014/main" id="{79BC0800-B1A6-4AFE-9B52-F43696BDB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19" y="3633047"/>
            <a:ext cx="5556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money-01.png">
            <a:extLst>
              <a:ext uri="{FF2B5EF4-FFF2-40B4-BE49-F238E27FC236}">
                <a16:creationId xmlns:a16="http://schemas.microsoft.com/office/drawing/2014/main" id="{A577455B-7529-490E-8806-64947AE22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4431559"/>
            <a:ext cx="6191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0" descr="clipboard-01.png">
            <a:extLst>
              <a:ext uri="{FF2B5EF4-FFF2-40B4-BE49-F238E27FC236}">
                <a16:creationId xmlns:a16="http://schemas.microsoft.com/office/drawing/2014/main" id="{EE889892-50DA-4506-AF36-D697811A35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94" y="3618759"/>
            <a:ext cx="5667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1" descr="clipboardpen-01.png">
            <a:extLst>
              <a:ext uri="{FF2B5EF4-FFF2-40B4-BE49-F238E27FC236}">
                <a16:creationId xmlns:a16="http://schemas.microsoft.com/office/drawing/2014/main" id="{7B2FF821-5457-4431-BC82-D60BEBDE6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07" y="4401397"/>
            <a:ext cx="6461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2" descr="monitioring-01-01.png">
            <a:extLst>
              <a:ext uri="{FF2B5EF4-FFF2-40B4-BE49-F238E27FC236}">
                <a16:creationId xmlns:a16="http://schemas.microsoft.com/office/drawing/2014/main" id="{BCD7FDDB-62B2-4674-9A46-0DE6483A6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44" y="3588597"/>
            <a:ext cx="6619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3" descr="decision-01.png">
            <a:extLst>
              <a:ext uri="{FF2B5EF4-FFF2-40B4-BE49-F238E27FC236}">
                <a16:creationId xmlns:a16="http://schemas.microsoft.com/office/drawing/2014/main" id="{1035C510-D38B-40F1-9F67-1EE5607CE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82" y="2736109"/>
            <a:ext cx="8032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4" descr="gear-01.png">
            <a:extLst>
              <a:ext uri="{FF2B5EF4-FFF2-40B4-BE49-F238E27FC236}">
                <a16:creationId xmlns:a16="http://schemas.microsoft.com/office/drawing/2014/main" id="{380F3057-2A3C-4755-8566-C860497312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19" y="4314084"/>
            <a:ext cx="755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5" descr="wb-1-ppt3-1-05.png">
            <a:extLst>
              <a:ext uri="{FF2B5EF4-FFF2-40B4-BE49-F238E27FC236}">
                <a16:creationId xmlns:a16="http://schemas.microsoft.com/office/drawing/2014/main" id="{CD967CDE-53E4-4473-BCCF-C8DA866FFC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32" y="2802784"/>
            <a:ext cx="881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DEB9378F-9980-0850-6318-35F364BB649C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9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TextBox 36">
            <a:extLst>
              <a:ext uri="{FF2B5EF4-FFF2-40B4-BE49-F238E27FC236}">
                <a16:creationId xmlns:a16="http://schemas.microsoft.com/office/drawing/2014/main" id="{5008A05B-D8A1-40A4-9C6B-E05F44241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341" y="1166889"/>
            <a:ext cx="85375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>
                <a:solidFill>
                  <a:srgbClr val="002E54"/>
                </a:solidFill>
                <a:latin typeface="Arial" panose="020B0604020202020204" pitchFamily="34" charset="0"/>
              </a:rPr>
              <a:t>The ‘financing gap’ = potential disaster losses </a:t>
            </a:r>
            <a:r>
              <a:rPr lang="en-US" altLang="en-US" sz="2500" i="1">
                <a:solidFill>
                  <a:srgbClr val="002E54"/>
                </a:solidFill>
                <a:latin typeface="Arial" panose="020B0604020202020204" pitchFamily="34" charset="0"/>
              </a:rPr>
              <a:t>minus</a:t>
            </a:r>
            <a:r>
              <a:rPr lang="en-US" altLang="en-US" sz="2500">
                <a:solidFill>
                  <a:srgbClr val="002E54"/>
                </a:solidFill>
                <a:latin typeface="Arial" panose="020B0604020202020204" pitchFamily="34" charset="0"/>
              </a:rPr>
              <a:t> available finance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E87BFA5-562E-46E5-B7C3-7DE6F5DEF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03" y="2093989"/>
            <a:ext cx="55689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D254D4BA-36DC-74B0-729A-0EAA9F29546C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5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FD60D2E-C02D-409D-B3C2-6B25EA4E65E7}"/>
              </a:ext>
            </a:extLst>
          </p:cNvPr>
          <p:cNvSpPr/>
          <p:nvPr/>
        </p:nvSpPr>
        <p:spPr>
          <a:xfrm>
            <a:off x="969825" y="1086076"/>
            <a:ext cx="108360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	</a:t>
            </a:r>
          </a:p>
          <a:p>
            <a:pPr marL="800100" lvl="1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fr-FR" sz="2400" b="1" u="sng" dirty="0">
                <a:solidFill>
                  <a:srgbClr val="682C43"/>
                </a:solidFill>
                <a:latin typeface="+mn-lt"/>
                <a:cs typeface="+mn-cs"/>
              </a:rPr>
              <a:t>HAZARD DATA</a:t>
            </a:r>
            <a:r>
              <a:rPr lang="fr-FR" sz="2400" b="1" dirty="0">
                <a:solidFill>
                  <a:srgbClr val="682C43"/>
                </a:solidFill>
                <a:latin typeface="+mn-lt"/>
                <a:cs typeface="+mn-cs"/>
              </a:rPr>
              <a:t>: </a:t>
            </a:r>
            <a:endParaRPr lang="fr-FR" sz="2400" b="1" dirty="0">
              <a:solidFill>
                <a:srgbClr val="682C43"/>
              </a:solidFill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fr-FR" sz="2400" b="1" dirty="0">
              <a:solidFill>
                <a:srgbClr val="682C43"/>
              </a:solidFill>
              <a:latin typeface="+mn-lt"/>
              <a:cs typeface="+mn-cs"/>
            </a:endParaRPr>
          </a:p>
          <a:p>
            <a:pPr lvl="1" algn="just">
              <a:defRPr/>
            </a:pPr>
            <a:r>
              <a:rPr lang="en-US" dirty="0">
                <a:latin typeface="+mn-lt"/>
                <a:cs typeface="+mn-cs"/>
              </a:rPr>
              <a:t>Intensity/magnitude, frequency/occurrence/return period, </a:t>
            </a:r>
            <a:r>
              <a:rPr lang="en-US" dirty="0" err="1">
                <a:latin typeface="+mn-lt"/>
                <a:cs typeface="+mn-cs"/>
              </a:rPr>
              <a:t>etc</a:t>
            </a:r>
            <a:r>
              <a:rPr lang="fr-FR" dirty="0">
                <a:latin typeface="+mn-lt"/>
                <a:cs typeface="+mn-cs"/>
              </a:rPr>
              <a:t>. </a:t>
            </a:r>
          </a:p>
          <a:p>
            <a:pPr lvl="1">
              <a:defRPr/>
            </a:pPr>
            <a:endParaRPr lang="fr-FR" dirty="0">
              <a:cs typeface="Arial" charset="0"/>
            </a:endParaRPr>
          </a:p>
          <a:p>
            <a:pPr lvl="1">
              <a:defRPr/>
            </a:pPr>
            <a:r>
              <a:rPr lang="fr-FR" dirty="0">
                <a:cs typeface="Arial" charset="0"/>
              </a:rPr>
              <a:t>National Disaster Risk profile: </a:t>
            </a:r>
          </a:p>
          <a:p>
            <a:pPr>
              <a:defRPr/>
            </a:pPr>
            <a:endParaRPr lang="fr-FR" u="sng" dirty="0">
              <a:solidFill>
                <a:schemeClr val="accent2"/>
              </a:solidFill>
              <a:cs typeface="Arial" charset="0"/>
            </a:endParaRPr>
          </a:p>
          <a:p>
            <a:pPr lvl="1">
              <a:defRPr/>
            </a:pPr>
            <a:r>
              <a:rPr lang="en-US" b="1" u="sng" dirty="0">
                <a:solidFill>
                  <a:srgbClr val="682C43"/>
                </a:solidFill>
                <a:cs typeface="Arial" charset="0"/>
              </a:rPr>
              <a:t>HAZARD DATA BASE TO BE EXPLAINED : </a:t>
            </a:r>
          </a:p>
          <a:p>
            <a:pPr lvl="1">
              <a:defRPr/>
            </a:pPr>
            <a:endParaRPr lang="fr-FR" dirty="0"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u="sng" dirty="0">
                <a:cs typeface="Arial" charset="0"/>
                <a:hlinkClick r:id="rId3"/>
              </a:rPr>
              <a:t>www.desinventar.net</a:t>
            </a:r>
            <a:endParaRPr lang="fr-FR" u="sng" dirty="0"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dirty="0"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u="sng" dirty="0">
                <a:cs typeface="Arial" charset="0"/>
                <a:hlinkClick r:id="rId4"/>
              </a:rPr>
              <a:t>www.emdat.be</a:t>
            </a:r>
            <a:endParaRPr lang="fr-FR" u="sng" dirty="0"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u="sng" dirty="0"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u="sng" dirty="0">
                <a:cs typeface="Arial" charset="0"/>
                <a:hlinkClick r:id="rId5"/>
              </a:rPr>
              <a:t>www.undrr.org</a:t>
            </a:r>
            <a:endParaRPr lang="fr-FR" u="sng" dirty="0">
              <a:cs typeface="Arial" charset="0"/>
            </a:endParaRPr>
          </a:p>
          <a:p>
            <a:pPr>
              <a:defRPr/>
            </a:pPr>
            <a:endParaRPr lang="fr-FR" dirty="0">
              <a:cs typeface="Arial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93F4AF1C-219A-F5A4-2B8F-F87574901BD3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6: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Making Informed CDRF Decisions – Data, Financial Tools &amp; Instruments: Practical Exercises with Models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699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1425</Words>
  <Application>Microsoft Office PowerPoint</Application>
  <PresentationFormat>Widescreen</PresentationFormat>
  <Paragraphs>183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Tahoma</vt:lpstr>
      <vt:lpstr>Wingdings</vt:lpstr>
      <vt:lpstr>Thème Office</vt:lpstr>
      <vt:lpstr>SESSION 6:  Making Informed CDRF Decisions – Data, Financial Tools &amp; Instruments: Practical Exercises with Models   Prof. Pierre LAZAMANANA Professor of Economics  University of Antananarivo - Madagascar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Gouvernance des risques de catastrophe  et Développement communautaire</dc:title>
  <dc:creator>User</dc:creator>
  <cp:lastModifiedBy>Beth Mbote</cp:lastModifiedBy>
  <cp:revision>64</cp:revision>
  <dcterms:created xsi:type="dcterms:W3CDTF">2016-12-02T07:20:21Z</dcterms:created>
  <dcterms:modified xsi:type="dcterms:W3CDTF">2022-09-06T08:19:58Z</dcterms:modified>
</cp:coreProperties>
</file>