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315" r:id="rId3"/>
    <p:sldId id="289" r:id="rId4"/>
    <p:sldId id="285" r:id="rId5"/>
    <p:sldId id="326" r:id="rId6"/>
    <p:sldId id="327" r:id="rId7"/>
    <p:sldId id="334" r:id="rId8"/>
    <p:sldId id="335" r:id="rId9"/>
    <p:sldId id="336" r:id="rId10"/>
    <p:sldId id="333" r:id="rId11"/>
    <p:sldId id="312" r:id="rId12"/>
    <p:sldId id="313" r:id="rId13"/>
    <p:sldId id="314" r:id="rId14"/>
    <p:sldId id="320" r:id="rId15"/>
    <p:sldId id="321" r:id="rId16"/>
    <p:sldId id="322" r:id="rId17"/>
    <p:sldId id="323" r:id="rId18"/>
    <p:sldId id="324" r:id="rId19"/>
    <p:sldId id="325" r:id="rId20"/>
    <p:sldId id="311" r:id="rId21"/>
    <p:sldId id="339" r:id="rId22"/>
    <p:sldId id="338"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2C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46"/>
  </p:normalViewPr>
  <p:slideViewPr>
    <p:cSldViewPr snapToGrid="0">
      <p:cViewPr varScale="1">
        <p:scale>
          <a:sx n="86" d="100"/>
          <a:sy n="86" d="100"/>
        </p:scale>
        <p:origin x="42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AE006082-9CB7-4C85-9568-BF492450263B}" type="datetimeFigureOut">
              <a:rPr lang="fr-FR" smtClean="0"/>
              <a:t>06/09/2022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841C970-D21B-4B6D-A381-7CCBE92BB7F2}" type="slidenum">
              <a:rPr lang="fr-FR" smtClean="0"/>
              <a:t>‹#›</a:t>
            </a:fld>
            <a:endParaRPr lang="fr-FR"/>
          </a:p>
        </p:txBody>
      </p:sp>
    </p:spTree>
    <p:extLst>
      <p:ext uri="{BB962C8B-B14F-4D97-AF65-F5344CB8AC3E}">
        <p14:creationId xmlns:p14="http://schemas.microsoft.com/office/powerpoint/2010/main" val="3390129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E006082-9CB7-4C85-9568-BF492450263B}" type="datetimeFigureOut">
              <a:rPr lang="fr-FR" smtClean="0"/>
              <a:t>06/09/2022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841C970-D21B-4B6D-A381-7CCBE92BB7F2}" type="slidenum">
              <a:rPr lang="fr-FR" smtClean="0"/>
              <a:t>‹#›</a:t>
            </a:fld>
            <a:endParaRPr lang="fr-FR"/>
          </a:p>
        </p:txBody>
      </p:sp>
    </p:spTree>
    <p:extLst>
      <p:ext uri="{BB962C8B-B14F-4D97-AF65-F5344CB8AC3E}">
        <p14:creationId xmlns:p14="http://schemas.microsoft.com/office/powerpoint/2010/main" val="1412449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E006082-9CB7-4C85-9568-BF492450263B}" type="datetimeFigureOut">
              <a:rPr lang="fr-FR" smtClean="0"/>
              <a:t>06/09/2022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841C970-D21B-4B6D-A381-7CCBE92BB7F2}" type="slidenum">
              <a:rPr lang="fr-FR" smtClean="0"/>
              <a:t>‹#›</a:t>
            </a:fld>
            <a:endParaRPr lang="fr-FR"/>
          </a:p>
        </p:txBody>
      </p:sp>
    </p:spTree>
    <p:extLst>
      <p:ext uri="{BB962C8B-B14F-4D97-AF65-F5344CB8AC3E}">
        <p14:creationId xmlns:p14="http://schemas.microsoft.com/office/powerpoint/2010/main" val="3256672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E006082-9CB7-4C85-9568-BF492450263B}" type="datetimeFigureOut">
              <a:rPr lang="fr-FR" smtClean="0"/>
              <a:t>06/09/2022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841C970-D21B-4B6D-A381-7CCBE92BB7F2}" type="slidenum">
              <a:rPr lang="fr-FR" smtClean="0"/>
              <a:t>‹#›</a:t>
            </a:fld>
            <a:endParaRPr lang="fr-FR"/>
          </a:p>
        </p:txBody>
      </p:sp>
    </p:spTree>
    <p:extLst>
      <p:ext uri="{BB962C8B-B14F-4D97-AF65-F5344CB8AC3E}">
        <p14:creationId xmlns:p14="http://schemas.microsoft.com/office/powerpoint/2010/main" val="657698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AE006082-9CB7-4C85-9568-BF492450263B}" type="datetimeFigureOut">
              <a:rPr lang="fr-FR" smtClean="0"/>
              <a:t>06/09/2022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841C970-D21B-4B6D-A381-7CCBE92BB7F2}" type="slidenum">
              <a:rPr lang="fr-FR" smtClean="0"/>
              <a:t>‹#›</a:t>
            </a:fld>
            <a:endParaRPr lang="fr-FR"/>
          </a:p>
        </p:txBody>
      </p:sp>
    </p:spTree>
    <p:extLst>
      <p:ext uri="{BB962C8B-B14F-4D97-AF65-F5344CB8AC3E}">
        <p14:creationId xmlns:p14="http://schemas.microsoft.com/office/powerpoint/2010/main" val="3093190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AE006082-9CB7-4C85-9568-BF492450263B}" type="datetimeFigureOut">
              <a:rPr lang="fr-FR" smtClean="0"/>
              <a:t>06/09/2022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841C970-D21B-4B6D-A381-7CCBE92BB7F2}" type="slidenum">
              <a:rPr lang="fr-FR" smtClean="0"/>
              <a:t>‹#›</a:t>
            </a:fld>
            <a:endParaRPr lang="fr-FR"/>
          </a:p>
        </p:txBody>
      </p:sp>
    </p:spTree>
    <p:extLst>
      <p:ext uri="{BB962C8B-B14F-4D97-AF65-F5344CB8AC3E}">
        <p14:creationId xmlns:p14="http://schemas.microsoft.com/office/powerpoint/2010/main" val="2914401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AE006082-9CB7-4C85-9568-BF492450263B}" type="datetimeFigureOut">
              <a:rPr lang="fr-FR" smtClean="0"/>
              <a:t>06/09/2022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841C970-D21B-4B6D-A381-7CCBE92BB7F2}" type="slidenum">
              <a:rPr lang="fr-FR" smtClean="0"/>
              <a:t>‹#›</a:t>
            </a:fld>
            <a:endParaRPr lang="fr-FR"/>
          </a:p>
        </p:txBody>
      </p:sp>
    </p:spTree>
    <p:extLst>
      <p:ext uri="{BB962C8B-B14F-4D97-AF65-F5344CB8AC3E}">
        <p14:creationId xmlns:p14="http://schemas.microsoft.com/office/powerpoint/2010/main" val="1042143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AE006082-9CB7-4C85-9568-BF492450263B}" type="datetimeFigureOut">
              <a:rPr lang="fr-FR" smtClean="0"/>
              <a:t>06/09/2022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841C970-D21B-4B6D-A381-7CCBE92BB7F2}" type="slidenum">
              <a:rPr lang="fr-FR" smtClean="0"/>
              <a:t>‹#›</a:t>
            </a:fld>
            <a:endParaRPr lang="fr-FR"/>
          </a:p>
        </p:txBody>
      </p:sp>
    </p:spTree>
    <p:extLst>
      <p:ext uri="{BB962C8B-B14F-4D97-AF65-F5344CB8AC3E}">
        <p14:creationId xmlns:p14="http://schemas.microsoft.com/office/powerpoint/2010/main" val="3885079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E006082-9CB7-4C85-9568-BF492450263B}" type="datetimeFigureOut">
              <a:rPr lang="fr-FR" smtClean="0"/>
              <a:t>06/09/2022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841C970-D21B-4B6D-A381-7CCBE92BB7F2}" type="slidenum">
              <a:rPr lang="fr-FR" smtClean="0"/>
              <a:t>‹#›</a:t>
            </a:fld>
            <a:endParaRPr lang="fr-FR"/>
          </a:p>
        </p:txBody>
      </p:sp>
    </p:spTree>
    <p:extLst>
      <p:ext uri="{BB962C8B-B14F-4D97-AF65-F5344CB8AC3E}">
        <p14:creationId xmlns:p14="http://schemas.microsoft.com/office/powerpoint/2010/main" val="3905673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E006082-9CB7-4C85-9568-BF492450263B}" type="datetimeFigureOut">
              <a:rPr lang="fr-FR" smtClean="0"/>
              <a:t>06/09/2022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841C970-D21B-4B6D-A381-7CCBE92BB7F2}" type="slidenum">
              <a:rPr lang="fr-FR" smtClean="0"/>
              <a:t>‹#›</a:t>
            </a:fld>
            <a:endParaRPr lang="fr-FR"/>
          </a:p>
        </p:txBody>
      </p:sp>
    </p:spTree>
    <p:extLst>
      <p:ext uri="{BB962C8B-B14F-4D97-AF65-F5344CB8AC3E}">
        <p14:creationId xmlns:p14="http://schemas.microsoft.com/office/powerpoint/2010/main" val="3817789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E006082-9CB7-4C85-9568-BF492450263B}" type="datetimeFigureOut">
              <a:rPr lang="fr-FR" smtClean="0"/>
              <a:t>06/09/2022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841C970-D21B-4B6D-A381-7CCBE92BB7F2}" type="slidenum">
              <a:rPr lang="fr-FR" smtClean="0"/>
              <a:t>‹#›</a:t>
            </a:fld>
            <a:endParaRPr lang="fr-FR"/>
          </a:p>
        </p:txBody>
      </p:sp>
    </p:spTree>
    <p:extLst>
      <p:ext uri="{BB962C8B-B14F-4D97-AF65-F5344CB8AC3E}">
        <p14:creationId xmlns:p14="http://schemas.microsoft.com/office/powerpoint/2010/main" val="2745050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006082-9CB7-4C85-9568-BF492450263B}" type="datetimeFigureOut">
              <a:rPr lang="fr-FR" smtClean="0"/>
              <a:t>06/09/2022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41C970-D21B-4B6D-A381-7CCBE92BB7F2}" type="slidenum">
              <a:rPr lang="fr-FR" smtClean="0"/>
              <a:t>‹#›</a:t>
            </a:fld>
            <a:endParaRPr lang="fr-FR"/>
          </a:p>
        </p:txBody>
      </p:sp>
    </p:spTree>
    <p:extLst>
      <p:ext uri="{BB962C8B-B14F-4D97-AF65-F5344CB8AC3E}">
        <p14:creationId xmlns:p14="http://schemas.microsoft.com/office/powerpoint/2010/main" val="1239033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642248D-723A-45B1-916F-95BB77354777}"/>
              </a:ext>
            </a:extLst>
          </p:cNvPr>
          <p:cNvGrpSpPr/>
          <p:nvPr/>
        </p:nvGrpSpPr>
        <p:grpSpPr>
          <a:xfrm>
            <a:off x="0" y="0"/>
            <a:ext cx="12192000" cy="6858000"/>
            <a:chOff x="285753" y="174978"/>
            <a:chExt cx="8572493" cy="6508044"/>
          </a:xfrm>
        </p:grpSpPr>
        <p:pic>
          <p:nvPicPr>
            <p:cNvPr id="7" name="Picture 6">
              <a:extLst>
                <a:ext uri="{FF2B5EF4-FFF2-40B4-BE49-F238E27FC236}">
                  <a16:creationId xmlns:a16="http://schemas.microsoft.com/office/drawing/2014/main" id="{8E957F0D-87B9-4FBF-B96E-68492C72B468}"/>
                </a:ext>
              </a:extLst>
            </p:cNvPr>
            <p:cNvPicPr>
              <a:picLocks noChangeAspect="1"/>
            </p:cNvPicPr>
            <p:nvPr/>
          </p:nvPicPr>
          <p:blipFill>
            <a:blip r:embed="rId2"/>
            <a:stretch>
              <a:fillRect/>
            </a:stretch>
          </p:blipFill>
          <p:spPr>
            <a:xfrm flipH="1">
              <a:off x="4556957" y="174978"/>
              <a:ext cx="4301289" cy="6508044"/>
            </a:xfrm>
            <a:prstGeom prst="rect">
              <a:avLst/>
            </a:prstGeom>
          </p:spPr>
        </p:pic>
        <p:pic>
          <p:nvPicPr>
            <p:cNvPr id="8" name="Picture 7">
              <a:extLst>
                <a:ext uri="{FF2B5EF4-FFF2-40B4-BE49-F238E27FC236}">
                  <a16:creationId xmlns:a16="http://schemas.microsoft.com/office/drawing/2014/main" id="{CA813BC6-8066-4E30-BDFD-18DB31AF9CB5}"/>
                </a:ext>
              </a:extLst>
            </p:cNvPr>
            <p:cNvPicPr>
              <a:picLocks noChangeAspect="1"/>
            </p:cNvPicPr>
            <p:nvPr/>
          </p:nvPicPr>
          <p:blipFill>
            <a:blip r:embed="rId2"/>
            <a:stretch>
              <a:fillRect/>
            </a:stretch>
          </p:blipFill>
          <p:spPr>
            <a:xfrm>
              <a:off x="285753" y="174978"/>
              <a:ext cx="4271206" cy="6508044"/>
            </a:xfrm>
            <a:prstGeom prst="rect">
              <a:avLst/>
            </a:prstGeom>
          </p:spPr>
        </p:pic>
        <p:sp>
          <p:nvSpPr>
            <p:cNvPr id="9" name="Rectangle 8">
              <a:extLst>
                <a:ext uri="{FF2B5EF4-FFF2-40B4-BE49-F238E27FC236}">
                  <a16:creationId xmlns:a16="http://schemas.microsoft.com/office/drawing/2014/main" id="{3EBDDAF9-19A1-4676-AD3F-5BDBB0EEDF41}"/>
                </a:ext>
              </a:extLst>
            </p:cNvPr>
            <p:cNvSpPr/>
            <p:nvPr/>
          </p:nvSpPr>
          <p:spPr>
            <a:xfrm>
              <a:off x="285753" y="174978"/>
              <a:ext cx="8572493" cy="6508044"/>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1"/>
            </a:p>
          </p:txBody>
        </p:sp>
        <p:sp>
          <p:nvSpPr>
            <p:cNvPr id="10" name="Rectangle 9">
              <a:extLst>
                <a:ext uri="{FF2B5EF4-FFF2-40B4-BE49-F238E27FC236}">
                  <a16:creationId xmlns:a16="http://schemas.microsoft.com/office/drawing/2014/main" id="{7A908B98-B569-4248-B23D-79F4BD1F4D61}"/>
                </a:ext>
              </a:extLst>
            </p:cNvPr>
            <p:cNvSpPr/>
            <p:nvPr/>
          </p:nvSpPr>
          <p:spPr>
            <a:xfrm>
              <a:off x="1130966" y="664937"/>
              <a:ext cx="6882065" cy="5528126"/>
            </a:xfrm>
            <a:prstGeom prst="rect">
              <a:avLst/>
            </a:prstGeom>
            <a:solidFill>
              <a:schemeClr val="bg1"/>
            </a:solidFill>
            <a:ln w="57150">
              <a:solidFill>
                <a:srgbClr val="753F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1"/>
            </a:p>
          </p:txBody>
        </p:sp>
      </p:grpSp>
      <p:sp>
        <p:nvSpPr>
          <p:cNvPr id="2" name="Title 1">
            <a:extLst>
              <a:ext uri="{FF2B5EF4-FFF2-40B4-BE49-F238E27FC236}">
                <a16:creationId xmlns:a16="http://schemas.microsoft.com/office/drawing/2014/main" id="{57041E31-AA63-4769-80EA-B83B0BED6CD4}"/>
              </a:ext>
            </a:extLst>
          </p:cNvPr>
          <p:cNvSpPr>
            <a:spLocks noGrp="1"/>
          </p:cNvSpPr>
          <p:nvPr>
            <p:ph type="title"/>
          </p:nvPr>
        </p:nvSpPr>
        <p:spPr>
          <a:xfrm>
            <a:off x="1400175" y="1617785"/>
            <a:ext cx="9391650" cy="3758083"/>
          </a:xfrm>
        </p:spPr>
        <p:txBody>
          <a:bodyPr>
            <a:normAutofit fontScale="90000"/>
          </a:bodyPr>
          <a:lstStyle/>
          <a:p>
            <a:pPr algn="ctr"/>
            <a:r>
              <a:rPr lang="fr-FR" sz="4000" b="1" u="sng">
                <a:latin typeface="Gill Sans MT" panose="020B0502020104020203" pitchFamily="34" charset="0"/>
              </a:rPr>
              <a:t>SESSION 5:</a:t>
            </a:r>
            <a:br>
              <a:rPr lang="fr-FR" sz="3675" b="1" u="sng" dirty="0">
                <a:latin typeface="Gill Sans MT" panose="020B0502020104020203" pitchFamily="34" charset="0"/>
              </a:rPr>
            </a:br>
            <a:br>
              <a:rPr lang="fr-FR" sz="675" b="1" dirty="0">
                <a:latin typeface="Gill Sans MT" panose="020B0502020104020203" pitchFamily="34" charset="0"/>
              </a:rPr>
            </a:br>
            <a:br>
              <a:rPr lang="fr-FR" sz="675" b="1" dirty="0">
                <a:latin typeface="Gill Sans MT" panose="020B0502020104020203" pitchFamily="34" charset="0"/>
              </a:rPr>
            </a:br>
            <a:br>
              <a:rPr lang="fr-FR" sz="675" b="1" dirty="0">
                <a:latin typeface="Gill Sans MT" panose="020B0502020104020203" pitchFamily="34" charset="0"/>
              </a:rPr>
            </a:br>
            <a:r>
              <a:rPr lang="en-US" sz="3100" b="1" dirty="0">
                <a:latin typeface="Gill Sans MT" panose="020B0502020104020203" pitchFamily="34" charset="0"/>
              </a:rPr>
              <a:t>Introduction to Key Financial Instruments</a:t>
            </a:r>
            <a:br>
              <a:rPr lang="en-ZA" sz="2700" b="1" dirty="0">
                <a:latin typeface="Gill Sans MT" panose="020B0502020104020203" pitchFamily="34" charset="0"/>
              </a:rPr>
            </a:br>
            <a:br>
              <a:rPr lang="en-ZA" sz="2700" b="1" dirty="0">
                <a:latin typeface="Gill Sans MT" panose="020B0502020104020203" pitchFamily="34" charset="0"/>
              </a:rPr>
            </a:br>
            <a:br>
              <a:rPr lang="en-ZA" sz="3000" b="1" dirty="0">
                <a:latin typeface="Gill Sans MT" panose="020B0502020104020203" pitchFamily="34" charset="0"/>
              </a:rPr>
            </a:br>
            <a:br>
              <a:rPr lang="en-ZA" sz="3000" b="1" dirty="0">
                <a:latin typeface="Gill Sans MT" panose="020B0502020104020203" pitchFamily="34" charset="0"/>
              </a:rPr>
            </a:br>
            <a:r>
              <a:rPr lang="en-ZA" sz="2200" b="1" i="1" dirty="0">
                <a:latin typeface="Gill Sans MT" panose="020B0502020104020203" pitchFamily="34" charset="0"/>
              </a:rPr>
              <a:t>Prof. RANDRIANALIJAONA Tiana Mahefasoa</a:t>
            </a:r>
            <a:br>
              <a:rPr lang="en-ZA" sz="2200" b="1" i="1" dirty="0">
                <a:latin typeface="Gill Sans MT" panose="020B0502020104020203" pitchFamily="34" charset="0"/>
              </a:rPr>
            </a:br>
            <a:r>
              <a:rPr lang="en-ZA" sz="2200" b="1" i="1" dirty="0">
                <a:latin typeface="Gill Sans MT" panose="020B0502020104020203" pitchFamily="34" charset="0"/>
              </a:rPr>
              <a:t>Disaster Risk Governance and Sustainable Development Economist</a:t>
            </a:r>
            <a:br>
              <a:rPr lang="en-ZA" sz="2200" b="1" i="1" dirty="0">
                <a:latin typeface="Gill Sans MT" panose="020B0502020104020203" pitchFamily="34" charset="0"/>
              </a:rPr>
            </a:br>
            <a:r>
              <a:rPr lang="en-ZA" sz="2200" b="1" i="1" dirty="0">
                <a:latin typeface="Gill Sans MT" panose="020B0502020104020203" pitchFamily="34" charset="0"/>
              </a:rPr>
              <a:t>Development Centre of Economic Studies and Research</a:t>
            </a:r>
            <a:br>
              <a:rPr lang="en-ZA" sz="2200" b="1" i="1" dirty="0">
                <a:latin typeface="Gill Sans MT" panose="020B0502020104020203" pitchFamily="34" charset="0"/>
              </a:rPr>
            </a:br>
            <a:r>
              <a:rPr lang="en-ZA" sz="2200" b="1" i="1" dirty="0">
                <a:latin typeface="Gill Sans MT" panose="020B0502020104020203" pitchFamily="34" charset="0"/>
              </a:rPr>
              <a:t> University of Antananarivo - Madagascar</a:t>
            </a:r>
            <a:br>
              <a:rPr lang="en-ZA" sz="2200" b="1" i="1" dirty="0">
                <a:latin typeface="Gill Sans MT" panose="020B0502020104020203" pitchFamily="34" charset="0"/>
              </a:rPr>
            </a:br>
            <a:endParaRPr lang="fr-FR" b="1" dirty="0">
              <a:latin typeface="+mn-lt"/>
            </a:endParaRPr>
          </a:p>
        </p:txBody>
      </p:sp>
      <p:sp>
        <p:nvSpPr>
          <p:cNvPr id="14" name="TextBox 13">
            <a:extLst>
              <a:ext uri="{FF2B5EF4-FFF2-40B4-BE49-F238E27FC236}">
                <a16:creationId xmlns:a16="http://schemas.microsoft.com/office/drawing/2014/main" id="{812A348C-780E-4145-9C19-6C5DCB76191B}"/>
              </a:ext>
            </a:extLst>
          </p:cNvPr>
          <p:cNvSpPr txBox="1"/>
          <p:nvPr/>
        </p:nvSpPr>
        <p:spPr>
          <a:xfrm>
            <a:off x="2460206" y="651957"/>
            <a:ext cx="7274144" cy="369332"/>
          </a:xfrm>
          <a:prstGeom prst="rect">
            <a:avLst/>
          </a:prstGeom>
          <a:noFill/>
        </p:spPr>
        <p:txBody>
          <a:bodyPr wrap="square">
            <a:spAutoFit/>
          </a:bodyPr>
          <a:lstStyle/>
          <a:p>
            <a:pPr algn="ctr"/>
            <a:r>
              <a:rPr lang="en-ZA" b="1" dirty="0">
                <a:solidFill>
                  <a:schemeClr val="tx1">
                    <a:lumMod val="50000"/>
                    <a:lumOff val="50000"/>
                  </a:schemeClr>
                </a:solidFill>
                <a:latin typeface="Gill Sans MT" panose="020B0502020104020203" pitchFamily="34" charset="0"/>
              </a:rPr>
              <a:t>CLIMATE &amp; DISASTER RISK FINANCING ONLINE TRAINING </a:t>
            </a:r>
          </a:p>
        </p:txBody>
      </p:sp>
    </p:spTree>
    <p:extLst>
      <p:ext uri="{BB962C8B-B14F-4D97-AF65-F5344CB8AC3E}">
        <p14:creationId xmlns:p14="http://schemas.microsoft.com/office/powerpoint/2010/main" val="442075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B5C41D5-3F9D-4DF8-8FC0-56F26F570A60}"/>
              </a:ext>
            </a:extLst>
          </p:cNvPr>
          <p:cNvGrpSpPr/>
          <p:nvPr/>
        </p:nvGrpSpPr>
        <p:grpSpPr>
          <a:xfrm>
            <a:off x="0" y="0"/>
            <a:ext cx="12192000" cy="6858000"/>
            <a:chOff x="0" y="0"/>
            <a:chExt cx="12192000" cy="6858000"/>
          </a:xfrm>
        </p:grpSpPr>
        <p:grpSp>
          <p:nvGrpSpPr>
            <p:cNvPr id="5" name="Group 4">
              <a:extLst>
                <a:ext uri="{FF2B5EF4-FFF2-40B4-BE49-F238E27FC236}">
                  <a16:creationId xmlns:a16="http://schemas.microsoft.com/office/drawing/2014/main" id="{BDA7E9CA-7213-4ABC-AC37-510774A024CD}"/>
                </a:ext>
              </a:extLst>
            </p:cNvPr>
            <p:cNvGrpSpPr/>
            <p:nvPr/>
          </p:nvGrpSpPr>
          <p:grpSpPr>
            <a:xfrm>
              <a:off x="0" y="0"/>
              <a:ext cx="12192000" cy="6858000"/>
              <a:chOff x="285753" y="174978"/>
              <a:chExt cx="8572493" cy="6508044"/>
            </a:xfrm>
          </p:grpSpPr>
          <p:pic>
            <p:nvPicPr>
              <p:cNvPr id="8" name="Picture 7">
                <a:extLst>
                  <a:ext uri="{FF2B5EF4-FFF2-40B4-BE49-F238E27FC236}">
                    <a16:creationId xmlns:a16="http://schemas.microsoft.com/office/drawing/2014/main" id="{848F30D3-D545-4ADE-AFA4-692B7CDA7143}"/>
                  </a:ext>
                </a:extLst>
              </p:cNvPr>
              <p:cNvPicPr>
                <a:picLocks noChangeAspect="1"/>
              </p:cNvPicPr>
              <p:nvPr/>
            </p:nvPicPr>
            <p:blipFill>
              <a:blip r:embed="rId2"/>
              <a:stretch>
                <a:fillRect/>
              </a:stretch>
            </p:blipFill>
            <p:spPr>
              <a:xfrm flipH="1">
                <a:off x="4556957" y="174978"/>
                <a:ext cx="4301289" cy="6508044"/>
              </a:xfrm>
              <a:prstGeom prst="rect">
                <a:avLst/>
              </a:prstGeom>
            </p:spPr>
          </p:pic>
          <p:pic>
            <p:nvPicPr>
              <p:cNvPr id="9" name="Picture 8">
                <a:extLst>
                  <a:ext uri="{FF2B5EF4-FFF2-40B4-BE49-F238E27FC236}">
                    <a16:creationId xmlns:a16="http://schemas.microsoft.com/office/drawing/2014/main" id="{797A6A96-4A6A-4532-9105-B12BD55A05E6}"/>
                  </a:ext>
                </a:extLst>
              </p:cNvPr>
              <p:cNvPicPr>
                <a:picLocks noChangeAspect="1"/>
              </p:cNvPicPr>
              <p:nvPr/>
            </p:nvPicPr>
            <p:blipFill>
              <a:blip r:embed="rId2"/>
              <a:stretch>
                <a:fillRect/>
              </a:stretch>
            </p:blipFill>
            <p:spPr>
              <a:xfrm>
                <a:off x="285753" y="174978"/>
                <a:ext cx="4271206" cy="6508044"/>
              </a:xfrm>
              <a:prstGeom prst="rect">
                <a:avLst/>
              </a:prstGeom>
            </p:spPr>
          </p:pic>
          <p:sp>
            <p:nvSpPr>
              <p:cNvPr id="10" name="Rectangle 9">
                <a:extLst>
                  <a:ext uri="{FF2B5EF4-FFF2-40B4-BE49-F238E27FC236}">
                    <a16:creationId xmlns:a16="http://schemas.microsoft.com/office/drawing/2014/main" id="{C2654112-3DE8-44DA-86ED-47C55598699E}"/>
                  </a:ext>
                </a:extLst>
              </p:cNvPr>
              <p:cNvSpPr/>
              <p:nvPr/>
            </p:nvSpPr>
            <p:spPr>
              <a:xfrm>
                <a:off x="285753" y="174978"/>
                <a:ext cx="8572493" cy="6508044"/>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1"/>
              </a:p>
            </p:txBody>
          </p:sp>
        </p:grpSp>
        <p:sp>
          <p:nvSpPr>
            <p:cNvPr id="6" name="Rectangle 5">
              <a:extLst>
                <a:ext uri="{FF2B5EF4-FFF2-40B4-BE49-F238E27FC236}">
                  <a16:creationId xmlns:a16="http://schemas.microsoft.com/office/drawing/2014/main" id="{FE12778F-CD7F-42A5-AC82-257088ECBAE3}"/>
                </a:ext>
              </a:extLst>
            </p:cNvPr>
            <p:cNvSpPr/>
            <p:nvPr/>
          </p:nvSpPr>
          <p:spPr>
            <a:xfrm>
              <a:off x="386169" y="287323"/>
              <a:ext cx="11387574" cy="628335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7" name="Title 4">
              <a:extLst>
                <a:ext uri="{FF2B5EF4-FFF2-40B4-BE49-F238E27FC236}">
                  <a16:creationId xmlns:a16="http://schemas.microsoft.com/office/drawing/2014/main" id="{E43493EB-0653-461B-834C-5F35E32DA17D}"/>
                </a:ext>
              </a:extLst>
            </p:cNvPr>
            <p:cNvSpPr txBox="1">
              <a:spLocks/>
            </p:cNvSpPr>
            <p:nvPr/>
          </p:nvSpPr>
          <p:spPr>
            <a:xfrm>
              <a:off x="402213" y="389182"/>
              <a:ext cx="11387573" cy="490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400" b="1" dirty="0">
                  <a:solidFill>
                    <a:schemeClr val="tx1">
                      <a:lumMod val="50000"/>
                      <a:lumOff val="50000"/>
                    </a:schemeClr>
                  </a:solidFill>
                  <a:latin typeface="Gill Sans MT" panose="020B0502020104020203" pitchFamily="34" charset="0"/>
                </a:rPr>
                <a:t>CLIMATE AND DISASTER RISK FINANCING ONLINE TRAINING</a:t>
              </a:r>
            </a:p>
            <a:p>
              <a:pPr algn="ctr"/>
              <a:r>
                <a:rPr lang="en-ZA" sz="1400" b="1" i="1" dirty="0">
                  <a:solidFill>
                    <a:schemeClr val="tx1">
                      <a:lumMod val="50000"/>
                      <a:lumOff val="50000"/>
                    </a:schemeClr>
                  </a:solidFill>
                  <a:latin typeface="Gill Sans MT" panose="020B0502020104020203" pitchFamily="34" charset="0"/>
                </a:rPr>
                <a:t>SESSION 4: </a:t>
              </a:r>
              <a:r>
                <a:rPr lang="en-US" sz="1400" b="1" i="1" dirty="0">
                  <a:solidFill>
                    <a:schemeClr val="tx1">
                      <a:lumMod val="50000"/>
                      <a:lumOff val="50000"/>
                    </a:schemeClr>
                  </a:solidFill>
                  <a:latin typeface="Gill Sans MT" panose="020B0502020104020203" pitchFamily="34" charset="0"/>
                </a:rPr>
                <a:t>CLIMATE AND DISASTER RISK FINANCING and KEY FINANCIAL INSTRUMENTS</a:t>
              </a:r>
              <a:endParaRPr lang="en-ZA" sz="1400" b="1" i="1" dirty="0">
                <a:solidFill>
                  <a:schemeClr val="tx1">
                    <a:lumMod val="50000"/>
                    <a:lumOff val="50000"/>
                  </a:schemeClr>
                </a:solidFill>
                <a:latin typeface="Gill Sans MT" panose="020B0502020104020203" pitchFamily="34" charset="0"/>
              </a:endParaRPr>
            </a:p>
          </p:txBody>
        </p:sp>
      </p:grpSp>
      <p:sp>
        <p:nvSpPr>
          <p:cNvPr id="2" name="TextBox 1">
            <a:extLst>
              <a:ext uri="{FF2B5EF4-FFF2-40B4-BE49-F238E27FC236}">
                <a16:creationId xmlns:a16="http://schemas.microsoft.com/office/drawing/2014/main" id="{36F83239-AEF9-49A4-B025-444D5782A64C}"/>
              </a:ext>
            </a:extLst>
          </p:cNvPr>
          <p:cNvSpPr txBox="1"/>
          <p:nvPr/>
        </p:nvSpPr>
        <p:spPr>
          <a:xfrm>
            <a:off x="2545345" y="2133600"/>
            <a:ext cx="7432844" cy="2246769"/>
          </a:xfrm>
          <a:prstGeom prst="rect">
            <a:avLst/>
          </a:prstGeom>
          <a:noFill/>
        </p:spPr>
        <p:txBody>
          <a:bodyPr wrap="square" rtlCol="0">
            <a:spAutoFit/>
          </a:bodyPr>
          <a:lstStyle/>
          <a:p>
            <a:pPr algn="ctr"/>
            <a:r>
              <a:rPr lang="en-US" sz="2800" b="1" u="sng" dirty="0">
                <a:solidFill>
                  <a:srgbClr val="682C43"/>
                </a:solidFill>
              </a:rPr>
              <a:t>APOLOGIES IN ADVANCE </a:t>
            </a:r>
          </a:p>
          <a:p>
            <a:pPr algn="ctr"/>
            <a:endParaRPr lang="en-US" sz="2800" b="1" dirty="0">
              <a:solidFill>
                <a:srgbClr val="682C43"/>
              </a:solidFill>
            </a:endParaRPr>
          </a:p>
          <a:p>
            <a:pPr algn="ctr"/>
            <a:r>
              <a:rPr lang="en-US" sz="2800" b="1" dirty="0">
                <a:solidFill>
                  <a:srgbClr val="682C43"/>
                </a:solidFill>
              </a:rPr>
              <a:t>the English interpreter had a poor connection making some of the interpretation not as audible or clear as desired</a:t>
            </a:r>
            <a:endParaRPr lang="en-ZA" sz="2800" b="1" dirty="0">
              <a:solidFill>
                <a:srgbClr val="682C43"/>
              </a:solidFill>
            </a:endParaRPr>
          </a:p>
        </p:txBody>
      </p:sp>
    </p:spTree>
    <p:extLst>
      <p:ext uri="{BB962C8B-B14F-4D97-AF65-F5344CB8AC3E}">
        <p14:creationId xmlns:p14="http://schemas.microsoft.com/office/powerpoint/2010/main" val="76752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B5C41D5-3F9D-4DF8-8FC0-56F26F570A60}"/>
              </a:ext>
            </a:extLst>
          </p:cNvPr>
          <p:cNvGrpSpPr/>
          <p:nvPr/>
        </p:nvGrpSpPr>
        <p:grpSpPr>
          <a:xfrm>
            <a:off x="0" y="0"/>
            <a:ext cx="12192000" cy="6858000"/>
            <a:chOff x="0" y="0"/>
            <a:chExt cx="12192000" cy="6858000"/>
          </a:xfrm>
        </p:grpSpPr>
        <p:grpSp>
          <p:nvGrpSpPr>
            <p:cNvPr id="5" name="Group 4">
              <a:extLst>
                <a:ext uri="{FF2B5EF4-FFF2-40B4-BE49-F238E27FC236}">
                  <a16:creationId xmlns:a16="http://schemas.microsoft.com/office/drawing/2014/main" id="{BDA7E9CA-7213-4ABC-AC37-510774A024CD}"/>
                </a:ext>
              </a:extLst>
            </p:cNvPr>
            <p:cNvGrpSpPr/>
            <p:nvPr/>
          </p:nvGrpSpPr>
          <p:grpSpPr>
            <a:xfrm>
              <a:off x="0" y="0"/>
              <a:ext cx="12192000" cy="6858000"/>
              <a:chOff x="285753" y="174978"/>
              <a:chExt cx="8572493" cy="6508044"/>
            </a:xfrm>
          </p:grpSpPr>
          <p:pic>
            <p:nvPicPr>
              <p:cNvPr id="8" name="Picture 7">
                <a:extLst>
                  <a:ext uri="{FF2B5EF4-FFF2-40B4-BE49-F238E27FC236}">
                    <a16:creationId xmlns:a16="http://schemas.microsoft.com/office/drawing/2014/main" id="{848F30D3-D545-4ADE-AFA4-692B7CDA7143}"/>
                  </a:ext>
                </a:extLst>
              </p:cNvPr>
              <p:cNvPicPr>
                <a:picLocks noChangeAspect="1"/>
              </p:cNvPicPr>
              <p:nvPr/>
            </p:nvPicPr>
            <p:blipFill>
              <a:blip r:embed="rId2"/>
              <a:stretch>
                <a:fillRect/>
              </a:stretch>
            </p:blipFill>
            <p:spPr>
              <a:xfrm flipH="1">
                <a:off x="4556957" y="174978"/>
                <a:ext cx="4301289" cy="6508044"/>
              </a:xfrm>
              <a:prstGeom prst="rect">
                <a:avLst/>
              </a:prstGeom>
            </p:spPr>
          </p:pic>
          <p:pic>
            <p:nvPicPr>
              <p:cNvPr id="9" name="Picture 8">
                <a:extLst>
                  <a:ext uri="{FF2B5EF4-FFF2-40B4-BE49-F238E27FC236}">
                    <a16:creationId xmlns:a16="http://schemas.microsoft.com/office/drawing/2014/main" id="{797A6A96-4A6A-4532-9105-B12BD55A05E6}"/>
                  </a:ext>
                </a:extLst>
              </p:cNvPr>
              <p:cNvPicPr>
                <a:picLocks noChangeAspect="1"/>
              </p:cNvPicPr>
              <p:nvPr/>
            </p:nvPicPr>
            <p:blipFill>
              <a:blip r:embed="rId2"/>
              <a:stretch>
                <a:fillRect/>
              </a:stretch>
            </p:blipFill>
            <p:spPr>
              <a:xfrm>
                <a:off x="285753" y="174978"/>
                <a:ext cx="4271206" cy="6508044"/>
              </a:xfrm>
              <a:prstGeom prst="rect">
                <a:avLst/>
              </a:prstGeom>
            </p:spPr>
          </p:pic>
          <p:sp>
            <p:nvSpPr>
              <p:cNvPr id="10" name="Rectangle 9">
                <a:extLst>
                  <a:ext uri="{FF2B5EF4-FFF2-40B4-BE49-F238E27FC236}">
                    <a16:creationId xmlns:a16="http://schemas.microsoft.com/office/drawing/2014/main" id="{C2654112-3DE8-44DA-86ED-47C55598699E}"/>
                  </a:ext>
                </a:extLst>
              </p:cNvPr>
              <p:cNvSpPr/>
              <p:nvPr/>
            </p:nvSpPr>
            <p:spPr>
              <a:xfrm>
                <a:off x="285753" y="174978"/>
                <a:ext cx="8572493" cy="6508044"/>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1"/>
              </a:p>
            </p:txBody>
          </p:sp>
        </p:grpSp>
        <p:sp>
          <p:nvSpPr>
            <p:cNvPr id="6" name="Rectangle 5">
              <a:extLst>
                <a:ext uri="{FF2B5EF4-FFF2-40B4-BE49-F238E27FC236}">
                  <a16:creationId xmlns:a16="http://schemas.microsoft.com/office/drawing/2014/main" id="{FE12778F-CD7F-42A5-AC82-257088ECBAE3}"/>
                </a:ext>
              </a:extLst>
            </p:cNvPr>
            <p:cNvSpPr/>
            <p:nvPr/>
          </p:nvSpPr>
          <p:spPr>
            <a:xfrm>
              <a:off x="386169" y="287323"/>
              <a:ext cx="11387574" cy="628335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7" name="Title 4">
              <a:extLst>
                <a:ext uri="{FF2B5EF4-FFF2-40B4-BE49-F238E27FC236}">
                  <a16:creationId xmlns:a16="http://schemas.microsoft.com/office/drawing/2014/main" id="{E43493EB-0653-461B-834C-5F35E32DA17D}"/>
                </a:ext>
              </a:extLst>
            </p:cNvPr>
            <p:cNvSpPr txBox="1">
              <a:spLocks/>
            </p:cNvSpPr>
            <p:nvPr/>
          </p:nvSpPr>
          <p:spPr>
            <a:xfrm>
              <a:off x="402213" y="389182"/>
              <a:ext cx="11387573" cy="490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400" b="1" dirty="0">
                  <a:solidFill>
                    <a:schemeClr val="tx1">
                      <a:lumMod val="50000"/>
                      <a:lumOff val="50000"/>
                    </a:schemeClr>
                  </a:solidFill>
                  <a:latin typeface="Gill Sans MT" panose="020B0502020104020203" pitchFamily="34" charset="0"/>
                </a:rPr>
                <a:t>CLIMATE AND DISASTER RISK FINANCING ONLINE TRAINING</a:t>
              </a:r>
            </a:p>
            <a:p>
              <a:pPr algn="ctr"/>
              <a:r>
                <a:rPr lang="en-ZA" sz="1400" b="1" i="1" dirty="0">
                  <a:solidFill>
                    <a:schemeClr val="tx1">
                      <a:lumMod val="50000"/>
                      <a:lumOff val="50000"/>
                    </a:schemeClr>
                  </a:solidFill>
                  <a:latin typeface="Gill Sans MT" panose="020B0502020104020203" pitchFamily="34" charset="0"/>
                </a:rPr>
                <a:t>SESSION 4: </a:t>
              </a:r>
              <a:r>
                <a:rPr lang="en-US" sz="1400" b="1" i="1" dirty="0">
                  <a:solidFill>
                    <a:schemeClr val="tx1">
                      <a:lumMod val="50000"/>
                      <a:lumOff val="50000"/>
                    </a:schemeClr>
                  </a:solidFill>
                  <a:latin typeface="Gill Sans MT" panose="020B0502020104020203" pitchFamily="34" charset="0"/>
                </a:rPr>
                <a:t>CLIMATE AND DISASTER RISK FINANCING and KEY FINANCIAL INSTRUMENTS</a:t>
              </a:r>
              <a:endParaRPr lang="en-ZA" sz="1400" b="1" i="1" dirty="0">
                <a:solidFill>
                  <a:schemeClr val="tx1">
                    <a:lumMod val="50000"/>
                    <a:lumOff val="50000"/>
                  </a:schemeClr>
                </a:solidFill>
                <a:latin typeface="Gill Sans MT" panose="020B0502020104020203" pitchFamily="34" charset="0"/>
              </a:endParaRPr>
            </a:p>
          </p:txBody>
        </p:sp>
      </p:grpSp>
      <p:sp>
        <p:nvSpPr>
          <p:cNvPr id="11" name="Title 4">
            <a:extLst>
              <a:ext uri="{FF2B5EF4-FFF2-40B4-BE49-F238E27FC236}">
                <a16:creationId xmlns:a16="http://schemas.microsoft.com/office/drawing/2014/main" id="{FA10E0EC-3BCF-4F76-9E29-287CE7412C99}"/>
              </a:ext>
            </a:extLst>
          </p:cNvPr>
          <p:cNvSpPr txBox="1">
            <a:spLocks/>
          </p:cNvSpPr>
          <p:nvPr/>
        </p:nvSpPr>
        <p:spPr>
          <a:xfrm>
            <a:off x="1481070" y="1388957"/>
            <a:ext cx="9890975" cy="109666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700" b="1">
                <a:solidFill>
                  <a:srgbClr val="682C43"/>
                </a:solidFill>
                <a:latin typeface="Gill Sans MT" pitchFamily="34" charset="0"/>
              </a:rPr>
              <a:t>Budget reallocation or redesign as a tool for climate change financing and disaster risk management</a:t>
            </a:r>
            <a:endParaRPr lang="en-ZA" b="1" dirty="0">
              <a:solidFill>
                <a:srgbClr val="682C43"/>
              </a:solidFill>
              <a:latin typeface="Gill Sans MT" panose="020B0502020104020203" pitchFamily="34" charset="0"/>
            </a:endParaRPr>
          </a:p>
        </p:txBody>
      </p:sp>
      <p:sp>
        <p:nvSpPr>
          <p:cNvPr id="12" name="TextBox 11">
            <a:extLst>
              <a:ext uri="{FF2B5EF4-FFF2-40B4-BE49-F238E27FC236}">
                <a16:creationId xmlns:a16="http://schemas.microsoft.com/office/drawing/2014/main" id="{8EDA7EF3-BBC5-44E3-A9D2-C811DD185427}"/>
              </a:ext>
            </a:extLst>
          </p:cNvPr>
          <p:cNvSpPr txBox="1"/>
          <p:nvPr/>
        </p:nvSpPr>
        <p:spPr>
          <a:xfrm>
            <a:off x="873956" y="3094149"/>
            <a:ext cx="10401300" cy="2285241"/>
          </a:xfrm>
          <a:prstGeom prst="rect">
            <a:avLst/>
          </a:prstGeom>
          <a:noFill/>
        </p:spPr>
        <p:txBody>
          <a:bodyPr wrap="square" rtlCol="0">
            <a:spAutoFit/>
          </a:bodyPr>
          <a:lstStyle/>
          <a:p>
            <a:r>
              <a:rPr lang="en-US" sz="2400" b="1" dirty="0">
                <a:solidFill>
                  <a:srgbClr val="682C43"/>
                </a:solidFill>
                <a:latin typeface="Gill Sans MT" pitchFamily="34" charset="0"/>
              </a:rPr>
              <a:t>Ultimate goal of financial instruments:                 financial resilience </a:t>
            </a:r>
          </a:p>
          <a:p>
            <a:endParaRPr lang="fr-FR" sz="2000" dirty="0">
              <a:latin typeface="Gill Sans MT" pitchFamily="34" charset="0"/>
            </a:endParaRPr>
          </a:p>
          <a:p>
            <a:r>
              <a:rPr lang="en-US" sz="2000" dirty="0">
                <a:latin typeface="Gill Sans MT" pitchFamily="34" charset="0"/>
              </a:rPr>
              <a:t>Simply put, it is the ability to meet the expenses related to climate change and disaster risk management.</a:t>
            </a:r>
          </a:p>
          <a:p>
            <a:endParaRPr lang="en-US" sz="1350" dirty="0">
              <a:latin typeface="Gill Sans MT" panose="020B0502020104020203" pitchFamily="34" charset="0"/>
            </a:endParaRPr>
          </a:p>
          <a:p>
            <a:endParaRPr lang="en-US" sz="1500" b="1" dirty="0">
              <a:latin typeface="Gill Sans MT" panose="020B0502020104020203" pitchFamily="34" charset="0"/>
            </a:endParaRPr>
          </a:p>
          <a:p>
            <a:pPr marL="257175" indent="-257175">
              <a:buFont typeface="Wingdings" panose="05000000000000000000" pitchFamily="2" charset="2"/>
              <a:buChar char="q"/>
            </a:pPr>
            <a:endParaRPr lang="en-US" sz="1500" b="1" dirty="0">
              <a:latin typeface="Gill Sans MT" panose="020B0502020104020203" pitchFamily="34" charset="0"/>
            </a:endParaRPr>
          </a:p>
          <a:p>
            <a:pPr marL="257175" indent="-257175">
              <a:buFont typeface="Wingdings" panose="05000000000000000000" pitchFamily="2" charset="2"/>
              <a:buChar char="q"/>
            </a:pPr>
            <a:endParaRPr lang="en-US" sz="1500" b="1" dirty="0">
              <a:latin typeface="Gill Sans MT" panose="020B0502020104020203" pitchFamily="34" charset="0"/>
            </a:endParaRPr>
          </a:p>
        </p:txBody>
      </p:sp>
      <p:sp>
        <p:nvSpPr>
          <p:cNvPr id="13" name="Flèche droite 1">
            <a:extLst>
              <a:ext uri="{FF2B5EF4-FFF2-40B4-BE49-F238E27FC236}">
                <a16:creationId xmlns:a16="http://schemas.microsoft.com/office/drawing/2014/main" id="{1CBD8745-2C05-4F4F-8522-62B961D779A3}"/>
              </a:ext>
            </a:extLst>
          </p:cNvPr>
          <p:cNvSpPr/>
          <p:nvPr/>
        </p:nvSpPr>
        <p:spPr>
          <a:xfrm>
            <a:off x="6665427" y="3193961"/>
            <a:ext cx="1017431" cy="2350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34763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B5C41D5-3F9D-4DF8-8FC0-56F26F570A60}"/>
              </a:ext>
            </a:extLst>
          </p:cNvPr>
          <p:cNvGrpSpPr/>
          <p:nvPr/>
        </p:nvGrpSpPr>
        <p:grpSpPr>
          <a:xfrm>
            <a:off x="0" y="0"/>
            <a:ext cx="12192000" cy="6858000"/>
            <a:chOff x="0" y="0"/>
            <a:chExt cx="12192000" cy="6858000"/>
          </a:xfrm>
        </p:grpSpPr>
        <p:grpSp>
          <p:nvGrpSpPr>
            <p:cNvPr id="5" name="Group 4">
              <a:extLst>
                <a:ext uri="{FF2B5EF4-FFF2-40B4-BE49-F238E27FC236}">
                  <a16:creationId xmlns:a16="http://schemas.microsoft.com/office/drawing/2014/main" id="{BDA7E9CA-7213-4ABC-AC37-510774A024CD}"/>
                </a:ext>
              </a:extLst>
            </p:cNvPr>
            <p:cNvGrpSpPr/>
            <p:nvPr/>
          </p:nvGrpSpPr>
          <p:grpSpPr>
            <a:xfrm>
              <a:off x="0" y="0"/>
              <a:ext cx="12192000" cy="6858000"/>
              <a:chOff x="285753" y="174978"/>
              <a:chExt cx="8572493" cy="6508044"/>
            </a:xfrm>
          </p:grpSpPr>
          <p:pic>
            <p:nvPicPr>
              <p:cNvPr id="8" name="Picture 7">
                <a:extLst>
                  <a:ext uri="{FF2B5EF4-FFF2-40B4-BE49-F238E27FC236}">
                    <a16:creationId xmlns:a16="http://schemas.microsoft.com/office/drawing/2014/main" id="{848F30D3-D545-4ADE-AFA4-692B7CDA7143}"/>
                  </a:ext>
                </a:extLst>
              </p:cNvPr>
              <p:cNvPicPr>
                <a:picLocks noChangeAspect="1"/>
              </p:cNvPicPr>
              <p:nvPr/>
            </p:nvPicPr>
            <p:blipFill>
              <a:blip r:embed="rId2"/>
              <a:stretch>
                <a:fillRect/>
              </a:stretch>
            </p:blipFill>
            <p:spPr>
              <a:xfrm flipH="1">
                <a:off x="4556957" y="174978"/>
                <a:ext cx="4301289" cy="6508044"/>
              </a:xfrm>
              <a:prstGeom prst="rect">
                <a:avLst/>
              </a:prstGeom>
            </p:spPr>
          </p:pic>
          <p:pic>
            <p:nvPicPr>
              <p:cNvPr id="9" name="Picture 8">
                <a:extLst>
                  <a:ext uri="{FF2B5EF4-FFF2-40B4-BE49-F238E27FC236}">
                    <a16:creationId xmlns:a16="http://schemas.microsoft.com/office/drawing/2014/main" id="{797A6A96-4A6A-4532-9105-B12BD55A05E6}"/>
                  </a:ext>
                </a:extLst>
              </p:cNvPr>
              <p:cNvPicPr>
                <a:picLocks noChangeAspect="1"/>
              </p:cNvPicPr>
              <p:nvPr/>
            </p:nvPicPr>
            <p:blipFill>
              <a:blip r:embed="rId2"/>
              <a:stretch>
                <a:fillRect/>
              </a:stretch>
            </p:blipFill>
            <p:spPr>
              <a:xfrm>
                <a:off x="285753" y="174978"/>
                <a:ext cx="4271206" cy="6508044"/>
              </a:xfrm>
              <a:prstGeom prst="rect">
                <a:avLst/>
              </a:prstGeom>
            </p:spPr>
          </p:pic>
          <p:sp>
            <p:nvSpPr>
              <p:cNvPr id="10" name="Rectangle 9">
                <a:extLst>
                  <a:ext uri="{FF2B5EF4-FFF2-40B4-BE49-F238E27FC236}">
                    <a16:creationId xmlns:a16="http://schemas.microsoft.com/office/drawing/2014/main" id="{C2654112-3DE8-44DA-86ED-47C55598699E}"/>
                  </a:ext>
                </a:extLst>
              </p:cNvPr>
              <p:cNvSpPr/>
              <p:nvPr/>
            </p:nvSpPr>
            <p:spPr>
              <a:xfrm>
                <a:off x="285753" y="174978"/>
                <a:ext cx="8572493" cy="6508044"/>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1"/>
              </a:p>
            </p:txBody>
          </p:sp>
        </p:grpSp>
        <p:sp>
          <p:nvSpPr>
            <p:cNvPr id="6" name="Rectangle 5">
              <a:extLst>
                <a:ext uri="{FF2B5EF4-FFF2-40B4-BE49-F238E27FC236}">
                  <a16:creationId xmlns:a16="http://schemas.microsoft.com/office/drawing/2014/main" id="{FE12778F-CD7F-42A5-AC82-257088ECBAE3}"/>
                </a:ext>
              </a:extLst>
            </p:cNvPr>
            <p:cNvSpPr/>
            <p:nvPr/>
          </p:nvSpPr>
          <p:spPr>
            <a:xfrm>
              <a:off x="386169" y="287323"/>
              <a:ext cx="11387574" cy="628335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7" name="Title 4">
              <a:extLst>
                <a:ext uri="{FF2B5EF4-FFF2-40B4-BE49-F238E27FC236}">
                  <a16:creationId xmlns:a16="http://schemas.microsoft.com/office/drawing/2014/main" id="{E43493EB-0653-461B-834C-5F35E32DA17D}"/>
                </a:ext>
              </a:extLst>
            </p:cNvPr>
            <p:cNvSpPr txBox="1">
              <a:spLocks/>
            </p:cNvSpPr>
            <p:nvPr/>
          </p:nvSpPr>
          <p:spPr>
            <a:xfrm>
              <a:off x="402213" y="389182"/>
              <a:ext cx="11387573" cy="490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400" b="1" dirty="0">
                  <a:solidFill>
                    <a:schemeClr val="tx1">
                      <a:lumMod val="50000"/>
                      <a:lumOff val="50000"/>
                    </a:schemeClr>
                  </a:solidFill>
                  <a:latin typeface="Gill Sans MT" panose="020B0502020104020203" pitchFamily="34" charset="0"/>
                </a:rPr>
                <a:t>CLIMATE AND DISASTER RISK FINANCING ONLINE TRAINING</a:t>
              </a:r>
            </a:p>
            <a:p>
              <a:pPr algn="ctr"/>
              <a:r>
                <a:rPr lang="en-ZA" sz="1400" b="1" i="1" dirty="0">
                  <a:solidFill>
                    <a:schemeClr val="tx1">
                      <a:lumMod val="50000"/>
                      <a:lumOff val="50000"/>
                    </a:schemeClr>
                  </a:solidFill>
                  <a:latin typeface="Gill Sans MT" panose="020B0502020104020203" pitchFamily="34" charset="0"/>
                </a:rPr>
                <a:t>SESSION 4: </a:t>
              </a:r>
              <a:r>
                <a:rPr lang="en-US" sz="1400" b="1" i="1" dirty="0">
                  <a:solidFill>
                    <a:schemeClr val="tx1">
                      <a:lumMod val="50000"/>
                      <a:lumOff val="50000"/>
                    </a:schemeClr>
                  </a:solidFill>
                  <a:latin typeface="Gill Sans MT" panose="020B0502020104020203" pitchFamily="34" charset="0"/>
                </a:rPr>
                <a:t>CLIMATE AND DISASTER RISK FINANCING and KEY FINANCIAL INSTRUMENTS</a:t>
              </a:r>
              <a:endParaRPr lang="en-ZA" sz="1400" b="1" i="1" dirty="0">
                <a:solidFill>
                  <a:schemeClr val="tx1">
                    <a:lumMod val="50000"/>
                    <a:lumOff val="50000"/>
                  </a:schemeClr>
                </a:solidFill>
                <a:latin typeface="Gill Sans MT" panose="020B0502020104020203" pitchFamily="34" charset="0"/>
              </a:endParaRPr>
            </a:p>
          </p:txBody>
        </p:sp>
      </p:grpSp>
      <p:sp>
        <p:nvSpPr>
          <p:cNvPr id="11" name="Title 4">
            <a:extLst>
              <a:ext uri="{FF2B5EF4-FFF2-40B4-BE49-F238E27FC236}">
                <a16:creationId xmlns:a16="http://schemas.microsoft.com/office/drawing/2014/main" id="{825EE189-03FF-4D22-9102-004747BF9560}"/>
              </a:ext>
            </a:extLst>
          </p:cNvPr>
          <p:cNvSpPr txBox="1">
            <a:spLocks/>
          </p:cNvSpPr>
          <p:nvPr/>
        </p:nvSpPr>
        <p:spPr>
          <a:xfrm>
            <a:off x="1159100" y="1079863"/>
            <a:ext cx="10223276" cy="8534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700" b="1" u="sng" dirty="0">
                <a:solidFill>
                  <a:srgbClr val="682C43"/>
                </a:solidFill>
                <a:latin typeface="Gill Sans MT" pitchFamily="34" charset="0"/>
              </a:rPr>
              <a:t>Issues and challenges of climate change </a:t>
            </a:r>
          </a:p>
          <a:p>
            <a:r>
              <a:rPr lang="en-US" sz="2700" b="1" u="sng" dirty="0">
                <a:solidFill>
                  <a:srgbClr val="682C43"/>
                </a:solidFill>
                <a:latin typeface="Gill Sans MT" pitchFamily="34" charset="0"/>
              </a:rPr>
              <a:t>and climate disaster risk:</a:t>
            </a:r>
          </a:p>
        </p:txBody>
      </p:sp>
      <p:sp>
        <p:nvSpPr>
          <p:cNvPr id="12" name="TextBox 11">
            <a:extLst>
              <a:ext uri="{FF2B5EF4-FFF2-40B4-BE49-F238E27FC236}">
                <a16:creationId xmlns:a16="http://schemas.microsoft.com/office/drawing/2014/main" id="{DC45B769-461E-40DF-A337-41A7BA39CA6F}"/>
              </a:ext>
            </a:extLst>
          </p:cNvPr>
          <p:cNvSpPr txBox="1"/>
          <p:nvPr/>
        </p:nvSpPr>
        <p:spPr>
          <a:xfrm>
            <a:off x="1308537" y="2060359"/>
            <a:ext cx="10073837" cy="3400931"/>
          </a:xfrm>
          <a:prstGeom prst="rect">
            <a:avLst/>
          </a:prstGeom>
          <a:noFill/>
        </p:spPr>
        <p:txBody>
          <a:bodyPr wrap="square" rtlCol="0">
            <a:spAutoFit/>
          </a:bodyPr>
          <a:lstStyle/>
          <a:p>
            <a:pPr lvl="0"/>
            <a:endParaRPr lang="fr-FR" sz="2000" dirty="0">
              <a:latin typeface="Gill Sans MT" pitchFamily="34" charset="0"/>
            </a:endParaRPr>
          </a:p>
          <a:p>
            <a:pPr marL="342900" lvl="0" indent="-342900">
              <a:buFont typeface="Wingdings" pitchFamily="2" charset="2"/>
              <a:buChar char="q"/>
            </a:pPr>
            <a:r>
              <a:rPr lang="en-US" sz="2000" dirty="0">
                <a:latin typeface="Gill Sans MT" pitchFamily="34" charset="0"/>
              </a:rPr>
              <a:t>Climate-induced disasters interrupt or slow economic growth by, among other things:</a:t>
            </a:r>
          </a:p>
          <a:p>
            <a:pPr marL="342900" lvl="0" indent="-342900">
              <a:buFont typeface="Wingdings" pitchFamily="2" charset="2"/>
              <a:buChar char="q"/>
            </a:pPr>
            <a:endParaRPr lang="fr-FR" sz="2000" dirty="0">
              <a:latin typeface="Gill Sans MT" pitchFamily="34" charset="0"/>
            </a:endParaRPr>
          </a:p>
          <a:p>
            <a:pPr marL="342900" lvl="0" indent="-342900">
              <a:buFont typeface="Wingdings" pitchFamily="2" charset="2"/>
              <a:buChar char="q"/>
            </a:pPr>
            <a:r>
              <a:rPr lang="en-US" sz="2000" dirty="0">
                <a:latin typeface="Gill Sans MT" pitchFamily="34" charset="0"/>
              </a:rPr>
              <a:t>Destroying both public and private infrastructure, and </a:t>
            </a:r>
          </a:p>
          <a:p>
            <a:pPr marL="342900" lvl="0" indent="-342900">
              <a:buFont typeface="Wingdings" pitchFamily="2" charset="2"/>
              <a:buChar char="q"/>
            </a:pPr>
            <a:endParaRPr lang="fr-FR" sz="2000" dirty="0">
              <a:latin typeface="Gill Sans MT" pitchFamily="34" charset="0"/>
            </a:endParaRPr>
          </a:p>
          <a:p>
            <a:pPr marL="342900" lvl="0" indent="-342900">
              <a:buFont typeface="Wingdings" pitchFamily="2" charset="2"/>
              <a:buChar char="q"/>
            </a:pPr>
            <a:r>
              <a:rPr lang="en-US" sz="2000" dirty="0">
                <a:latin typeface="Gill Sans MT" pitchFamily="34" charset="0"/>
              </a:rPr>
              <a:t>causing direct physical damage that contributes to the decrease of the GDP (destruction of factories, hotels, means of production, trade, houses that serve as a place of productive activities) etc. </a:t>
            </a:r>
          </a:p>
          <a:p>
            <a:pPr marL="342900" lvl="0" indent="-342900">
              <a:buFont typeface="Wingdings" pitchFamily="2" charset="2"/>
              <a:buChar char="q"/>
            </a:pPr>
            <a:endParaRPr lang="en-US" sz="2000" dirty="0">
              <a:latin typeface="Gill Sans MT" pitchFamily="34" charset="0"/>
            </a:endParaRPr>
          </a:p>
          <a:p>
            <a:pPr marL="342900" lvl="0" indent="-342900">
              <a:buFont typeface="Wingdings" pitchFamily="2" charset="2"/>
              <a:buChar char="q"/>
            </a:pPr>
            <a:r>
              <a:rPr lang="en-US" sz="2000" dirty="0">
                <a:latin typeface="Gill Sans MT" pitchFamily="34" charset="0"/>
              </a:rPr>
              <a:t>Leading to indirect macroeconomic losses.</a:t>
            </a:r>
            <a:endParaRPr lang="en-US" sz="2000" b="1" dirty="0">
              <a:latin typeface="Gill Sans MT" panose="020B0502020104020203" pitchFamily="34" charset="0"/>
            </a:endParaRPr>
          </a:p>
          <a:p>
            <a:pPr marL="257175" indent="-257175">
              <a:buFont typeface="Wingdings" panose="05000000000000000000" pitchFamily="2" charset="2"/>
              <a:buChar char="q"/>
            </a:pPr>
            <a:endParaRPr lang="en-US" sz="1500" b="1" dirty="0">
              <a:latin typeface="Gill Sans MT" panose="020B0502020104020203" pitchFamily="34" charset="0"/>
            </a:endParaRPr>
          </a:p>
        </p:txBody>
      </p:sp>
    </p:spTree>
    <p:extLst>
      <p:ext uri="{BB962C8B-B14F-4D97-AF65-F5344CB8AC3E}">
        <p14:creationId xmlns:p14="http://schemas.microsoft.com/office/powerpoint/2010/main" val="3881635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B5C41D5-3F9D-4DF8-8FC0-56F26F570A60}"/>
              </a:ext>
            </a:extLst>
          </p:cNvPr>
          <p:cNvGrpSpPr/>
          <p:nvPr/>
        </p:nvGrpSpPr>
        <p:grpSpPr>
          <a:xfrm>
            <a:off x="0" y="0"/>
            <a:ext cx="12192000" cy="6858000"/>
            <a:chOff x="0" y="0"/>
            <a:chExt cx="12192000" cy="6858000"/>
          </a:xfrm>
        </p:grpSpPr>
        <p:grpSp>
          <p:nvGrpSpPr>
            <p:cNvPr id="5" name="Group 4">
              <a:extLst>
                <a:ext uri="{FF2B5EF4-FFF2-40B4-BE49-F238E27FC236}">
                  <a16:creationId xmlns:a16="http://schemas.microsoft.com/office/drawing/2014/main" id="{BDA7E9CA-7213-4ABC-AC37-510774A024CD}"/>
                </a:ext>
              </a:extLst>
            </p:cNvPr>
            <p:cNvGrpSpPr/>
            <p:nvPr/>
          </p:nvGrpSpPr>
          <p:grpSpPr>
            <a:xfrm>
              <a:off x="0" y="0"/>
              <a:ext cx="12192000" cy="6858000"/>
              <a:chOff x="285753" y="174978"/>
              <a:chExt cx="8572493" cy="6508044"/>
            </a:xfrm>
          </p:grpSpPr>
          <p:pic>
            <p:nvPicPr>
              <p:cNvPr id="8" name="Picture 7">
                <a:extLst>
                  <a:ext uri="{FF2B5EF4-FFF2-40B4-BE49-F238E27FC236}">
                    <a16:creationId xmlns:a16="http://schemas.microsoft.com/office/drawing/2014/main" id="{848F30D3-D545-4ADE-AFA4-692B7CDA7143}"/>
                  </a:ext>
                </a:extLst>
              </p:cNvPr>
              <p:cNvPicPr>
                <a:picLocks noChangeAspect="1"/>
              </p:cNvPicPr>
              <p:nvPr/>
            </p:nvPicPr>
            <p:blipFill>
              <a:blip r:embed="rId2"/>
              <a:stretch>
                <a:fillRect/>
              </a:stretch>
            </p:blipFill>
            <p:spPr>
              <a:xfrm flipH="1">
                <a:off x="4556957" y="174978"/>
                <a:ext cx="4301289" cy="6508044"/>
              </a:xfrm>
              <a:prstGeom prst="rect">
                <a:avLst/>
              </a:prstGeom>
            </p:spPr>
          </p:pic>
          <p:pic>
            <p:nvPicPr>
              <p:cNvPr id="9" name="Picture 8">
                <a:extLst>
                  <a:ext uri="{FF2B5EF4-FFF2-40B4-BE49-F238E27FC236}">
                    <a16:creationId xmlns:a16="http://schemas.microsoft.com/office/drawing/2014/main" id="{797A6A96-4A6A-4532-9105-B12BD55A05E6}"/>
                  </a:ext>
                </a:extLst>
              </p:cNvPr>
              <p:cNvPicPr>
                <a:picLocks noChangeAspect="1"/>
              </p:cNvPicPr>
              <p:nvPr/>
            </p:nvPicPr>
            <p:blipFill>
              <a:blip r:embed="rId2"/>
              <a:stretch>
                <a:fillRect/>
              </a:stretch>
            </p:blipFill>
            <p:spPr>
              <a:xfrm>
                <a:off x="285753" y="174978"/>
                <a:ext cx="4271206" cy="6508044"/>
              </a:xfrm>
              <a:prstGeom prst="rect">
                <a:avLst/>
              </a:prstGeom>
            </p:spPr>
          </p:pic>
          <p:sp>
            <p:nvSpPr>
              <p:cNvPr id="10" name="Rectangle 9">
                <a:extLst>
                  <a:ext uri="{FF2B5EF4-FFF2-40B4-BE49-F238E27FC236}">
                    <a16:creationId xmlns:a16="http://schemas.microsoft.com/office/drawing/2014/main" id="{C2654112-3DE8-44DA-86ED-47C55598699E}"/>
                  </a:ext>
                </a:extLst>
              </p:cNvPr>
              <p:cNvSpPr/>
              <p:nvPr/>
            </p:nvSpPr>
            <p:spPr>
              <a:xfrm>
                <a:off x="285753" y="174978"/>
                <a:ext cx="8572493" cy="6508044"/>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1"/>
              </a:p>
            </p:txBody>
          </p:sp>
        </p:grpSp>
        <p:sp>
          <p:nvSpPr>
            <p:cNvPr id="6" name="Rectangle 5">
              <a:extLst>
                <a:ext uri="{FF2B5EF4-FFF2-40B4-BE49-F238E27FC236}">
                  <a16:creationId xmlns:a16="http://schemas.microsoft.com/office/drawing/2014/main" id="{FE12778F-CD7F-42A5-AC82-257088ECBAE3}"/>
                </a:ext>
              </a:extLst>
            </p:cNvPr>
            <p:cNvSpPr/>
            <p:nvPr/>
          </p:nvSpPr>
          <p:spPr>
            <a:xfrm>
              <a:off x="386169" y="287323"/>
              <a:ext cx="11387574" cy="628335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7" name="Title 4">
              <a:extLst>
                <a:ext uri="{FF2B5EF4-FFF2-40B4-BE49-F238E27FC236}">
                  <a16:creationId xmlns:a16="http://schemas.microsoft.com/office/drawing/2014/main" id="{E43493EB-0653-461B-834C-5F35E32DA17D}"/>
                </a:ext>
              </a:extLst>
            </p:cNvPr>
            <p:cNvSpPr txBox="1">
              <a:spLocks/>
            </p:cNvSpPr>
            <p:nvPr/>
          </p:nvSpPr>
          <p:spPr>
            <a:xfrm>
              <a:off x="402213" y="389182"/>
              <a:ext cx="11387573" cy="490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400" b="1" dirty="0">
                  <a:solidFill>
                    <a:schemeClr val="tx1">
                      <a:lumMod val="50000"/>
                      <a:lumOff val="50000"/>
                    </a:schemeClr>
                  </a:solidFill>
                  <a:latin typeface="Gill Sans MT" panose="020B0502020104020203" pitchFamily="34" charset="0"/>
                </a:rPr>
                <a:t>CLIMATE AND DISASTER RISK FINANCING ONLINE TRAINING</a:t>
              </a:r>
            </a:p>
            <a:p>
              <a:pPr algn="ctr"/>
              <a:r>
                <a:rPr lang="en-ZA" sz="1400" b="1" i="1" dirty="0">
                  <a:solidFill>
                    <a:schemeClr val="tx1">
                      <a:lumMod val="50000"/>
                      <a:lumOff val="50000"/>
                    </a:schemeClr>
                  </a:solidFill>
                  <a:latin typeface="Gill Sans MT" panose="020B0502020104020203" pitchFamily="34" charset="0"/>
                </a:rPr>
                <a:t>SESSION 4: </a:t>
              </a:r>
              <a:r>
                <a:rPr lang="en-US" sz="1400" b="1" i="1" dirty="0">
                  <a:solidFill>
                    <a:schemeClr val="tx1">
                      <a:lumMod val="50000"/>
                      <a:lumOff val="50000"/>
                    </a:schemeClr>
                  </a:solidFill>
                  <a:latin typeface="Gill Sans MT" panose="020B0502020104020203" pitchFamily="34" charset="0"/>
                </a:rPr>
                <a:t>CLIMATE AND DISASTER RISK FINANCING and KEY FINANCIAL INSTRUMENTS</a:t>
              </a:r>
              <a:endParaRPr lang="en-ZA" sz="1400" b="1" i="1" dirty="0">
                <a:solidFill>
                  <a:schemeClr val="tx1">
                    <a:lumMod val="50000"/>
                    <a:lumOff val="50000"/>
                  </a:schemeClr>
                </a:solidFill>
                <a:latin typeface="Gill Sans MT" panose="020B0502020104020203" pitchFamily="34" charset="0"/>
              </a:endParaRPr>
            </a:p>
          </p:txBody>
        </p:sp>
      </p:grpSp>
      <p:sp>
        <p:nvSpPr>
          <p:cNvPr id="11" name="Title 4">
            <a:extLst>
              <a:ext uri="{FF2B5EF4-FFF2-40B4-BE49-F238E27FC236}">
                <a16:creationId xmlns:a16="http://schemas.microsoft.com/office/drawing/2014/main" id="{D9226641-0D5D-4505-B172-88F10561DF44}"/>
              </a:ext>
            </a:extLst>
          </p:cNvPr>
          <p:cNvSpPr txBox="1">
            <a:spLocks/>
          </p:cNvSpPr>
          <p:nvPr/>
        </p:nvSpPr>
        <p:spPr>
          <a:xfrm>
            <a:off x="1159100" y="1079863"/>
            <a:ext cx="10223276" cy="85344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500" b="1" u="sng" dirty="0">
                <a:solidFill>
                  <a:srgbClr val="682C43"/>
                </a:solidFill>
                <a:latin typeface="Gill Sans MT" pitchFamily="34" charset="0"/>
              </a:rPr>
              <a:t>Macroeconomic indirect losses from climate change </a:t>
            </a:r>
          </a:p>
          <a:p>
            <a:r>
              <a:rPr lang="en-US" sz="2400" b="1" u="sng" dirty="0">
                <a:solidFill>
                  <a:srgbClr val="682C43"/>
                </a:solidFill>
                <a:latin typeface="Gill Sans MT" pitchFamily="34" charset="0"/>
              </a:rPr>
              <a:t>and disaster risks can be:</a:t>
            </a:r>
          </a:p>
        </p:txBody>
      </p:sp>
      <p:sp>
        <p:nvSpPr>
          <p:cNvPr id="12" name="TextBox 11">
            <a:extLst>
              <a:ext uri="{FF2B5EF4-FFF2-40B4-BE49-F238E27FC236}">
                <a16:creationId xmlns:a16="http://schemas.microsoft.com/office/drawing/2014/main" id="{714ADCDE-758A-4ABA-B517-09393A36FF29}"/>
              </a:ext>
            </a:extLst>
          </p:cNvPr>
          <p:cNvSpPr txBox="1"/>
          <p:nvPr/>
        </p:nvSpPr>
        <p:spPr>
          <a:xfrm>
            <a:off x="778299" y="2129246"/>
            <a:ext cx="10635400" cy="4093428"/>
          </a:xfrm>
          <a:prstGeom prst="rect">
            <a:avLst/>
          </a:prstGeom>
          <a:noFill/>
        </p:spPr>
        <p:txBody>
          <a:bodyPr wrap="square" rtlCol="0">
            <a:spAutoFit/>
          </a:bodyPr>
          <a:lstStyle/>
          <a:p>
            <a:pPr marL="800100" lvl="1" indent="-342900">
              <a:buFont typeface="Wingdings" pitchFamily="2" charset="2"/>
              <a:buChar char="q"/>
            </a:pPr>
            <a:r>
              <a:rPr lang="en-US" sz="2000" dirty="0"/>
              <a:t>The decline in current account transactions, particularly because of the decline in agricultural exports (cocoa, vanilla, corn, rice, etc.) </a:t>
            </a:r>
          </a:p>
          <a:p>
            <a:pPr marL="800100" lvl="1" indent="-342900">
              <a:buFont typeface="Wingdings" pitchFamily="2" charset="2"/>
              <a:buChar char="q"/>
            </a:pPr>
            <a:endParaRPr lang="en-US" sz="2000" dirty="0"/>
          </a:p>
          <a:p>
            <a:pPr marL="800100" lvl="1" indent="-342900">
              <a:buFont typeface="Wingdings" pitchFamily="2" charset="2"/>
              <a:buChar char="q"/>
            </a:pPr>
            <a:r>
              <a:rPr lang="en-US" sz="2000" dirty="0"/>
              <a:t>The increase in the import of food products, </a:t>
            </a:r>
          </a:p>
          <a:p>
            <a:pPr marL="800100" lvl="1" indent="-342900">
              <a:buFont typeface="Wingdings" pitchFamily="2" charset="2"/>
              <a:buChar char="q"/>
            </a:pPr>
            <a:endParaRPr lang="en-US" sz="2000" dirty="0"/>
          </a:p>
          <a:p>
            <a:pPr marL="800100" lvl="1" indent="-342900">
              <a:buFont typeface="Wingdings" pitchFamily="2" charset="2"/>
              <a:buChar char="q"/>
            </a:pPr>
            <a:r>
              <a:rPr lang="en-US" sz="2000" dirty="0"/>
              <a:t>The decrease in income from tourism services (hotels, restaurants, transport, trade in handicrafts, etc.)</a:t>
            </a:r>
          </a:p>
          <a:p>
            <a:pPr marL="800100" lvl="1" indent="-342900">
              <a:buFont typeface="Wingdings" pitchFamily="2" charset="2"/>
              <a:buChar char="q"/>
            </a:pPr>
            <a:endParaRPr lang="en-US" sz="2000" dirty="0"/>
          </a:p>
          <a:p>
            <a:pPr marL="800100" lvl="1" indent="-342900">
              <a:buFont typeface="Wingdings" pitchFamily="2" charset="2"/>
              <a:buChar char="q"/>
            </a:pPr>
            <a:r>
              <a:rPr lang="en-US" sz="2000" dirty="0"/>
              <a:t>The loss of tax revenue due to exemptions for food imports that are exempt from import duties and taxes in order to meet emergency and recovery needs</a:t>
            </a:r>
          </a:p>
          <a:p>
            <a:pPr marL="800100" lvl="1" indent="-342900">
              <a:buFont typeface="Wingdings" pitchFamily="2" charset="2"/>
              <a:buChar char="q"/>
            </a:pPr>
            <a:endParaRPr lang="en-US" sz="2000" dirty="0"/>
          </a:p>
          <a:p>
            <a:pPr marL="800100" lvl="1" indent="-342900">
              <a:buFont typeface="Wingdings" pitchFamily="2" charset="2"/>
              <a:buChar char="q"/>
            </a:pPr>
            <a:r>
              <a:rPr lang="en-US" sz="2000" dirty="0"/>
              <a:t>The decline in budget revenues and the increase in budget expenditures, which increases the budget deficit.</a:t>
            </a:r>
            <a:endParaRPr lang="en-US" sz="1400" b="1" dirty="0"/>
          </a:p>
        </p:txBody>
      </p:sp>
    </p:spTree>
    <p:extLst>
      <p:ext uri="{BB962C8B-B14F-4D97-AF65-F5344CB8AC3E}">
        <p14:creationId xmlns:p14="http://schemas.microsoft.com/office/powerpoint/2010/main" val="430996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B5C41D5-3F9D-4DF8-8FC0-56F26F570A60}"/>
              </a:ext>
            </a:extLst>
          </p:cNvPr>
          <p:cNvGrpSpPr/>
          <p:nvPr/>
        </p:nvGrpSpPr>
        <p:grpSpPr>
          <a:xfrm>
            <a:off x="0" y="0"/>
            <a:ext cx="12192000" cy="6858000"/>
            <a:chOff x="0" y="0"/>
            <a:chExt cx="12192000" cy="6858000"/>
          </a:xfrm>
        </p:grpSpPr>
        <p:grpSp>
          <p:nvGrpSpPr>
            <p:cNvPr id="5" name="Group 4">
              <a:extLst>
                <a:ext uri="{FF2B5EF4-FFF2-40B4-BE49-F238E27FC236}">
                  <a16:creationId xmlns:a16="http://schemas.microsoft.com/office/drawing/2014/main" id="{BDA7E9CA-7213-4ABC-AC37-510774A024CD}"/>
                </a:ext>
              </a:extLst>
            </p:cNvPr>
            <p:cNvGrpSpPr/>
            <p:nvPr/>
          </p:nvGrpSpPr>
          <p:grpSpPr>
            <a:xfrm>
              <a:off x="0" y="0"/>
              <a:ext cx="12192000" cy="6858000"/>
              <a:chOff x="285753" y="174978"/>
              <a:chExt cx="8572493" cy="6508044"/>
            </a:xfrm>
          </p:grpSpPr>
          <p:pic>
            <p:nvPicPr>
              <p:cNvPr id="8" name="Picture 7">
                <a:extLst>
                  <a:ext uri="{FF2B5EF4-FFF2-40B4-BE49-F238E27FC236}">
                    <a16:creationId xmlns:a16="http://schemas.microsoft.com/office/drawing/2014/main" id="{848F30D3-D545-4ADE-AFA4-692B7CDA7143}"/>
                  </a:ext>
                </a:extLst>
              </p:cNvPr>
              <p:cNvPicPr>
                <a:picLocks noChangeAspect="1"/>
              </p:cNvPicPr>
              <p:nvPr/>
            </p:nvPicPr>
            <p:blipFill>
              <a:blip r:embed="rId2"/>
              <a:stretch>
                <a:fillRect/>
              </a:stretch>
            </p:blipFill>
            <p:spPr>
              <a:xfrm flipH="1">
                <a:off x="4556957" y="174978"/>
                <a:ext cx="4301289" cy="6508044"/>
              </a:xfrm>
              <a:prstGeom prst="rect">
                <a:avLst/>
              </a:prstGeom>
            </p:spPr>
          </p:pic>
          <p:pic>
            <p:nvPicPr>
              <p:cNvPr id="9" name="Picture 8">
                <a:extLst>
                  <a:ext uri="{FF2B5EF4-FFF2-40B4-BE49-F238E27FC236}">
                    <a16:creationId xmlns:a16="http://schemas.microsoft.com/office/drawing/2014/main" id="{797A6A96-4A6A-4532-9105-B12BD55A05E6}"/>
                  </a:ext>
                </a:extLst>
              </p:cNvPr>
              <p:cNvPicPr>
                <a:picLocks noChangeAspect="1"/>
              </p:cNvPicPr>
              <p:nvPr/>
            </p:nvPicPr>
            <p:blipFill>
              <a:blip r:embed="rId2"/>
              <a:stretch>
                <a:fillRect/>
              </a:stretch>
            </p:blipFill>
            <p:spPr>
              <a:xfrm>
                <a:off x="285753" y="174978"/>
                <a:ext cx="4271206" cy="6508044"/>
              </a:xfrm>
              <a:prstGeom prst="rect">
                <a:avLst/>
              </a:prstGeom>
            </p:spPr>
          </p:pic>
          <p:sp>
            <p:nvSpPr>
              <p:cNvPr id="10" name="Rectangle 9">
                <a:extLst>
                  <a:ext uri="{FF2B5EF4-FFF2-40B4-BE49-F238E27FC236}">
                    <a16:creationId xmlns:a16="http://schemas.microsoft.com/office/drawing/2014/main" id="{C2654112-3DE8-44DA-86ED-47C55598699E}"/>
                  </a:ext>
                </a:extLst>
              </p:cNvPr>
              <p:cNvSpPr/>
              <p:nvPr/>
            </p:nvSpPr>
            <p:spPr>
              <a:xfrm>
                <a:off x="285753" y="174978"/>
                <a:ext cx="8572493" cy="6508044"/>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1"/>
              </a:p>
            </p:txBody>
          </p:sp>
        </p:grpSp>
        <p:sp>
          <p:nvSpPr>
            <p:cNvPr id="6" name="Rectangle 5">
              <a:extLst>
                <a:ext uri="{FF2B5EF4-FFF2-40B4-BE49-F238E27FC236}">
                  <a16:creationId xmlns:a16="http://schemas.microsoft.com/office/drawing/2014/main" id="{FE12778F-CD7F-42A5-AC82-257088ECBAE3}"/>
                </a:ext>
              </a:extLst>
            </p:cNvPr>
            <p:cNvSpPr/>
            <p:nvPr/>
          </p:nvSpPr>
          <p:spPr>
            <a:xfrm>
              <a:off x="386169" y="287323"/>
              <a:ext cx="11387574" cy="628335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grpSp>
      <p:sp>
        <p:nvSpPr>
          <p:cNvPr id="11" name="Title 4">
            <a:extLst>
              <a:ext uri="{FF2B5EF4-FFF2-40B4-BE49-F238E27FC236}">
                <a16:creationId xmlns:a16="http://schemas.microsoft.com/office/drawing/2014/main" id="{2EE278B1-46AA-4857-82E8-B1F08971AA5C}"/>
              </a:ext>
            </a:extLst>
          </p:cNvPr>
          <p:cNvSpPr txBox="1">
            <a:spLocks/>
          </p:cNvSpPr>
          <p:nvPr/>
        </p:nvSpPr>
        <p:spPr>
          <a:xfrm>
            <a:off x="1159100" y="1079862"/>
            <a:ext cx="10223276" cy="917403"/>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dirty="0">
                <a:solidFill>
                  <a:srgbClr val="682C43"/>
                </a:solidFill>
                <a:latin typeface="Gill Sans MT" pitchFamily="34" charset="0"/>
              </a:rPr>
              <a:t>Climate change and DRR/CRM result in </a:t>
            </a:r>
            <a:r>
              <a:rPr lang="en-US" sz="2000" b="1" u="sng" dirty="0">
                <a:solidFill>
                  <a:srgbClr val="682C43"/>
                </a:solidFill>
                <a:latin typeface="Gill Sans MT" pitchFamily="34" charset="0"/>
              </a:rPr>
              <a:t>various types of expenditures</a:t>
            </a:r>
            <a:r>
              <a:rPr lang="en-US" sz="2000" b="1" dirty="0">
                <a:solidFill>
                  <a:srgbClr val="682C43"/>
                </a:solidFill>
                <a:latin typeface="Gill Sans MT" pitchFamily="34" charset="0"/>
              </a:rPr>
              <a:t>, including adaptation, prevention, mitigation, preparedness, emergency, recovery, reconstruction, etc.</a:t>
            </a:r>
          </a:p>
        </p:txBody>
      </p:sp>
      <p:sp>
        <p:nvSpPr>
          <p:cNvPr id="13" name="Title 4">
            <a:extLst>
              <a:ext uri="{FF2B5EF4-FFF2-40B4-BE49-F238E27FC236}">
                <a16:creationId xmlns:a16="http://schemas.microsoft.com/office/drawing/2014/main" id="{9C216CD1-A74A-4C54-BABA-8826B621352B}"/>
              </a:ext>
            </a:extLst>
          </p:cNvPr>
          <p:cNvSpPr txBox="1">
            <a:spLocks/>
          </p:cNvSpPr>
          <p:nvPr/>
        </p:nvSpPr>
        <p:spPr>
          <a:xfrm>
            <a:off x="402213" y="389182"/>
            <a:ext cx="11387573" cy="490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400" b="1" dirty="0">
                <a:solidFill>
                  <a:schemeClr val="tx1">
                    <a:lumMod val="50000"/>
                    <a:lumOff val="50000"/>
                  </a:schemeClr>
                </a:solidFill>
                <a:latin typeface="Gill Sans MT" panose="020B0502020104020203" pitchFamily="34" charset="0"/>
              </a:rPr>
              <a:t>CLIMATE AND DISASTER RISK FINANCING ONLINE TRAINING</a:t>
            </a:r>
          </a:p>
          <a:p>
            <a:pPr algn="ctr"/>
            <a:r>
              <a:rPr lang="en-ZA" sz="1400" b="1" i="1" dirty="0">
                <a:solidFill>
                  <a:schemeClr val="tx1">
                    <a:lumMod val="50000"/>
                    <a:lumOff val="50000"/>
                  </a:schemeClr>
                </a:solidFill>
                <a:latin typeface="Gill Sans MT" panose="020B0502020104020203" pitchFamily="34" charset="0"/>
              </a:rPr>
              <a:t>SESSION 4: </a:t>
            </a:r>
            <a:r>
              <a:rPr lang="en-US" sz="1400" b="1" i="1" dirty="0">
                <a:solidFill>
                  <a:schemeClr val="tx1">
                    <a:lumMod val="50000"/>
                    <a:lumOff val="50000"/>
                  </a:schemeClr>
                </a:solidFill>
                <a:latin typeface="Gill Sans MT" panose="020B0502020104020203" pitchFamily="34" charset="0"/>
              </a:rPr>
              <a:t>CLIMATE AND DISASTER RISK FINANCING and KEY FINANCIAL INSTRUMENTS</a:t>
            </a:r>
            <a:endParaRPr lang="en-ZA" sz="1400" b="1" i="1" dirty="0">
              <a:solidFill>
                <a:schemeClr val="tx1">
                  <a:lumMod val="50000"/>
                  <a:lumOff val="50000"/>
                </a:schemeClr>
              </a:solidFill>
              <a:latin typeface="Gill Sans MT" panose="020B0502020104020203" pitchFamily="34" charset="0"/>
            </a:endParaRPr>
          </a:p>
        </p:txBody>
      </p:sp>
      <p:graphicFrame>
        <p:nvGraphicFramePr>
          <p:cNvPr id="2" name="Table 1">
            <a:extLst>
              <a:ext uri="{FF2B5EF4-FFF2-40B4-BE49-F238E27FC236}">
                <a16:creationId xmlns:a16="http://schemas.microsoft.com/office/drawing/2014/main" id="{F3A1B691-9401-40D7-B060-39328D124785}"/>
              </a:ext>
            </a:extLst>
          </p:cNvPr>
          <p:cNvGraphicFramePr>
            <a:graphicFrameLocks noGrp="1"/>
          </p:cNvGraphicFramePr>
          <p:nvPr>
            <p:extLst>
              <p:ext uri="{D42A27DB-BD31-4B8C-83A1-F6EECF244321}">
                <p14:modId xmlns:p14="http://schemas.microsoft.com/office/powerpoint/2010/main" val="3262958348"/>
              </p:ext>
            </p:extLst>
          </p:nvPr>
        </p:nvGraphicFramePr>
        <p:xfrm>
          <a:off x="1159100" y="1997265"/>
          <a:ext cx="9545688" cy="4124918"/>
        </p:xfrm>
        <a:graphic>
          <a:graphicData uri="http://schemas.openxmlformats.org/drawingml/2006/table">
            <a:tbl>
              <a:tblPr firstRow="1" firstCol="1" bandRow="1">
                <a:tableStyleId>{5C22544A-7EE6-4342-B048-85BDC9FD1C3A}</a:tableStyleId>
              </a:tblPr>
              <a:tblGrid>
                <a:gridCol w="4216943">
                  <a:extLst>
                    <a:ext uri="{9D8B030D-6E8A-4147-A177-3AD203B41FA5}">
                      <a16:colId xmlns:a16="http://schemas.microsoft.com/office/drawing/2014/main" val="3920980441"/>
                    </a:ext>
                  </a:extLst>
                </a:gridCol>
                <a:gridCol w="1831726">
                  <a:extLst>
                    <a:ext uri="{9D8B030D-6E8A-4147-A177-3AD203B41FA5}">
                      <a16:colId xmlns:a16="http://schemas.microsoft.com/office/drawing/2014/main" val="2397918569"/>
                    </a:ext>
                  </a:extLst>
                </a:gridCol>
                <a:gridCol w="1699338">
                  <a:extLst>
                    <a:ext uri="{9D8B030D-6E8A-4147-A177-3AD203B41FA5}">
                      <a16:colId xmlns:a16="http://schemas.microsoft.com/office/drawing/2014/main" val="948269065"/>
                    </a:ext>
                  </a:extLst>
                </a:gridCol>
                <a:gridCol w="1797681">
                  <a:extLst>
                    <a:ext uri="{9D8B030D-6E8A-4147-A177-3AD203B41FA5}">
                      <a16:colId xmlns:a16="http://schemas.microsoft.com/office/drawing/2014/main" val="1525544806"/>
                    </a:ext>
                  </a:extLst>
                </a:gridCol>
              </a:tblGrid>
              <a:tr h="388490">
                <a:tc>
                  <a:txBody>
                    <a:bodyPr/>
                    <a:lstStyle/>
                    <a:p>
                      <a:pPr>
                        <a:lnSpc>
                          <a:spcPct val="115000"/>
                        </a:lnSpc>
                        <a:spcAft>
                          <a:spcPts val="1000"/>
                        </a:spcAft>
                      </a:pPr>
                      <a:r>
                        <a:rPr lang="fr-FR" sz="1600" dirty="0">
                          <a:solidFill>
                            <a:schemeClr val="bg1"/>
                          </a:solidFill>
                          <a:effectLst/>
                        </a:rPr>
                        <a:t>Sector Ministry/ Institution</a:t>
                      </a:r>
                      <a:endParaRPr lang="en-Z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82C43"/>
                    </a:solidFill>
                  </a:tcPr>
                </a:tc>
                <a:tc>
                  <a:txBody>
                    <a:bodyPr/>
                    <a:lstStyle/>
                    <a:p>
                      <a:pPr>
                        <a:lnSpc>
                          <a:spcPct val="115000"/>
                        </a:lnSpc>
                        <a:spcAft>
                          <a:spcPts val="1000"/>
                        </a:spcAft>
                      </a:pPr>
                      <a:r>
                        <a:rPr lang="fr-FR" sz="1600" dirty="0">
                          <a:solidFill>
                            <a:schemeClr val="bg1"/>
                          </a:solidFill>
                          <a:effectLst/>
                        </a:rPr>
                        <a:t>Response</a:t>
                      </a:r>
                      <a:endParaRPr lang="en-Z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82C43"/>
                    </a:solidFill>
                  </a:tcPr>
                </a:tc>
                <a:tc>
                  <a:txBody>
                    <a:bodyPr/>
                    <a:lstStyle/>
                    <a:p>
                      <a:pPr>
                        <a:lnSpc>
                          <a:spcPct val="115000"/>
                        </a:lnSpc>
                        <a:spcAft>
                          <a:spcPts val="1000"/>
                        </a:spcAft>
                      </a:pPr>
                      <a:r>
                        <a:rPr lang="fr-FR" sz="1600" dirty="0">
                          <a:solidFill>
                            <a:schemeClr val="bg1"/>
                          </a:solidFill>
                          <a:effectLst/>
                        </a:rPr>
                        <a:t>Rehabilitation</a:t>
                      </a:r>
                      <a:endParaRPr lang="en-Z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82C43"/>
                    </a:solidFill>
                  </a:tcPr>
                </a:tc>
                <a:tc>
                  <a:txBody>
                    <a:bodyPr/>
                    <a:lstStyle/>
                    <a:p>
                      <a:pPr>
                        <a:lnSpc>
                          <a:spcPct val="115000"/>
                        </a:lnSpc>
                        <a:spcAft>
                          <a:spcPts val="1000"/>
                        </a:spcAft>
                      </a:pPr>
                      <a:r>
                        <a:rPr lang="fr-FR" sz="1600" dirty="0">
                          <a:solidFill>
                            <a:schemeClr val="bg1"/>
                          </a:solidFill>
                          <a:effectLst/>
                        </a:rPr>
                        <a:t>Reconstruction</a:t>
                      </a:r>
                      <a:endParaRPr lang="en-Z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82C43"/>
                    </a:solidFill>
                  </a:tcPr>
                </a:tc>
                <a:extLst>
                  <a:ext uri="{0D108BD9-81ED-4DB2-BD59-A6C34878D82A}">
                    <a16:rowId xmlns:a16="http://schemas.microsoft.com/office/drawing/2014/main" val="2360611917"/>
                  </a:ext>
                </a:extLst>
              </a:tr>
              <a:tr h="409575">
                <a:tc>
                  <a:txBody>
                    <a:bodyPr/>
                    <a:lstStyle/>
                    <a:p>
                      <a:pPr>
                        <a:lnSpc>
                          <a:spcPct val="115000"/>
                        </a:lnSpc>
                        <a:spcAft>
                          <a:spcPts val="1000"/>
                        </a:spcAft>
                      </a:pPr>
                      <a:r>
                        <a:rPr lang="fr-FR" sz="1600" dirty="0">
                          <a:solidFill>
                            <a:schemeClr val="tx1"/>
                          </a:solidFill>
                          <a:effectLst/>
                        </a:rPr>
                        <a:t>Ministry of Finance and Budget</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lnSpc>
                          <a:spcPct val="115000"/>
                        </a:lnSpc>
                        <a:spcAft>
                          <a:spcPts val="1000"/>
                        </a:spcAft>
                      </a:pPr>
                      <a:r>
                        <a:rPr lang="fr-FR" sz="1600">
                          <a:solidFill>
                            <a:schemeClr val="tx1"/>
                          </a:solidFill>
                          <a:effectLst/>
                        </a:rPr>
                        <a:t>-</a:t>
                      </a:r>
                      <a:endParaRPr lang="en-ZA"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fr-FR" sz="1600">
                          <a:solidFill>
                            <a:schemeClr val="tx1"/>
                          </a:solidFill>
                          <a:effectLst/>
                        </a:rPr>
                        <a:t>100,00%</a:t>
                      </a:r>
                      <a:endParaRPr lang="en-ZA"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fr-FR" sz="1600">
                          <a:solidFill>
                            <a:schemeClr val="tx1"/>
                          </a:solidFill>
                          <a:effectLst/>
                        </a:rPr>
                        <a:t>-</a:t>
                      </a:r>
                      <a:endParaRPr lang="en-ZA"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12676827"/>
                  </a:ext>
                </a:extLst>
              </a:tr>
              <a:tr h="369995">
                <a:tc>
                  <a:txBody>
                    <a:bodyPr/>
                    <a:lstStyle/>
                    <a:p>
                      <a:pPr>
                        <a:lnSpc>
                          <a:spcPct val="115000"/>
                        </a:lnSpc>
                        <a:spcAft>
                          <a:spcPts val="1000"/>
                        </a:spcAft>
                      </a:pPr>
                      <a:r>
                        <a:rPr lang="fr-FR" sz="1600" dirty="0">
                          <a:solidFill>
                            <a:schemeClr val="tx1"/>
                          </a:solidFill>
                          <a:effectLst/>
                        </a:rPr>
                        <a:t>National Risk and Disaster Office (BNGRC)</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lnSpc>
                          <a:spcPct val="115000"/>
                        </a:lnSpc>
                        <a:spcAft>
                          <a:spcPts val="1000"/>
                        </a:spcAft>
                      </a:pPr>
                      <a:r>
                        <a:rPr lang="fr-FR" sz="1600" dirty="0">
                          <a:solidFill>
                            <a:schemeClr val="tx1"/>
                          </a:solidFill>
                          <a:effectLst/>
                        </a:rPr>
                        <a:t>99,40%</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fr-FR" sz="1600">
                          <a:solidFill>
                            <a:schemeClr val="tx1"/>
                          </a:solidFill>
                          <a:effectLst/>
                        </a:rPr>
                        <a:t>0,60%</a:t>
                      </a:r>
                      <a:endParaRPr lang="en-ZA"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fr-FR" sz="1600">
                          <a:solidFill>
                            <a:schemeClr val="tx1"/>
                          </a:solidFill>
                          <a:effectLst/>
                        </a:rPr>
                        <a:t>-</a:t>
                      </a:r>
                      <a:endParaRPr lang="en-ZA"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2353282"/>
                  </a:ext>
                </a:extLst>
              </a:tr>
              <a:tr h="308251">
                <a:tc>
                  <a:txBody>
                    <a:bodyPr/>
                    <a:lstStyle/>
                    <a:p>
                      <a:pPr>
                        <a:lnSpc>
                          <a:spcPct val="115000"/>
                        </a:lnSpc>
                        <a:spcAft>
                          <a:spcPts val="1000"/>
                        </a:spcAft>
                      </a:pPr>
                      <a:r>
                        <a:rPr lang="fr-FR" sz="1600">
                          <a:solidFill>
                            <a:schemeClr val="tx1"/>
                          </a:solidFill>
                          <a:effectLst/>
                        </a:rPr>
                        <a:t>Presidency</a:t>
                      </a:r>
                      <a:endParaRPr lang="en-ZA"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lnSpc>
                          <a:spcPct val="115000"/>
                        </a:lnSpc>
                        <a:spcAft>
                          <a:spcPts val="1000"/>
                        </a:spcAft>
                      </a:pPr>
                      <a:r>
                        <a:rPr lang="fr-FR" sz="1600">
                          <a:solidFill>
                            <a:schemeClr val="tx1"/>
                          </a:solidFill>
                          <a:effectLst/>
                        </a:rPr>
                        <a:t>78,60%</a:t>
                      </a:r>
                      <a:endParaRPr lang="en-ZA"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fr-FR" sz="1600">
                          <a:solidFill>
                            <a:schemeClr val="tx1"/>
                          </a:solidFill>
                          <a:effectLst/>
                        </a:rPr>
                        <a:t>0,60%</a:t>
                      </a:r>
                      <a:endParaRPr lang="en-ZA"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fr-FR" sz="1600">
                          <a:solidFill>
                            <a:schemeClr val="tx1"/>
                          </a:solidFill>
                          <a:effectLst/>
                        </a:rPr>
                        <a:t>20,90%</a:t>
                      </a:r>
                      <a:endParaRPr lang="en-ZA"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4896193"/>
                  </a:ext>
                </a:extLst>
              </a:tr>
              <a:tr h="315311">
                <a:tc>
                  <a:txBody>
                    <a:bodyPr/>
                    <a:lstStyle/>
                    <a:p>
                      <a:pPr>
                        <a:lnSpc>
                          <a:spcPct val="115000"/>
                        </a:lnSpc>
                        <a:spcAft>
                          <a:spcPts val="1000"/>
                        </a:spcAft>
                      </a:pPr>
                      <a:r>
                        <a:rPr lang="fr-FR" sz="1600" dirty="0">
                          <a:solidFill>
                            <a:schemeClr val="tx1"/>
                          </a:solidFill>
                          <a:effectLst/>
                        </a:rPr>
                        <a:t>Prime </a:t>
                      </a:r>
                      <a:r>
                        <a:rPr lang="fr-FR" sz="1600" dirty="0" err="1">
                          <a:solidFill>
                            <a:schemeClr val="tx1"/>
                          </a:solidFill>
                          <a:effectLst/>
                        </a:rPr>
                        <a:t>Minister's</a:t>
                      </a:r>
                      <a:r>
                        <a:rPr lang="fr-FR" sz="1600" dirty="0">
                          <a:solidFill>
                            <a:schemeClr val="tx1"/>
                          </a:solidFill>
                          <a:effectLst/>
                        </a:rPr>
                        <a:t> Office</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lnSpc>
                          <a:spcPct val="115000"/>
                        </a:lnSpc>
                        <a:spcAft>
                          <a:spcPts val="1000"/>
                        </a:spcAft>
                      </a:pPr>
                      <a:r>
                        <a:rPr lang="fr-FR" sz="1600">
                          <a:solidFill>
                            <a:schemeClr val="tx1"/>
                          </a:solidFill>
                          <a:effectLst/>
                        </a:rPr>
                        <a:t>24,40%</a:t>
                      </a:r>
                      <a:endParaRPr lang="en-ZA"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fr-FR" sz="1600">
                          <a:solidFill>
                            <a:schemeClr val="tx1"/>
                          </a:solidFill>
                          <a:effectLst/>
                        </a:rPr>
                        <a:t>75,60%</a:t>
                      </a:r>
                      <a:endParaRPr lang="en-ZA"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fr-FR" sz="1600">
                          <a:solidFill>
                            <a:schemeClr val="tx1"/>
                          </a:solidFill>
                          <a:effectLst/>
                        </a:rPr>
                        <a:t>-</a:t>
                      </a:r>
                      <a:endParaRPr lang="en-ZA"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6527052"/>
                  </a:ext>
                </a:extLst>
              </a:tr>
              <a:tr h="315310">
                <a:tc>
                  <a:txBody>
                    <a:bodyPr/>
                    <a:lstStyle/>
                    <a:p>
                      <a:pPr>
                        <a:lnSpc>
                          <a:spcPct val="115000"/>
                        </a:lnSpc>
                        <a:spcAft>
                          <a:spcPts val="1000"/>
                        </a:spcAft>
                      </a:pPr>
                      <a:r>
                        <a:rPr lang="fr-FR" sz="1600" dirty="0">
                          <a:solidFill>
                            <a:schemeClr val="tx1"/>
                          </a:solidFill>
                          <a:effectLst/>
                        </a:rPr>
                        <a:t>Ministry of Public Works</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lnSpc>
                          <a:spcPct val="115000"/>
                        </a:lnSpc>
                        <a:spcAft>
                          <a:spcPts val="1000"/>
                        </a:spcAft>
                      </a:pPr>
                      <a:r>
                        <a:rPr lang="fr-FR" sz="1600">
                          <a:solidFill>
                            <a:schemeClr val="tx1"/>
                          </a:solidFill>
                          <a:effectLst/>
                        </a:rPr>
                        <a:t>-</a:t>
                      </a:r>
                      <a:endParaRPr lang="en-ZA"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fr-FR" sz="1600">
                          <a:solidFill>
                            <a:schemeClr val="tx1"/>
                          </a:solidFill>
                          <a:effectLst/>
                        </a:rPr>
                        <a:t>100,00%</a:t>
                      </a:r>
                      <a:endParaRPr lang="en-ZA"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fr-FR" sz="1600">
                          <a:solidFill>
                            <a:schemeClr val="tx1"/>
                          </a:solidFill>
                          <a:effectLst/>
                        </a:rPr>
                        <a:t>-</a:t>
                      </a:r>
                      <a:endParaRPr lang="en-ZA"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7017743"/>
                  </a:ext>
                </a:extLst>
              </a:tr>
              <a:tr h="409575">
                <a:tc>
                  <a:txBody>
                    <a:bodyPr/>
                    <a:lstStyle/>
                    <a:p>
                      <a:pPr>
                        <a:lnSpc>
                          <a:spcPct val="115000"/>
                        </a:lnSpc>
                        <a:spcAft>
                          <a:spcPts val="1000"/>
                        </a:spcAft>
                      </a:pPr>
                      <a:r>
                        <a:rPr lang="fr-FR" sz="1600" dirty="0">
                          <a:solidFill>
                            <a:schemeClr val="tx1"/>
                          </a:solidFill>
                          <a:effectLst/>
                        </a:rPr>
                        <a:t>Ministry of Water and </a:t>
                      </a:r>
                      <a:r>
                        <a:rPr lang="fr-FR" sz="1600" dirty="0" err="1">
                          <a:solidFill>
                            <a:schemeClr val="tx1"/>
                          </a:solidFill>
                          <a:effectLst/>
                        </a:rPr>
                        <a:t>Sanitation</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lnSpc>
                          <a:spcPct val="115000"/>
                        </a:lnSpc>
                        <a:spcAft>
                          <a:spcPts val="1000"/>
                        </a:spcAft>
                      </a:pPr>
                      <a:r>
                        <a:rPr lang="fr-FR" sz="1600">
                          <a:solidFill>
                            <a:schemeClr val="tx1"/>
                          </a:solidFill>
                          <a:effectLst/>
                        </a:rPr>
                        <a:t>-</a:t>
                      </a:r>
                      <a:endParaRPr lang="en-ZA"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fr-FR" sz="1600">
                          <a:solidFill>
                            <a:schemeClr val="tx1"/>
                          </a:solidFill>
                          <a:effectLst/>
                        </a:rPr>
                        <a:t>100,00%</a:t>
                      </a:r>
                      <a:endParaRPr lang="en-ZA"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fr-FR" sz="1600">
                          <a:solidFill>
                            <a:schemeClr val="tx1"/>
                          </a:solidFill>
                          <a:effectLst/>
                        </a:rPr>
                        <a:t>-</a:t>
                      </a:r>
                      <a:endParaRPr lang="en-ZA"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0115194"/>
                  </a:ext>
                </a:extLst>
              </a:tr>
              <a:tr h="409575">
                <a:tc>
                  <a:txBody>
                    <a:bodyPr/>
                    <a:lstStyle/>
                    <a:p>
                      <a:pPr>
                        <a:lnSpc>
                          <a:spcPct val="115000"/>
                        </a:lnSpc>
                        <a:spcAft>
                          <a:spcPts val="1000"/>
                        </a:spcAft>
                      </a:pPr>
                      <a:r>
                        <a:rPr lang="fr-FR" sz="1600" dirty="0">
                          <a:solidFill>
                            <a:schemeClr val="tx1"/>
                          </a:solidFill>
                          <a:effectLst/>
                        </a:rPr>
                        <a:t>Ministry of Agriculture and Rural </a:t>
                      </a:r>
                      <a:r>
                        <a:rPr lang="fr-FR" sz="1600" dirty="0" err="1">
                          <a:solidFill>
                            <a:schemeClr val="tx1"/>
                          </a:solidFill>
                          <a:effectLst/>
                        </a:rPr>
                        <a:t>Development</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lnSpc>
                          <a:spcPct val="115000"/>
                        </a:lnSpc>
                        <a:spcAft>
                          <a:spcPts val="1000"/>
                        </a:spcAft>
                      </a:pPr>
                      <a:r>
                        <a:rPr lang="fr-FR" sz="1600">
                          <a:solidFill>
                            <a:schemeClr val="tx1"/>
                          </a:solidFill>
                          <a:effectLst/>
                        </a:rPr>
                        <a:t>100,00%</a:t>
                      </a:r>
                      <a:endParaRPr lang="en-ZA"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fr-FR" sz="1600">
                          <a:solidFill>
                            <a:schemeClr val="tx1"/>
                          </a:solidFill>
                          <a:effectLst/>
                        </a:rPr>
                        <a:t>-</a:t>
                      </a:r>
                      <a:endParaRPr lang="en-ZA"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fr-FR" sz="1600">
                          <a:solidFill>
                            <a:schemeClr val="tx1"/>
                          </a:solidFill>
                          <a:effectLst/>
                        </a:rPr>
                        <a:t>-</a:t>
                      </a:r>
                      <a:endParaRPr lang="en-ZA"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2153470"/>
                  </a:ext>
                </a:extLst>
              </a:tr>
              <a:tr h="351773">
                <a:tc>
                  <a:txBody>
                    <a:bodyPr/>
                    <a:lstStyle/>
                    <a:p>
                      <a:pPr>
                        <a:lnSpc>
                          <a:spcPct val="115000"/>
                        </a:lnSpc>
                        <a:spcAft>
                          <a:spcPts val="1000"/>
                        </a:spcAft>
                      </a:pPr>
                      <a:r>
                        <a:rPr lang="fr-FR" sz="1600" dirty="0">
                          <a:solidFill>
                            <a:schemeClr val="tx1"/>
                          </a:solidFill>
                          <a:effectLst/>
                        </a:rPr>
                        <a:t>Ministry of Public </a:t>
                      </a:r>
                      <a:r>
                        <a:rPr lang="fr-FR" sz="1600" dirty="0" err="1">
                          <a:solidFill>
                            <a:schemeClr val="tx1"/>
                          </a:solidFill>
                          <a:effectLst/>
                        </a:rPr>
                        <a:t>Health</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lnSpc>
                          <a:spcPct val="115000"/>
                        </a:lnSpc>
                        <a:spcAft>
                          <a:spcPts val="1000"/>
                        </a:spcAft>
                      </a:pPr>
                      <a:r>
                        <a:rPr lang="fr-FR" sz="1600">
                          <a:solidFill>
                            <a:schemeClr val="tx1"/>
                          </a:solidFill>
                          <a:effectLst/>
                        </a:rPr>
                        <a:t>100,00%</a:t>
                      </a:r>
                      <a:endParaRPr lang="en-ZA"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fr-FR" sz="1600">
                          <a:solidFill>
                            <a:schemeClr val="tx1"/>
                          </a:solidFill>
                          <a:effectLst/>
                        </a:rPr>
                        <a:t>-</a:t>
                      </a:r>
                      <a:endParaRPr lang="en-ZA"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fr-FR" sz="1600">
                          <a:solidFill>
                            <a:schemeClr val="tx1"/>
                          </a:solidFill>
                          <a:effectLst/>
                        </a:rPr>
                        <a:t>-</a:t>
                      </a:r>
                      <a:endParaRPr lang="en-ZA"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1266580"/>
                  </a:ext>
                </a:extLst>
              </a:tr>
              <a:tr h="538812">
                <a:tc>
                  <a:txBody>
                    <a:bodyPr/>
                    <a:lstStyle/>
                    <a:p>
                      <a:pPr>
                        <a:lnSpc>
                          <a:spcPct val="115000"/>
                        </a:lnSpc>
                        <a:spcAft>
                          <a:spcPts val="1000"/>
                        </a:spcAft>
                      </a:pPr>
                      <a:r>
                        <a:rPr lang="fr-FR" sz="1600" dirty="0">
                          <a:solidFill>
                            <a:schemeClr val="tx1"/>
                          </a:solidFill>
                          <a:effectLst/>
                        </a:rPr>
                        <a:t>Ministry of Population, Social Protection and </a:t>
                      </a:r>
                      <a:r>
                        <a:rPr lang="fr-FR" sz="1600" dirty="0" err="1">
                          <a:solidFill>
                            <a:schemeClr val="tx1"/>
                          </a:solidFill>
                          <a:effectLst/>
                        </a:rPr>
                        <a:t>Women's</a:t>
                      </a:r>
                      <a:r>
                        <a:rPr lang="fr-FR" sz="1600" dirty="0">
                          <a:solidFill>
                            <a:schemeClr val="tx1"/>
                          </a:solidFill>
                          <a:effectLst/>
                        </a:rPr>
                        <a:t> Protection</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lnSpc>
                          <a:spcPct val="115000"/>
                        </a:lnSpc>
                        <a:spcAft>
                          <a:spcPts val="1000"/>
                        </a:spcAft>
                      </a:pPr>
                      <a:r>
                        <a:rPr lang="fr-FR" sz="1600">
                          <a:solidFill>
                            <a:schemeClr val="tx1"/>
                          </a:solidFill>
                          <a:effectLst/>
                        </a:rPr>
                        <a:t>100,00%</a:t>
                      </a:r>
                      <a:endParaRPr lang="en-ZA"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fr-FR" sz="1600">
                          <a:solidFill>
                            <a:schemeClr val="tx1"/>
                          </a:solidFill>
                          <a:effectLst/>
                        </a:rPr>
                        <a:t>-</a:t>
                      </a:r>
                      <a:endParaRPr lang="en-ZA"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fr-FR" sz="1600">
                          <a:solidFill>
                            <a:schemeClr val="tx1"/>
                          </a:solidFill>
                          <a:effectLst/>
                        </a:rPr>
                        <a:t>-</a:t>
                      </a:r>
                      <a:endParaRPr lang="en-ZA"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7254741"/>
                  </a:ext>
                </a:extLst>
              </a:tr>
              <a:tr h="302741">
                <a:tc>
                  <a:txBody>
                    <a:bodyPr/>
                    <a:lstStyle/>
                    <a:p>
                      <a:pPr>
                        <a:lnSpc>
                          <a:spcPct val="115000"/>
                        </a:lnSpc>
                        <a:spcAft>
                          <a:spcPts val="1000"/>
                        </a:spcAft>
                      </a:pPr>
                      <a:r>
                        <a:rPr lang="fr-FR" sz="1600" dirty="0" err="1">
                          <a:solidFill>
                            <a:schemeClr val="tx1"/>
                          </a:solidFill>
                          <a:effectLst/>
                        </a:rPr>
                        <a:t>Average</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lnSpc>
                          <a:spcPct val="115000"/>
                        </a:lnSpc>
                        <a:spcAft>
                          <a:spcPts val="1000"/>
                        </a:spcAft>
                      </a:pPr>
                      <a:r>
                        <a:rPr lang="fr-FR" sz="1600">
                          <a:solidFill>
                            <a:schemeClr val="tx1"/>
                          </a:solidFill>
                          <a:effectLst/>
                        </a:rPr>
                        <a:t>50,00%</a:t>
                      </a:r>
                      <a:endParaRPr lang="en-ZA"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fr-FR" sz="1600">
                          <a:solidFill>
                            <a:schemeClr val="tx1"/>
                          </a:solidFill>
                          <a:effectLst/>
                        </a:rPr>
                        <a:t>44,90%</a:t>
                      </a:r>
                      <a:endParaRPr lang="en-ZA"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fr-FR" sz="1600" dirty="0">
                          <a:solidFill>
                            <a:schemeClr val="tx1"/>
                          </a:solidFill>
                          <a:effectLst/>
                        </a:rPr>
                        <a:t>5,10%</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1662048"/>
                  </a:ext>
                </a:extLst>
              </a:tr>
            </a:tbl>
          </a:graphicData>
        </a:graphic>
      </p:graphicFrame>
    </p:spTree>
    <p:extLst>
      <p:ext uri="{BB962C8B-B14F-4D97-AF65-F5344CB8AC3E}">
        <p14:creationId xmlns:p14="http://schemas.microsoft.com/office/powerpoint/2010/main" val="3873639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B5C41D5-3F9D-4DF8-8FC0-56F26F570A60}"/>
              </a:ext>
            </a:extLst>
          </p:cNvPr>
          <p:cNvGrpSpPr/>
          <p:nvPr/>
        </p:nvGrpSpPr>
        <p:grpSpPr>
          <a:xfrm>
            <a:off x="0" y="0"/>
            <a:ext cx="12192000" cy="6858000"/>
            <a:chOff x="0" y="0"/>
            <a:chExt cx="12192000" cy="6858000"/>
          </a:xfrm>
        </p:grpSpPr>
        <p:grpSp>
          <p:nvGrpSpPr>
            <p:cNvPr id="5" name="Group 4">
              <a:extLst>
                <a:ext uri="{FF2B5EF4-FFF2-40B4-BE49-F238E27FC236}">
                  <a16:creationId xmlns:a16="http://schemas.microsoft.com/office/drawing/2014/main" id="{BDA7E9CA-7213-4ABC-AC37-510774A024CD}"/>
                </a:ext>
              </a:extLst>
            </p:cNvPr>
            <p:cNvGrpSpPr/>
            <p:nvPr/>
          </p:nvGrpSpPr>
          <p:grpSpPr>
            <a:xfrm>
              <a:off x="0" y="0"/>
              <a:ext cx="12192000" cy="6858000"/>
              <a:chOff x="285753" y="174978"/>
              <a:chExt cx="8572493" cy="6508044"/>
            </a:xfrm>
          </p:grpSpPr>
          <p:pic>
            <p:nvPicPr>
              <p:cNvPr id="8" name="Picture 7">
                <a:extLst>
                  <a:ext uri="{FF2B5EF4-FFF2-40B4-BE49-F238E27FC236}">
                    <a16:creationId xmlns:a16="http://schemas.microsoft.com/office/drawing/2014/main" id="{848F30D3-D545-4ADE-AFA4-692B7CDA7143}"/>
                  </a:ext>
                </a:extLst>
              </p:cNvPr>
              <p:cNvPicPr>
                <a:picLocks noChangeAspect="1"/>
              </p:cNvPicPr>
              <p:nvPr/>
            </p:nvPicPr>
            <p:blipFill>
              <a:blip r:embed="rId2"/>
              <a:stretch>
                <a:fillRect/>
              </a:stretch>
            </p:blipFill>
            <p:spPr>
              <a:xfrm flipH="1">
                <a:off x="4556957" y="174978"/>
                <a:ext cx="4301289" cy="6508044"/>
              </a:xfrm>
              <a:prstGeom prst="rect">
                <a:avLst/>
              </a:prstGeom>
            </p:spPr>
          </p:pic>
          <p:pic>
            <p:nvPicPr>
              <p:cNvPr id="9" name="Picture 8">
                <a:extLst>
                  <a:ext uri="{FF2B5EF4-FFF2-40B4-BE49-F238E27FC236}">
                    <a16:creationId xmlns:a16="http://schemas.microsoft.com/office/drawing/2014/main" id="{797A6A96-4A6A-4532-9105-B12BD55A05E6}"/>
                  </a:ext>
                </a:extLst>
              </p:cNvPr>
              <p:cNvPicPr>
                <a:picLocks noChangeAspect="1"/>
              </p:cNvPicPr>
              <p:nvPr/>
            </p:nvPicPr>
            <p:blipFill>
              <a:blip r:embed="rId2"/>
              <a:stretch>
                <a:fillRect/>
              </a:stretch>
            </p:blipFill>
            <p:spPr>
              <a:xfrm>
                <a:off x="285753" y="174978"/>
                <a:ext cx="4271206" cy="6508044"/>
              </a:xfrm>
              <a:prstGeom prst="rect">
                <a:avLst/>
              </a:prstGeom>
            </p:spPr>
          </p:pic>
          <p:sp>
            <p:nvSpPr>
              <p:cNvPr id="10" name="Rectangle 9">
                <a:extLst>
                  <a:ext uri="{FF2B5EF4-FFF2-40B4-BE49-F238E27FC236}">
                    <a16:creationId xmlns:a16="http://schemas.microsoft.com/office/drawing/2014/main" id="{C2654112-3DE8-44DA-86ED-47C55598699E}"/>
                  </a:ext>
                </a:extLst>
              </p:cNvPr>
              <p:cNvSpPr/>
              <p:nvPr/>
            </p:nvSpPr>
            <p:spPr>
              <a:xfrm>
                <a:off x="285753" y="174978"/>
                <a:ext cx="8572493" cy="6508044"/>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1"/>
              </a:p>
            </p:txBody>
          </p:sp>
        </p:grpSp>
        <p:sp>
          <p:nvSpPr>
            <p:cNvPr id="6" name="Rectangle 5">
              <a:extLst>
                <a:ext uri="{FF2B5EF4-FFF2-40B4-BE49-F238E27FC236}">
                  <a16:creationId xmlns:a16="http://schemas.microsoft.com/office/drawing/2014/main" id="{FE12778F-CD7F-42A5-AC82-257088ECBAE3}"/>
                </a:ext>
              </a:extLst>
            </p:cNvPr>
            <p:cNvSpPr/>
            <p:nvPr/>
          </p:nvSpPr>
          <p:spPr>
            <a:xfrm>
              <a:off x="386169" y="287323"/>
              <a:ext cx="11387574" cy="628335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grpSp>
      <p:sp>
        <p:nvSpPr>
          <p:cNvPr id="11" name="Title 4">
            <a:extLst>
              <a:ext uri="{FF2B5EF4-FFF2-40B4-BE49-F238E27FC236}">
                <a16:creationId xmlns:a16="http://schemas.microsoft.com/office/drawing/2014/main" id="{58333695-E625-4405-9140-7409C01DA98C}"/>
              </a:ext>
            </a:extLst>
          </p:cNvPr>
          <p:cNvSpPr txBox="1">
            <a:spLocks/>
          </p:cNvSpPr>
          <p:nvPr/>
        </p:nvSpPr>
        <p:spPr>
          <a:xfrm>
            <a:off x="1107583" y="603109"/>
            <a:ext cx="10223276" cy="1418639"/>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lvl="1" algn="ctr" rtl="0">
              <a:lnSpc>
                <a:spcPct val="90000"/>
              </a:lnSpc>
              <a:spcBef>
                <a:spcPct val="0"/>
              </a:spcBef>
            </a:pPr>
            <a:r>
              <a:rPr lang="en-US" sz="2000" b="1" u="sng" kern="0" dirty="0">
                <a:solidFill>
                  <a:srgbClr val="682C43"/>
                </a:solidFill>
              </a:rPr>
              <a:t>Budget reallocations are often made because pre-established budget lines to address emergency disaster needs are virtually non-existent during budget planning.</a:t>
            </a:r>
          </a:p>
        </p:txBody>
      </p:sp>
      <p:sp>
        <p:nvSpPr>
          <p:cNvPr id="13" name="Rectangle 12">
            <a:extLst>
              <a:ext uri="{FF2B5EF4-FFF2-40B4-BE49-F238E27FC236}">
                <a16:creationId xmlns:a16="http://schemas.microsoft.com/office/drawing/2014/main" id="{3EDBB4D8-94E5-46A7-87C2-784AC1916B6D}"/>
              </a:ext>
            </a:extLst>
          </p:cNvPr>
          <p:cNvSpPr/>
          <p:nvPr/>
        </p:nvSpPr>
        <p:spPr>
          <a:xfrm>
            <a:off x="482468" y="1683194"/>
            <a:ext cx="11200326" cy="338554"/>
          </a:xfrm>
          <a:prstGeom prst="rect">
            <a:avLst/>
          </a:prstGeom>
        </p:spPr>
        <p:txBody>
          <a:bodyPr wrap="square">
            <a:spAutoFit/>
          </a:bodyPr>
          <a:lstStyle/>
          <a:p>
            <a:pPr algn="ctr"/>
            <a:r>
              <a:rPr lang="en-US" sz="1600" b="1" dirty="0"/>
              <a:t>Post-Disaster Expenditures by Category and Institution and Sector Ministry 2015- Madagascar</a:t>
            </a:r>
          </a:p>
        </p:txBody>
      </p:sp>
      <p:sp>
        <p:nvSpPr>
          <p:cNvPr id="15" name="Rectangle 14">
            <a:extLst>
              <a:ext uri="{FF2B5EF4-FFF2-40B4-BE49-F238E27FC236}">
                <a16:creationId xmlns:a16="http://schemas.microsoft.com/office/drawing/2014/main" id="{46C1BD49-0A92-4349-A683-D9973F06D49B}"/>
              </a:ext>
            </a:extLst>
          </p:cNvPr>
          <p:cNvSpPr/>
          <p:nvPr/>
        </p:nvSpPr>
        <p:spPr>
          <a:xfrm>
            <a:off x="1420968" y="6524510"/>
            <a:ext cx="6729803" cy="276999"/>
          </a:xfrm>
          <a:prstGeom prst="rect">
            <a:avLst/>
          </a:prstGeom>
        </p:spPr>
        <p:txBody>
          <a:bodyPr wrap="square">
            <a:spAutoFit/>
          </a:bodyPr>
          <a:lstStyle/>
          <a:p>
            <a:r>
              <a:rPr lang="en-US" sz="1200" b="1" i="1" dirty="0"/>
              <a:t>Sources of funding for post-disaster expenditures, by institution and sector ministry Madagascar 2015</a:t>
            </a:r>
            <a:endParaRPr lang="fr-FR" sz="1200" b="1" dirty="0"/>
          </a:p>
        </p:txBody>
      </p:sp>
      <p:sp>
        <p:nvSpPr>
          <p:cNvPr id="16" name="Title 4">
            <a:extLst>
              <a:ext uri="{FF2B5EF4-FFF2-40B4-BE49-F238E27FC236}">
                <a16:creationId xmlns:a16="http://schemas.microsoft.com/office/drawing/2014/main" id="{098E8A81-BD6D-4387-9176-D85C4178CC8E}"/>
              </a:ext>
            </a:extLst>
          </p:cNvPr>
          <p:cNvSpPr txBox="1">
            <a:spLocks/>
          </p:cNvSpPr>
          <p:nvPr/>
        </p:nvSpPr>
        <p:spPr>
          <a:xfrm>
            <a:off x="402213" y="389182"/>
            <a:ext cx="11387573" cy="490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400" b="1" dirty="0">
                <a:solidFill>
                  <a:schemeClr val="tx1">
                    <a:lumMod val="50000"/>
                    <a:lumOff val="50000"/>
                  </a:schemeClr>
                </a:solidFill>
                <a:latin typeface="Gill Sans MT" panose="020B0502020104020203" pitchFamily="34" charset="0"/>
              </a:rPr>
              <a:t>CLIMATE AND DISASTER RISK FINANCING ONLINE TRAINING</a:t>
            </a:r>
          </a:p>
          <a:p>
            <a:pPr algn="ctr"/>
            <a:r>
              <a:rPr lang="en-ZA" sz="1400" b="1" i="1" dirty="0">
                <a:solidFill>
                  <a:schemeClr val="tx1">
                    <a:lumMod val="50000"/>
                    <a:lumOff val="50000"/>
                  </a:schemeClr>
                </a:solidFill>
                <a:latin typeface="Gill Sans MT" panose="020B0502020104020203" pitchFamily="34" charset="0"/>
              </a:rPr>
              <a:t>SESSION 4: </a:t>
            </a:r>
            <a:r>
              <a:rPr lang="en-US" sz="1400" b="1" i="1" dirty="0">
                <a:solidFill>
                  <a:schemeClr val="tx1">
                    <a:lumMod val="50000"/>
                    <a:lumOff val="50000"/>
                  </a:schemeClr>
                </a:solidFill>
                <a:latin typeface="Gill Sans MT" panose="020B0502020104020203" pitchFamily="34" charset="0"/>
              </a:rPr>
              <a:t>CLIMATE AND DISASTER RISK FINANCING and KEY FINANCIAL INSTRUMENTS</a:t>
            </a:r>
            <a:endParaRPr lang="en-ZA" sz="1400" b="1" i="1" dirty="0">
              <a:solidFill>
                <a:schemeClr val="tx1">
                  <a:lumMod val="50000"/>
                  <a:lumOff val="50000"/>
                </a:schemeClr>
              </a:solidFill>
              <a:latin typeface="Gill Sans MT" panose="020B0502020104020203" pitchFamily="34" charset="0"/>
            </a:endParaRPr>
          </a:p>
        </p:txBody>
      </p:sp>
      <p:graphicFrame>
        <p:nvGraphicFramePr>
          <p:cNvPr id="2" name="Table 1">
            <a:extLst>
              <a:ext uri="{FF2B5EF4-FFF2-40B4-BE49-F238E27FC236}">
                <a16:creationId xmlns:a16="http://schemas.microsoft.com/office/drawing/2014/main" id="{8668A37B-49B1-4E2F-8D08-5ADA326D875C}"/>
              </a:ext>
            </a:extLst>
          </p:cNvPr>
          <p:cNvGraphicFramePr>
            <a:graphicFrameLocks noGrp="1"/>
          </p:cNvGraphicFramePr>
          <p:nvPr>
            <p:extLst>
              <p:ext uri="{D42A27DB-BD31-4B8C-83A1-F6EECF244321}">
                <p14:modId xmlns:p14="http://schemas.microsoft.com/office/powerpoint/2010/main" val="1922858410"/>
              </p:ext>
            </p:extLst>
          </p:nvPr>
        </p:nvGraphicFramePr>
        <p:xfrm>
          <a:off x="599090" y="2191403"/>
          <a:ext cx="10972799" cy="4303468"/>
        </p:xfrm>
        <a:graphic>
          <a:graphicData uri="http://schemas.openxmlformats.org/drawingml/2006/table">
            <a:tbl>
              <a:tblPr firstRow="1" firstCol="1" bandRow="1">
                <a:tableStyleId>{5C22544A-7EE6-4342-B048-85BDC9FD1C3A}</a:tableStyleId>
              </a:tblPr>
              <a:tblGrid>
                <a:gridCol w="2585544">
                  <a:extLst>
                    <a:ext uri="{9D8B030D-6E8A-4147-A177-3AD203B41FA5}">
                      <a16:colId xmlns:a16="http://schemas.microsoft.com/office/drawing/2014/main" val="289159470"/>
                    </a:ext>
                  </a:extLst>
                </a:gridCol>
                <a:gridCol w="1324304">
                  <a:extLst>
                    <a:ext uri="{9D8B030D-6E8A-4147-A177-3AD203B41FA5}">
                      <a16:colId xmlns:a16="http://schemas.microsoft.com/office/drawing/2014/main" val="546354472"/>
                    </a:ext>
                  </a:extLst>
                </a:gridCol>
                <a:gridCol w="961696">
                  <a:extLst>
                    <a:ext uri="{9D8B030D-6E8A-4147-A177-3AD203B41FA5}">
                      <a16:colId xmlns:a16="http://schemas.microsoft.com/office/drawing/2014/main" val="1108541569"/>
                    </a:ext>
                  </a:extLst>
                </a:gridCol>
                <a:gridCol w="1182414">
                  <a:extLst>
                    <a:ext uri="{9D8B030D-6E8A-4147-A177-3AD203B41FA5}">
                      <a16:colId xmlns:a16="http://schemas.microsoft.com/office/drawing/2014/main" val="1692357349"/>
                    </a:ext>
                  </a:extLst>
                </a:gridCol>
                <a:gridCol w="760445">
                  <a:extLst>
                    <a:ext uri="{9D8B030D-6E8A-4147-A177-3AD203B41FA5}">
                      <a16:colId xmlns:a16="http://schemas.microsoft.com/office/drawing/2014/main" val="77529594"/>
                    </a:ext>
                  </a:extLst>
                </a:gridCol>
                <a:gridCol w="1542631">
                  <a:extLst>
                    <a:ext uri="{9D8B030D-6E8A-4147-A177-3AD203B41FA5}">
                      <a16:colId xmlns:a16="http://schemas.microsoft.com/office/drawing/2014/main" val="2419613510"/>
                    </a:ext>
                  </a:extLst>
                </a:gridCol>
                <a:gridCol w="1073134">
                  <a:extLst>
                    <a:ext uri="{9D8B030D-6E8A-4147-A177-3AD203B41FA5}">
                      <a16:colId xmlns:a16="http://schemas.microsoft.com/office/drawing/2014/main" val="1680845268"/>
                    </a:ext>
                  </a:extLst>
                </a:gridCol>
                <a:gridCol w="1542631">
                  <a:extLst>
                    <a:ext uri="{9D8B030D-6E8A-4147-A177-3AD203B41FA5}">
                      <a16:colId xmlns:a16="http://schemas.microsoft.com/office/drawing/2014/main" val="3322668552"/>
                    </a:ext>
                  </a:extLst>
                </a:gridCol>
              </a:tblGrid>
              <a:tr h="561818">
                <a:tc>
                  <a:txBody>
                    <a:bodyPr/>
                    <a:lstStyle/>
                    <a:p>
                      <a:pPr>
                        <a:lnSpc>
                          <a:spcPct val="115000"/>
                        </a:lnSpc>
                        <a:spcAft>
                          <a:spcPts val="1000"/>
                        </a:spcAft>
                      </a:pPr>
                      <a:r>
                        <a:rPr lang="fr-FR" sz="1200" b="1" dirty="0">
                          <a:solidFill>
                            <a:schemeClr val="bg1"/>
                          </a:solidFill>
                          <a:effectLst/>
                        </a:rPr>
                        <a:t>Sector Ministry/ Institution</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82C43"/>
                    </a:solidFill>
                  </a:tcPr>
                </a:tc>
                <a:tc>
                  <a:txBody>
                    <a:bodyPr/>
                    <a:lstStyle/>
                    <a:p>
                      <a:pPr algn="ctr">
                        <a:lnSpc>
                          <a:spcPct val="115000"/>
                        </a:lnSpc>
                        <a:spcAft>
                          <a:spcPts val="1000"/>
                        </a:spcAft>
                      </a:pPr>
                      <a:r>
                        <a:rPr lang="fr-FR" sz="1200" b="1">
                          <a:solidFill>
                            <a:schemeClr val="bg1"/>
                          </a:solidFill>
                          <a:effectLst/>
                        </a:rPr>
                        <a:t>Budget line dedicated to disaster spending</a:t>
                      </a:r>
                      <a:endParaRPr lang="en-ZA" sz="12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82C43"/>
                    </a:solidFill>
                  </a:tcPr>
                </a:tc>
                <a:tc>
                  <a:txBody>
                    <a:bodyPr/>
                    <a:lstStyle/>
                    <a:p>
                      <a:pPr algn="ctr">
                        <a:lnSpc>
                          <a:spcPct val="115000"/>
                        </a:lnSpc>
                        <a:spcAft>
                          <a:spcPts val="1000"/>
                        </a:spcAft>
                      </a:pPr>
                      <a:r>
                        <a:rPr lang="fr-FR" sz="1200" b="1">
                          <a:solidFill>
                            <a:schemeClr val="bg1"/>
                          </a:solidFill>
                          <a:effectLst/>
                        </a:rPr>
                        <a:t>Budget reallocation/ reorganization</a:t>
                      </a:r>
                      <a:endParaRPr lang="en-ZA" sz="12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82C43"/>
                    </a:solidFill>
                  </a:tcPr>
                </a:tc>
                <a:tc>
                  <a:txBody>
                    <a:bodyPr/>
                    <a:lstStyle/>
                    <a:p>
                      <a:pPr algn="ctr">
                        <a:lnSpc>
                          <a:spcPct val="115000"/>
                        </a:lnSpc>
                        <a:spcAft>
                          <a:spcPts val="1000"/>
                        </a:spcAft>
                      </a:pPr>
                      <a:r>
                        <a:rPr lang="fr-FR" sz="1200" b="1" dirty="0">
                          <a:solidFill>
                            <a:schemeClr val="bg1"/>
                          </a:solidFill>
                          <a:effectLst/>
                        </a:rPr>
                        <a:t>Donations </a:t>
                      </a:r>
                      <a:r>
                        <a:rPr lang="fr-FR" sz="1200" b="1" dirty="0" err="1">
                          <a:solidFill>
                            <a:schemeClr val="bg1"/>
                          </a:solidFill>
                          <a:effectLst/>
                        </a:rPr>
                        <a:t>from</a:t>
                      </a:r>
                      <a:r>
                        <a:rPr lang="fr-FR" sz="1200" b="1" dirty="0">
                          <a:solidFill>
                            <a:schemeClr val="bg1"/>
                          </a:solidFill>
                          <a:effectLst/>
                        </a:rPr>
                        <a:t> </a:t>
                      </a:r>
                      <a:r>
                        <a:rPr lang="fr-FR" sz="1200" b="1" dirty="0" err="1">
                          <a:solidFill>
                            <a:schemeClr val="bg1"/>
                          </a:solidFill>
                          <a:effectLst/>
                        </a:rPr>
                        <a:t>fundraising</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82C43"/>
                    </a:solidFill>
                  </a:tcPr>
                </a:tc>
                <a:tc>
                  <a:txBody>
                    <a:bodyPr/>
                    <a:lstStyle/>
                    <a:p>
                      <a:pPr algn="ctr">
                        <a:lnSpc>
                          <a:spcPct val="115000"/>
                        </a:lnSpc>
                        <a:spcAft>
                          <a:spcPts val="1000"/>
                        </a:spcAft>
                      </a:pPr>
                      <a:r>
                        <a:rPr lang="fr-FR" sz="1200" b="1" dirty="0" err="1">
                          <a:solidFill>
                            <a:schemeClr val="bg1"/>
                          </a:solidFill>
                          <a:effectLst/>
                        </a:rPr>
                        <a:t>From</a:t>
                      </a:r>
                      <a:r>
                        <a:rPr lang="fr-FR" sz="1200" b="1" dirty="0">
                          <a:solidFill>
                            <a:schemeClr val="bg1"/>
                          </a:solidFill>
                          <a:effectLst/>
                        </a:rPr>
                        <a:t> the Diaspora</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82C43"/>
                    </a:solidFill>
                  </a:tcPr>
                </a:tc>
                <a:tc>
                  <a:txBody>
                    <a:bodyPr/>
                    <a:lstStyle/>
                    <a:p>
                      <a:pPr algn="ctr">
                        <a:lnSpc>
                          <a:spcPct val="115000"/>
                        </a:lnSpc>
                        <a:spcAft>
                          <a:spcPts val="1000"/>
                        </a:spcAft>
                      </a:pPr>
                      <a:r>
                        <a:rPr lang="fr-FR" sz="1200" b="1">
                          <a:solidFill>
                            <a:schemeClr val="bg1"/>
                          </a:solidFill>
                          <a:effectLst/>
                        </a:rPr>
                        <a:t>Donations from development partners, channeled through the Government</a:t>
                      </a:r>
                      <a:endParaRPr lang="en-ZA" sz="12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82C43"/>
                    </a:solidFill>
                  </a:tcPr>
                </a:tc>
                <a:tc>
                  <a:txBody>
                    <a:bodyPr/>
                    <a:lstStyle/>
                    <a:p>
                      <a:pPr algn="ctr">
                        <a:lnSpc>
                          <a:spcPct val="115000"/>
                        </a:lnSpc>
                        <a:spcAft>
                          <a:spcPts val="1000"/>
                        </a:spcAft>
                      </a:pPr>
                      <a:r>
                        <a:rPr lang="fr-FR" sz="1200" b="1">
                          <a:solidFill>
                            <a:schemeClr val="bg1"/>
                          </a:solidFill>
                          <a:effectLst/>
                        </a:rPr>
                        <a:t>Total</a:t>
                      </a:r>
                      <a:endParaRPr lang="en-ZA" sz="12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82C43"/>
                    </a:solidFill>
                  </a:tcPr>
                </a:tc>
                <a:tc>
                  <a:txBody>
                    <a:bodyPr/>
                    <a:lstStyle/>
                    <a:p>
                      <a:pPr algn="ctr">
                        <a:lnSpc>
                          <a:spcPct val="115000"/>
                        </a:lnSpc>
                        <a:spcAft>
                          <a:spcPts val="1000"/>
                        </a:spcAft>
                      </a:pPr>
                      <a:r>
                        <a:rPr lang="fr-FR" sz="1200" b="1" dirty="0">
                          <a:solidFill>
                            <a:schemeClr val="bg1"/>
                          </a:solidFill>
                          <a:effectLst/>
                        </a:rPr>
                        <a:t>Total (US Dollar)</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82C43"/>
                    </a:solidFill>
                  </a:tcPr>
                </a:tc>
                <a:extLst>
                  <a:ext uri="{0D108BD9-81ED-4DB2-BD59-A6C34878D82A}">
                    <a16:rowId xmlns:a16="http://schemas.microsoft.com/office/drawing/2014/main" val="860386021"/>
                  </a:ext>
                </a:extLst>
              </a:tr>
              <a:tr h="372651">
                <a:tc>
                  <a:txBody>
                    <a:bodyPr/>
                    <a:lstStyle/>
                    <a:p>
                      <a:pPr>
                        <a:lnSpc>
                          <a:spcPct val="115000"/>
                        </a:lnSpc>
                        <a:spcAft>
                          <a:spcPts val="1000"/>
                        </a:spcAft>
                      </a:pPr>
                      <a:r>
                        <a:rPr lang="fr-FR" sz="1200" b="1" dirty="0">
                          <a:solidFill>
                            <a:schemeClr val="tx1"/>
                          </a:solidFill>
                          <a:effectLst/>
                        </a:rPr>
                        <a:t>Ministry of Finance and Budget</a:t>
                      </a:r>
                      <a:endParaRPr lang="en-ZA"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15000"/>
                        </a:lnSpc>
                        <a:spcAft>
                          <a:spcPts val="1000"/>
                        </a:spcAft>
                      </a:pPr>
                      <a:r>
                        <a:rPr lang="fr-FR" sz="1100" b="1" dirty="0">
                          <a:solidFill>
                            <a:schemeClr val="tx1"/>
                          </a:solidFill>
                          <a:effectLst/>
                        </a:rPr>
                        <a:t> </a:t>
                      </a:r>
                      <a:endParaRPr lang="en-ZA"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100" b="1">
                          <a:solidFill>
                            <a:schemeClr val="tx1"/>
                          </a:solidFill>
                          <a:effectLst/>
                        </a:rPr>
                        <a:t>100%</a:t>
                      </a:r>
                      <a:endParaRPr lang="en-ZA"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100" b="1" dirty="0">
                          <a:solidFill>
                            <a:schemeClr val="tx1"/>
                          </a:solidFill>
                          <a:effectLst/>
                        </a:rPr>
                        <a:t> </a:t>
                      </a:r>
                      <a:endParaRPr lang="en-ZA"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100" b="1" dirty="0">
                          <a:solidFill>
                            <a:schemeClr val="tx1"/>
                          </a:solidFill>
                          <a:effectLst/>
                        </a:rPr>
                        <a:t> </a:t>
                      </a:r>
                      <a:endParaRPr lang="en-ZA"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100" b="1" dirty="0">
                          <a:solidFill>
                            <a:schemeClr val="tx1"/>
                          </a:solidFill>
                          <a:effectLst/>
                        </a:rPr>
                        <a:t> </a:t>
                      </a:r>
                      <a:endParaRPr lang="en-ZA"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100" b="1" dirty="0">
                          <a:solidFill>
                            <a:schemeClr val="tx1"/>
                          </a:solidFill>
                          <a:effectLst/>
                        </a:rPr>
                        <a:t>100%</a:t>
                      </a:r>
                      <a:endParaRPr lang="en-ZA"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100" b="1" dirty="0">
                          <a:solidFill>
                            <a:schemeClr val="tx1"/>
                          </a:solidFill>
                          <a:effectLst/>
                        </a:rPr>
                        <a:t>5 806 161</a:t>
                      </a:r>
                      <a:endParaRPr lang="en-ZA"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6293841"/>
                  </a:ext>
                </a:extLst>
              </a:tr>
              <a:tr h="457232">
                <a:tc>
                  <a:txBody>
                    <a:bodyPr/>
                    <a:lstStyle/>
                    <a:p>
                      <a:pPr>
                        <a:lnSpc>
                          <a:spcPct val="115000"/>
                        </a:lnSpc>
                        <a:spcAft>
                          <a:spcPts val="1000"/>
                        </a:spcAft>
                      </a:pPr>
                      <a:r>
                        <a:rPr lang="fr-FR" sz="1200" b="1" dirty="0">
                          <a:solidFill>
                            <a:schemeClr val="tx1"/>
                          </a:solidFill>
                          <a:effectLst/>
                        </a:rPr>
                        <a:t>National Risk and Disaster Office (BNGRC)</a:t>
                      </a:r>
                      <a:endParaRPr lang="en-ZA"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15000"/>
                        </a:lnSpc>
                        <a:spcAft>
                          <a:spcPts val="1000"/>
                        </a:spcAft>
                      </a:pPr>
                      <a:r>
                        <a:rPr lang="fr-FR" sz="1100" b="1" dirty="0">
                          <a:solidFill>
                            <a:schemeClr val="tx1"/>
                          </a:solidFill>
                          <a:effectLst/>
                        </a:rPr>
                        <a:t>20%</a:t>
                      </a:r>
                      <a:endParaRPr lang="en-ZA"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100" b="1">
                          <a:solidFill>
                            <a:schemeClr val="tx1"/>
                          </a:solidFill>
                          <a:effectLst/>
                        </a:rPr>
                        <a:t>59%</a:t>
                      </a:r>
                      <a:endParaRPr lang="en-ZA"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100" b="1">
                          <a:solidFill>
                            <a:schemeClr val="tx1"/>
                          </a:solidFill>
                          <a:effectLst/>
                        </a:rPr>
                        <a:t>7%</a:t>
                      </a:r>
                      <a:endParaRPr lang="en-ZA"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100" b="1">
                          <a:solidFill>
                            <a:schemeClr val="tx1"/>
                          </a:solidFill>
                          <a:effectLst/>
                        </a:rPr>
                        <a:t>0%</a:t>
                      </a:r>
                      <a:endParaRPr lang="en-ZA"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100" b="1">
                          <a:solidFill>
                            <a:schemeClr val="tx1"/>
                          </a:solidFill>
                          <a:effectLst/>
                        </a:rPr>
                        <a:t>14%</a:t>
                      </a:r>
                      <a:endParaRPr lang="en-ZA"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100" b="1">
                          <a:solidFill>
                            <a:schemeClr val="tx1"/>
                          </a:solidFill>
                          <a:effectLst/>
                        </a:rPr>
                        <a:t>100%</a:t>
                      </a:r>
                      <a:endParaRPr lang="en-ZA"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100" b="1">
                          <a:solidFill>
                            <a:schemeClr val="tx1"/>
                          </a:solidFill>
                          <a:effectLst/>
                        </a:rPr>
                        <a:t>4 755 598</a:t>
                      </a:r>
                      <a:endParaRPr lang="en-ZA"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7644577"/>
                  </a:ext>
                </a:extLst>
              </a:tr>
              <a:tr h="180692">
                <a:tc>
                  <a:txBody>
                    <a:bodyPr/>
                    <a:lstStyle/>
                    <a:p>
                      <a:pPr>
                        <a:lnSpc>
                          <a:spcPct val="115000"/>
                        </a:lnSpc>
                        <a:spcAft>
                          <a:spcPts val="1000"/>
                        </a:spcAft>
                      </a:pPr>
                      <a:r>
                        <a:rPr lang="fr-FR" sz="1200" b="1">
                          <a:solidFill>
                            <a:schemeClr val="tx1"/>
                          </a:solidFill>
                          <a:effectLst/>
                        </a:rPr>
                        <a:t>Presidency</a:t>
                      </a:r>
                      <a:endParaRPr lang="en-ZA"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15000"/>
                        </a:lnSpc>
                        <a:spcAft>
                          <a:spcPts val="1000"/>
                        </a:spcAft>
                      </a:pPr>
                      <a:r>
                        <a:rPr lang="fr-FR" sz="1100" b="1">
                          <a:solidFill>
                            <a:schemeClr val="tx1"/>
                          </a:solidFill>
                          <a:effectLst/>
                        </a:rPr>
                        <a:t> </a:t>
                      </a:r>
                      <a:endParaRPr lang="en-ZA"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100" b="1">
                          <a:solidFill>
                            <a:schemeClr val="tx1"/>
                          </a:solidFill>
                          <a:effectLst/>
                        </a:rPr>
                        <a:t>100%</a:t>
                      </a:r>
                      <a:endParaRPr lang="en-ZA"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100" b="1" dirty="0">
                          <a:solidFill>
                            <a:schemeClr val="tx1"/>
                          </a:solidFill>
                          <a:effectLst/>
                        </a:rPr>
                        <a:t> </a:t>
                      </a:r>
                      <a:endParaRPr lang="en-ZA"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100" b="1">
                          <a:solidFill>
                            <a:schemeClr val="tx1"/>
                          </a:solidFill>
                          <a:effectLst/>
                        </a:rPr>
                        <a:t> </a:t>
                      </a:r>
                      <a:endParaRPr lang="en-ZA"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100" b="1">
                          <a:solidFill>
                            <a:schemeClr val="tx1"/>
                          </a:solidFill>
                          <a:effectLst/>
                        </a:rPr>
                        <a:t> </a:t>
                      </a:r>
                      <a:endParaRPr lang="en-ZA"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100" b="1">
                          <a:solidFill>
                            <a:schemeClr val="tx1"/>
                          </a:solidFill>
                          <a:effectLst/>
                        </a:rPr>
                        <a:t>100%</a:t>
                      </a:r>
                      <a:endParaRPr lang="en-ZA"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100" b="1">
                          <a:solidFill>
                            <a:schemeClr val="tx1"/>
                          </a:solidFill>
                          <a:effectLst/>
                        </a:rPr>
                        <a:t>4 305 358</a:t>
                      </a:r>
                      <a:endParaRPr lang="en-ZA"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054500"/>
                  </a:ext>
                </a:extLst>
              </a:tr>
              <a:tr h="301545">
                <a:tc>
                  <a:txBody>
                    <a:bodyPr/>
                    <a:lstStyle/>
                    <a:p>
                      <a:pPr>
                        <a:lnSpc>
                          <a:spcPct val="115000"/>
                        </a:lnSpc>
                        <a:spcAft>
                          <a:spcPts val="1000"/>
                        </a:spcAft>
                      </a:pPr>
                      <a:r>
                        <a:rPr lang="fr-FR" sz="1200" b="1" dirty="0">
                          <a:solidFill>
                            <a:schemeClr val="tx1"/>
                          </a:solidFill>
                          <a:effectLst/>
                        </a:rPr>
                        <a:t>Prime </a:t>
                      </a:r>
                      <a:r>
                        <a:rPr lang="fr-FR" sz="1200" b="1" dirty="0" err="1">
                          <a:solidFill>
                            <a:schemeClr val="tx1"/>
                          </a:solidFill>
                          <a:effectLst/>
                        </a:rPr>
                        <a:t>Minister's</a:t>
                      </a:r>
                      <a:r>
                        <a:rPr lang="fr-FR" sz="1200" b="1" dirty="0">
                          <a:solidFill>
                            <a:schemeClr val="tx1"/>
                          </a:solidFill>
                          <a:effectLst/>
                        </a:rPr>
                        <a:t> Office</a:t>
                      </a:r>
                      <a:endParaRPr lang="en-ZA"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15000"/>
                        </a:lnSpc>
                        <a:spcAft>
                          <a:spcPts val="1000"/>
                        </a:spcAft>
                      </a:pPr>
                      <a:r>
                        <a:rPr lang="fr-FR" sz="1100" b="1">
                          <a:solidFill>
                            <a:schemeClr val="tx1"/>
                          </a:solidFill>
                          <a:effectLst/>
                        </a:rPr>
                        <a:t> </a:t>
                      </a:r>
                      <a:endParaRPr lang="en-ZA"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100" b="1">
                          <a:solidFill>
                            <a:schemeClr val="tx1"/>
                          </a:solidFill>
                          <a:effectLst/>
                        </a:rPr>
                        <a:t>5%</a:t>
                      </a:r>
                      <a:endParaRPr lang="en-ZA"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100" b="1" dirty="0">
                          <a:solidFill>
                            <a:schemeClr val="tx1"/>
                          </a:solidFill>
                          <a:effectLst/>
                        </a:rPr>
                        <a:t> </a:t>
                      </a:r>
                      <a:endParaRPr lang="en-ZA"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100" b="1" dirty="0">
                          <a:solidFill>
                            <a:schemeClr val="tx1"/>
                          </a:solidFill>
                          <a:effectLst/>
                        </a:rPr>
                        <a:t> </a:t>
                      </a:r>
                      <a:endParaRPr lang="en-ZA"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100" b="1">
                          <a:solidFill>
                            <a:schemeClr val="tx1"/>
                          </a:solidFill>
                          <a:effectLst/>
                        </a:rPr>
                        <a:t>95%</a:t>
                      </a:r>
                      <a:endParaRPr lang="en-ZA"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100" b="1">
                          <a:solidFill>
                            <a:schemeClr val="tx1"/>
                          </a:solidFill>
                          <a:effectLst/>
                        </a:rPr>
                        <a:t>100%</a:t>
                      </a:r>
                      <a:endParaRPr lang="en-ZA"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100" b="1">
                          <a:solidFill>
                            <a:schemeClr val="tx1"/>
                          </a:solidFill>
                          <a:effectLst/>
                        </a:rPr>
                        <a:t>1 069 883</a:t>
                      </a:r>
                      <a:endParaRPr lang="en-ZA"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2546643"/>
                  </a:ext>
                </a:extLst>
              </a:tr>
              <a:tr h="301545">
                <a:tc>
                  <a:txBody>
                    <a:bodyPr/>
                    <a:lstStyle/>
                    <a:p>
                      <a:pPr>
                        <a:lnSpc>
                          <a:spcPct val="115000"/>
                        </a:lnSpc>
                        <a:spcAft>
                          <a:spcPts val="1000"/>
                        </a:spcAft>
                      </a:pPr>
                      <a:r>
                        <a:rPr lang="fr-FR" sz="1200" b="1">
                          <a:solidFill>
                            <a:schemeClr val="tx1"/>
                          </a:solidFill>
                          <a:effectLst/>
                        </a:rPr>
                        <a:t>Ministry of Public Works</a:t>
                      </a:r>
                      <a:endParaRPr lang="en-ZA"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15000"/>
                        </a:lnSpc>
                        <a:spcAft>
                          <a:spcPts val="1000"/>
                        </a:spcAft>
                      </a:pPr>
                      <a:r>
                        <a:rPr lang="fr-FR" sz="1100" b="1">
                          <a:solidFill>
                            <a:schemeClr val="tx1"/>
                          </a:solidFill>
                          <a:effectLst/>
                        </a:rPr>
                        <a:t> </a:t>
                      </a:r>
                      <a:endParaRPr lang="en-ZA"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100" b="1">
                          <a:solidFill>
                            <a:schemeClr val="tx1"/>
                          </a:solidFill>
                          <a:effectLst/>
                        </a:rPr>
                        <a:t>0%</a:t>
                      </a:r>
                      <a:endParaRPr lang="en-ZA"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100" b="1">
                          <a:solidFill>
                            <a:schemeClr val="tx1"/>
                          </a:solidFill>
                          <a:effectLst/>
                        </a:rPr>
                        <a:t>0%</a:t>
                      </a:r>
                      <a:endParaRPr lang="en-ZA"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100" b="1">
                          <a:solidFill>
                            <a:schemeClr val="tx1"/>
                          </a:solidFill>
                          <a:effectLst/>
                        </a:rPr>
                        <a:t>0%</a:t>
                      </a:r>
                      <a:endParaRPr lang="en-ZA"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100" b="1" dirty="0">
                          <a:solidFill>
                            <a:schemeClr val="tx1"/>
                          </a:solidFill>
                          <a:effectLst/>
                        </a:rPr>
                        <a:t>100%</a:t>
                      </a:r>
                      <a:endParaRPr lang="en-ZA"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100" b="1">
                          <a:solidFill>
                            <a:schemeClr val="tx1"/>
                          </a:solidFill>
                          <a:effectLst/>
                        </a:rPr>
                        <a:t>100%</a:t>
                      </a:r>
                      <a:endParaRPr lang="en-ZA"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100" b="1">
                          <a:solidFill>
                            <a:schemeClr val="tx1"/>
                          </a:solidFill>
                          <a:effectLst/>
                        </a:rPr>
                        <a:t>676 616</a:t>
                      </a:r>
                      <a:endParaRPr lang="en-ZA"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73265311"/>
                  </a:ext>
                </a:extLst>
              </a:tr>
              <a:tr h="372651">
                <a:tc>
                  <a:txBody>
                    <a:bodyPr/>
                    <a:lstStyle/>
                    <a:p>
                      <a:pPr>
                        <a:lnSpc>
                          <a:spcPct val="115000"/>
                        </a:lnSpc>
                        <a:spcAft>
                          <a:spcPts val="1000"/>
                        </a:spcAft>
                      </a:pPr>
                      <a:r>
                        <a:rPr lang="fr-FR" sz="1200" b="1" dirty="0">
                          <a:solidFill>
                            <a:schemeClr val="tx1"/>
                          </a:solidFill>
                          <a:effectLst/>
                        </a:rPr>
                        <a:t>Ministry of Water and </a:t>
                      </a:r>
                      <a:r>
                        <a:rPr lang="fr-FR" sz="1200" b="1" dirty="0" err="1">
                          <a:solidFill>
                            <a:schemeClr val="tx1"/>
                          </a:solidFill>
                          <a:effectLst/>
                        </a:rPr>
                        <a:t>Sanitation</a:t>
                      </a:r>
                      <a:endParaRPr lang="en-ZA"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15000"/>
                        </a:lnSpc>
                        <a:spcAft>
                          <a:spcPts val="1000"/>
                        </a:spcAft>
                      </a:pPr>
                      <a:r>
                        <a:rPr lang="fr-FR" sz="1100" b="1">
                          <a:solidFill>
                            <a:schemeClr val="tx1"/>
                          </a:solidFill>
                          <a:effectLst/>
                        </a:rPr>
                        <a:t> </a:t>
                      </a:r>
                      <a:endParaRPr lang="en-ZA"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100" b="1">
                          <a:solidFill>
                            <a:schemeClr val="tx1"/>
                          </a:solidFill>
                          <a:effectLst/>
                        </a:rPr>
                        <a:t>100%</a:t>
                      </a:r>
                      <a:endParaRPr lang="en-ZA"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100" b="1">
                          <a:solidFill>
                            <a:schemeClr val="tx1"/>
                          </a:solidFill>
                          <a:effectLst/>
                        </a:rPr>
                        <a:t> </a:t>
                      </a:r>
                      <a:endParaRPr lang="en-ZA"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100" b="1">
                          <a:solidFill>
                            <a:schemeClr val="tx1"/>
                          </a:solidFill>
                          <a:effectLst/>
                        </a:rPr>
                        <a:t> </a:t>
                      </a:r>
                      <a:endParaRPr lang="en-ZA"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100" b="1" dirty="0">
                          <a:solidFill>
                            <a:schemeClr val="tx1"/>
                          </a:solidFill>
                          <a:effectLst/>
                        </a:rPr>
                        <a:t> </a:t>
                      </a:r>
                      <a:endParaRPr lang="en-ZA"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100" b="1">
                          <a:solidFill>
                            <a:schemeClr val="tx1"/>
                          </a:solidFill>
                          <a:effectLst/>
                        </a:rPr>
                        <a:t>100%</a:t>
                      </a:r>
                      <a:endParaRPr lang="en-ZA"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100" b="1">
                          <a:solidFill>
                            <a:schemeClr val="tx1"/>
                          </a:solidFill>
                          <a:effectLst/>
                        </a:rPr>
                        <a:t>498 351</a:t>
                      </a:r>
                      <a:endParaRPr lang="en-ZA"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45194"/>
                  </a:ext>
                </a:extLst>
              </a:tr>
              <a:tr h="457232">
                <a:tc>
                  <a:txBody>
                    <a:bodyPr/>
                    <a:lstStyle/>
                    <a:p>
                      <a:pPr>
                        <a:lnSpc>
                          <a:spcPct val="115000"/>
                        </a:lnSpc>
                        <a:spcAft>
                          <a:spcPts val="1000"/>
                        </a:spcAft>
                      </a:pPr>
                      <a:r>
                        <a:rPr lang="fr-FR" sz="1200" b="1" dirty="0">
                          <a:solidFill>
                            <a:schemeClr val="tx1"/>
                          </a:solidFill>
                          <a:effectLst/>
                        </a:rPr>
                        <a:t>Ministry of Agriculture and Rural </a:t>
                      </a:r>
                      <a:r>
                        <a:rPr lang="fr-FR" sz="1200" b="1" dirty="0" err="1">
                          <a:solidFill>
                            <a:schemeClr val="tx1"/>
                          </a:solidFill>
                          <a:effectLst/>
                        </a:rPr>
                        <a:t>Development</a:t>
                      </a:r>
                      <a:endParaRPr lang="en-ZA"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15000"/>
                        </a:lnSpc>
                        <a:spcAft>
                          <a:spcPts val="1000"/>
                        </a:spcAft>
                      </a:pPr>
                      <a:r>
                        <a:rPr lang="fr-FR" sz="1100" b="1">
                          <a:solidFill>
                            <a:schemeClr val="tx1"/>
                          </a:solidFill>
                          <a:effectLst/>
                        </a:rPr>
                        <a:t> </a:t>
                      </a:r>
                      <a:endParaRPr lang="en-ZA"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100" b="1">
                          <a:solidFill>
                            <a:schemeClr val="tx1"/>
                          </a:solidFill>
                          <a:effectLst/>
                        </a:rPr>
                        <a:t>95%</a:t>
                      </a:r>
                      <a:endParaRPr lang="en-ZA"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100" b="1">
                          <a:solidFill>
                            <a:schemeClr val="tx1"/>
                          </a:solidFill>
                          <a:effectLst/>
                        </a:rPr>
                        <a:t> </a:t>
                      </a:r>
                      <a:endParaRPr lang="en-ZA"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100" b="1">
                          <a:solidFill>
                            <a:schemeClr val="tx1"/>
                          </a:solidFill>
                          <a:effectLst/>
                        </a:rPr>
                        <a:t> </a:t>
                      </a:r>
                      <a:endParaRPr lang="en-ZA"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100" b="1" dirty="0">
                          <a:solidFill>
                            <a:schemeClr val="tx1"/>
                          </a:solidFill>
                          <a:effectLst/>
                        </a:rPr>
                        <a:t>5%</a:t>
                      </a:r>
                      <a:endParaRPr lang="en-ZA"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100" b="1" dirty="0">
                          <a:solidFill>
                            <a:schemeClr val="tx1"/>
                          </a:solidFill>
                          <a:effectLst/>
                        </a:rPr>
                        <a:t>100%</a:t>
                      </a:r>
                      <a:endParaRPr lang="en-ZA"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100" b="1">
                          <a:solidFill>
                            <a:schemeClr val="tx1"/>
                          </a:solidFill>
                          <a:effectLst/>
                        </a:rPr>
                        <a:t>283 227</a:t>
                      </a:r>
                      <a:endParaRPr lang="en-ZA"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9773262"/>
                  </a:ext>
                </a:extLst>
              </a:tr>
              <a:tr h="301545">
                <a:tc>
                  <a:txBody>
                    <a:bodyPr/>
                    <a:lstStyle/>
                    <a:p>
                      <a:pPr>
                        <a:lnSpc>
                          <a:spcPct val="115000"/>
                        </a:lnSpc>
                        <a:spcAft>
                          <a:spcPts val="1000"/>
                        </a:spcAft>
                      </a:pPr>
                      <a:r>
                        <a:rPr lang="fr-FR" sz="1200" b="1" dirty="0">
                          <a:solidFill>
                            <a:schemeClr val="tx1"/>
                          </a:solidFill>
                          <a:effectLst/>
                        </a:rPr>
                        <a:t>Ministry of Public </a:t>
                      </a:r>
                      <a:r>
                        <a:rPr lang="fr-FR" sz="1200" b="1" dirty="0" err="1">
                          <a:solidFill>
                            <a:schemeClr val="tx1"/>
                          </a:solidFill>
                          <a:effectLst/>
                        </a:rPr>
                        <a:t>Health</a:t>
                      </a:r>
                      <a:endParaRPr lang="en-ZA"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15000"/>
                        </a:lnSpc>
                        <a:spcAft>
                          <a:spcPts val="1000"/>
                        </a:spcAft>
                      </a:pPr>
                      <a:r>
                        <a:rPr lang="fr-FR" sz="1100" b="1">
                          <a:solidFill>
                            <a:schemeClr val="tx1"/>
                          </a:solidFill>
                          <a:effectLst/>
                        </a:rPr>
                        <a:t> </a:t>
                      </a:r>
                      <a:endParaRPr lang="en-ZA"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100" b="1">
                          <a:solidFill>
                            <a:schemeClr val="tx1"/>
                          </a:solidFill>
                          <a:effectLst/>
                        </a:rPr>
                        <a:t>100%</a:t>
                      </a:r>
                      <a:endParaRPr lang="en-ZA"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100" b="1">
                          <a:solidFill>
                            <a:schemeClr val="tx1"/>
                          </a:solidFill>
                          <a:effectLst/>
                        </a:rPr>
                        <a:t> </a:t>
                      </a:r>
                      <a:endParaRPr lang="en-ZA"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100" b="1">
                          <a:solidFill>
                            <a:schemeClr val="tx1"/>
                          </a:solidFill>
                          <a:effectLst/>
                        </a:rPr>
                        <a:t> </a:t>
                      </a:r>
                      <a:endParaRPr lang="en-ZA"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100" b="1">
                          <a:solidFill>
                            <a:schemeClr val="tx1"/>
                          </a:solidFill>
                          <a:effectLst/>
                        </a:rPr>
                        <a:t> </a:t>
                      </a:r>
                      <a:endParaRPr lang="en-ZA"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100" b="1" dirty="0">
                          <a:solidFill>
                            <a:schemeClr val="tx1"/>
                          </a:solidFill>
                          <a:effectLst/>
                        </a:rPr>
                        <a:t>100%</a:t>
                      </a:r>
                      <a:endParaRPr lang="en-ZA"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100" b="1">
                          <a:solidFill>
                            <a:schemeClr val="tx1"/>
                          </a:solidFill>
                          <a:effectLst/>
                        </a:rPr>
                        <a:t>72 054</a:t>
                      </a:r>
                      <a:endParaRPr lang="en-ZA"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1788785"/>
                  </a:ext>
                </a:extLst>
              </a:tr>
              <a:tr h="712145">
                <a:tc>
                  <a:txBody>
                    <a:bodyPr/>
                    <a:lstStyle/>
                    <a:p>
                      <a:pPr>
                        <a:lnSpc>
                          <a:spcPct val="115000"/>
                        </a:lnSpc>
                        <a:spcAft>
                          <a:spcPts val="1000"/>
                        </a:spcAft>
                      </a:pPr>
                      <a:r>
                        <a:rPr lang="fr-FR" sz="1200" b="1" dirty="0">
                          <a:solidFill>
                            <a:schemeClr val="tx1"/>
                          </a:solidFill>
                          <a:effectLst/>
                        </a:rPr>
                        <a:t>Ministry of Population, Social Protection and </a:t>
                      </a:r>
                      <a:r>
                        <a:rPr lang="fr-FR" sz="1200" b="1" dirty="0" err="1">
                          <a:solidFill>
                            <a:schemeClr val="tx1"/>
                          </a:solidFill>
                          <a:effectLst/>
                        </a:rPr>
                        <a:t>Women's</a:t>
                      </a:r>
                      <a:r>
                        <a:rPr lang="fr-FR" sz="1200" b="1" dirty="0">
                          <a:solidFill>
                            <a:schemeClr val="tx1"/>
                          </a:solidFill>
                          <a:effectLst/>
                        </a:rPr>
                        <a:t> Protection</a:t>
                      </a:r>
                      <a:endParaRPr lang="en-ZA"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15000"/>
                        </a:lnSpc>
                        <a:spcAft>
                          <a:spcPts val="1000"/>
                        </a:spcAft>
                      </a:pPr>
                      <a:r>
                        <a:rPr lang="fr-FR" sz="1100" b="1">
                          <a:solidFill>
                            <a:schemeClr val="tx1"/>
                          </a:solidFill>
                          <a:effectLst/>
                        </a:rPr>
                        <a:t> </a:t>
                      </a:r>
                      <a:endParaRPr lang="en-ZA"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100" b="1" dirty="0">
                          <a:solidFill>
                            <a:schemeClr val="tx1"/>
                          </a:solidFill>
                          <a:effectLst/>
                        </a:rPr>
                        <a:t>100%</a:t>
                      </a:r>
                      <a:endParaRPr lang="en-ZA"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100" b="1" dirty="0">
                          <a:solidFill>
                            <a:schemeClr val="tx1"/>
                          </a:solidFill>
                          <a:effectLst/>
                        </a:rPr>
                        <a:t>0%</a:t>
                      </a:r>
                      <a:endParaRPr lang="en-ZA"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100" b="1">
                          <a:solidFill>
                            <a:schemeClr val="tx1"/>
                          </a:solidFill>
                          <a:effectLst/>
                        </a:rPr>
                        <a:t>0%</a:t>
                      </a:r>
                      <a:endParaRPr lang="en-ZA"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100" b="1">
                          <a:solidFill>
                            <a:schemeClr val="tx1"/>
                          </a:solidFill>
                          <a:effectLst/>
                        </a:rPr>
                        <a:t>0%</a:t>
                      </a:r>
                      <a:endParaRPr lang="en-ZA"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100" b="1" dirty="0">
                          <a:solidFill>
                            <a:schemeClr val="tx1"/>
                          </a:solidFill>
                          <a:effectLst/>
                        </a:rPr>
                        <a:t>100%</a:t>
                      </a:r>
                      <a:endParaRPr lang="en-ZA"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100" b="1" dirty="0">
                          <a:solidFill>
                            <a:schemeClr val="tx1"/>
                          </a:solidFill>
                          <a:effectLst/>
                        </a:rPr>
                        <a:t>3 456</a:t>
                      </a:r>
                      <a:endParaRPr lang="en-ZA"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45" marR="37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0112646"/>
                  </a:ext>
                </a:extLst>
              </a:tr>
            </a:tbl>
          </a:graphicData>
        </a:graphic>
      </p:graphicFrame>
    </p:spTree>
    <p:extLst>
      <p:ext uri="{BB962C8B-B14F-4D97-AF65-F5344CB8AC3E}">
        <p14:creationId xmlns:p14="http://schemas.microsoft.com/office/powerpoint/2010/main" val="3453444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B5C41D5-3F9D-4DF8-8FC0-56F26F570A60}"/>
              </a:ext>
            </a:extLst>
          </p:cNvPr>
          <p:cNvGrpSpPr/>
          <p:nvPr/>
        </p:nvGrpSpPr>
        <p:grpSpPr>
          <a:xfrm>
            <a:off x="0" y="0"/>
            <a:ext cx="12192000" cy="6858000"/>
            <a:chOff x="0" y="0"/>
            <a:chExt cx="12192000" cy="6858000"/>
          </a:xfrm>
        </p:grpSpPr>
        <p:grpSp>
          <p:nvGrpSpPr>
            <p:cNvPr id="5" name="Group 4">
              <a:extLst>
                <a:ext uri="{FF2B5EF4-FFF2-40B4-BE49-F238E27FC236}">
                  <a16:creationId xmlns:a16="http://schemas.microsoft.com/office/drawing/2014/main" id="{BDA7E9CA-7213-4ABC-AC37-510774A024CD}"/>
                </a:ext>
              </a:extLst>
            </p:cNvPr>
            <p:cNvGrpSpPr/>
            <p:nvPr/>
          </p:nvGrpSpPr>
          <p:grpSpPr>
            <a:xfrm>
              <a:off x="0" y="0"/>
              <a:ext cx="12192000" cy="6858000"/>
              <a:chOff x="285753" y="174978"/>
              <a:chExt cx="8572493" cy="6508044"/>
            </a:xfrm>
          </p:grpSpPr>
          <p:pic>
            <p:nvPicPr>
              <p:cNvPr id="8" name="Picture 7">
                <a:extLst>
                  <a:ext uri="{FF2B5EF4-FFF2-40B4-BE49-F238E27FC236}">
                    <a16:creationId xmlns:a16="http://schemas.microsoft.com/office/drawing/2014/main" id="{848F30D3-D545-4ADE-AFA4-692B7CDA7143}"/>
                  </a:ext>
                </a:extLst>
              </p:cNvPr>
              <p:cNvPicPr>
                <a:picLocks noChangeAspect="1"/>
              </p:cNvPicPr>
              <p:nvPr/>
            </p:nvPicPr>
            <p:blipFill>
              <a:blip r:embed="rId2"/>
              <a:stretch>
                <a:fillRect/>
              </a:stretch>
            </p:blipFill>
            <p:spPr>
              <a:xfrm flipH="1">
                <a:off x="4556957" y="174978"/>
                <a:ext cx="4301289" cy="6508044"/>
              </a:xfrm>
              <a:prstGeom prst="rect">
                <a:avLst/>
              </a:prstGeom>
            </p:spPr>
          </p:pic>
          <p:pic>
            <p:nvPicPr>
              <p:cNvPr id="9" name="Picture 8">
                <a:extLst>
                  <a:ext uri="{FF2B5EF4-FFF2-40B4-BE49-F238E27FC236}">
                    <a16:creationId xmlns:a16="http://schemas.microsoft.com/office/drawing/2014/main" id="{797A6A96-4A6A-4532-9105-B12BD55A05E6}"/>
                  </a:ext>
                </a:extLst>
              </p:cNvPr>
              <p:cNvPicPr>
                <a:picLocks noChangeAspect="1"/>
              </p:cNvPicPr>
              <p:nvPr/>
            </p:nvPicPr>
            <p:blipFill>
              <a:blip r:embed="rId2"/>
              <a:stretch>
                <a:fillRect/>
              </a:stretch>
            </p:blipFill>
            <p:spPr>
              <a:xfrm>
                <a:off x="285753" y="174978"/>
                <a:ext cx="4271206" cy="6508044"/>
              </a:xfrm>
              <a:prstGeom prst="rect">
                <a:avLst/>
              </a:prstGeom>
            </p:spPr>
          </p:pic>
          <p:sp>
            <p:nvSpPr>
              <p:cNvPr id="10" name="Rectangle 9">
                <a:extLst>
                  <a:ext uri="{FF2B5EF4-FFF2-40B4-BE49-F238E27FC236}">
                    <a16:creationId xmlns:a16="http://schemas.microsoft.com/office/drawing/2014/main" id="{C2654112-3DE8-44DA-86ED-47C55598699E}"/>
                  </a:ext>
                </a:extLst>
              </p:cNvPr>
              <p:cNvSpPr/>
              <p:nvPr/>
            </p:nvSpPr>
            <p:spPr>
              <a:xfrm>
                <a:off x="285753" y="174978"/>
                <a:ext cx="8572493" cy="6508044"/>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1"/>
              </a:p>
            </p:txBody>
          </p:sp>
        </p:grpSp>
        <p:sp>
          <p:nvSpPr>
            <p:cNvPr id="6" name="Rectangle 5">
              <a:extLst>
                <a:ext uri="{FF2B5EF4-FFF2-40B4-BE49-F238E27FC236}">
                  <a16:creationId xmlns:a16="http://schemas.microsoft.com/office/drawing/2014/main" id="{FE12778F-CD7F-42A5-AC82-257088ECBAE3}"/>
                </a:ext>
              </a:extLst>
            </p:cNvPr>
            <p:cNvSpPr/>
            <p:nvPr/>
          </p:nvSpPr>
          <p:spPr>
            <a:xfrm>
              <a:off x="386169" y="287323"/>
              <a:ext cx="11387574" cy="628335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grpSp>
      <p:sp>
        <p:nvSpPr>
          <p:cNvPr id="12" name="Title 4">
            <a:extLst>
              <a:ext uri="{FF2B5EF4-FFF2-40B4-BE49-F238E27FC236}">
                <a16:creationId xmlns:a16="http://schemas.microsoft.com/office/drawing/2014/main" id="{8FF697E4-D9E8-4121-B716-CCBD2BA8F451}"/>
              </a:ext>
            </a:extLst>
          </p:cNvPr>
          <p:cNvSpPr txBox="1">
            <a:spLocks/>
          </p:cNvSpPr>
          <p:nvPr/>
        </p:nvSpPr>
        <p:spPr>
          <a:xfrm>
            <a:off x="1107583" y="776536"/>
            <a:ext cx="10223276" cy="104827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lvl="1" algn="ctr" rtl="0">
              <a:lnSpc>
                <a:spcPct val="90000"/>
              </a:lnSpc>
              <a:spcBef>
                <a:spcPct val="0"/>
              </a:spcBef>
            </a:pPr>
            <a:r>
              <a:rPr lang="en-US" sz="2000" kern="0" dirty="0">
                <a:solidFill>
                  <a:srgbClr val="682C43"/>
                </a:solidFill>
                <a:latin typeface="Gill Sans MT" pitchFamily="34" charset="0"/>
              </a:rPr>
              <a:t>Budget reallocations are often made because pre-established budget lines to address emergency disaster needs are virtually non-existent during budget planning (continued).</a:t>
            </a:r>
          </a:p>
        </p:txBody>
      </p:sp>
      <p:sp>
        <p:nvSpPr>
          <p:cNvPr id="13" name="Title 4">
            <a:extLst>
              <a:ext uri="{FF2B5EF4-FFF2-40B4-BE49-F238E27FC236}">
                <a16:creationId xmlns:a16="http://schemas.microsoft.com/office/drawing/2014/main" id="{32F1E94D-B9F4-4E10-944B-F39AA597A4E2}"/>
              </a:ext>
            </a:extLst>
          </p:cNvPr>
          <p:cNvSpPr txBox="1">
            <a:spLocks/>
          </p:cNvSpPr>
          <p:nvPr/>
        </p:nvSpPr>
        <p:spPr>
          <a:xfrm>
            <a:off x="402213" y="389182"/>
            <a:ext cx="11387573" cy="490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400" b="1" dirty="0">
                <a:solidFill>
                  <a:schemeClr val="tx1">
                    <a:lumMod val="50000"/>
                    <a:lumOff val="50000"/>
                  </a:schemeClr>
                </a:solidFill>
                <a:latin typeface="Gill Sans MT" panose="020B0502020104020203" pitchFamily="34" charset="0"/>
              </a:rPr>
              <a:t>CLIMATE AND DISASTER RISK FINANCING ONLINE TRAINING</a:t>
            </a:r>
          </a:p>
          <a:p>
            <a:pPr algn="ctr"/>
            <a:r>
              <a:rPr lang="en-ZA" sz="1400" b="1" i="1" dirty="0">
                <a:solidFill>
                  <a:schemeClr val="tx1">
                    <a:lumMod val="50000"/>
                    <a:lumOff val="50000"/>
                  </a:schemeClr>
                </a:solidFill>
                <a:latin typeface="Gill Sans MT" panose="020B0502020104020203" pitchFamily="34" charset="0"/>
              </a:rPr>
              <a:t>SESSION 4: </a:t>
            </a:r>
            <a:r>
              <a:rPr lang="en-US" sz="1400" b="1" i="1" dirty="0">
                <a:solidFill>
                  <a:schemeClr val="tx1">
                    <a:lumMod val="50000"/>
                    <a:lumOff val="50000"/>
                  </a:schemeClr>
                </a:solidFill>
                <a:latin typeface="Gill Sans MT" panose="020B0502020104020203" pitchFamily="34" charset="0"/>
              </a:rPr>
              <a:t>CLIMATE AND DISASTER RISK FINANCING and KEY FINANCIAL INSTRUMENTS</a:t>
            </a:r>
            <a:endParaRPr lang="en-ZA" sz="1400" b="1" i="1" dirty="0">
              <a:solidFill>
                <a:schemeClr val="tx1">
                  <a:lumMod val="50000"/>
                  <a:lumOff val="50000"/>
                </a:schemeClr>
              </a:solidFill>
              <a:latin typeface="Gill Sans MT" panose="020B0502020104020203" pitchFamily="34" charset="0"/>
            </a:endParaRPr>
          </a:p>
        </p:txBody>
      </p:sp>
      <p:sp>
        <p:nvSpPr>
          <p:cNvPr id="15" name="TextBox 14">
            <a:extLst>
              <a:ext uri="{FF2B5EF4-FFF2-40B4-BE49-F238E27FC236}">
                <a16:creationId xmlns:a16="http://schemas.microsoft.com/office/drawing/2014/main" id="{7A54A4B2-FE62-45F9-AE02-37136EE8739A}"/>
              </a:ext>
            </a:extLst>
          </p:cNvPr>
          <p:cNvSpPr txBox="1"/>
          <p:nvPr/>
        </p:nvSpPr>
        <p:spPr>
          <a:xfrm>
            <a:off x="402213" y="6510635"/>
            <a:ext cx="11403618" cy="338554"/>
          </a:xfrm>
          <a:prstGeom prst="rect">
            <a:avLst/>
          </a:prstGeom>
          <a:noFill/>
        </p:spPr>
        <p:txBody>
          <a:bodyPr wrap="square">
            <a:spAutoFit/>
          </a:bodyPr>
          <a:lstStyle/>
          <a:p>
            <a:r>
              <a:rPr lang="en-US" sz="1600" i="1" dirty="0"/>
              <a:t>Source: Ministry of Finance and Budget/Directorate General of the Budget. Budget execution monitoring document, first quarter 2015.</a:t>
            </a:r>
          </a:p>
        </p:txBody>
      </p:sp>
      <p:pic>
        <p:nvPicPr>
          <p:cNvPr id="16" name="Graphique 2">
            <a:extLst>
              <a:ext uri="{FF2B5EF4-FFF2-40B4-BE49-F238E27FC236}">
                <a16:creationId xmlns:a16="http://schemas.microsoft.com/office/drawing/2014/main" id="{DA1AB3C4-31F0-4342-BC6D-D32960188A4E}"/>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8819" y="1890465"/>
            <a:ext cx="7189076" cy="445161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BF12AC92-5D6B-4F42-9581-25A6EE52567A}"/>
              </a:ext>
            </a:extLst>
          </p:cNvPr>
          <p:cNvSpPr txBox="1"/>
          <p:nvPr/>
        </p:nvSpPr>
        <p:spPr>
          <a:xfrm>
            <a:off x="2904439" y="4415769"/>
            <a:ext cx="1224319" cy="830997"/>
          </a:xfrm>
          <a:prstGeom prst="rect">
            <a:avLst/>
          </a:prstGeom>
          <a:solidFill>
            <a:schemeClr val="bg1"/>
          </a:solidFill>
        </p:spPr>
        <p:txBody>
          <a:bodyPr wrap="square">
            <a:spAutoFit/>
          </a:bodyPr>
          <a:lstStyle/>
          <a:p>
            <a:r>
              <a:rPr lang="en-ZA" sz="1200" dirty="0"/>
              <a:t>Donations from fundraising activities: </a:t>
            </a:r>
          </a:p>
          <a:p>
            <a:r>
              <a:rPr lang="en-ZA" sz="1200" dirty="0"/>
              <a:t>1.8% ; 2%</a:t>
            </a:r>
          </a:p>
        </p:txBody>
      </p:sp>
      <p:sp>
        <p:nvSpPr>
          <p:cNvPr id="18" name="TextBox 17">
            <a:extLst>
              <a:ext uri="{FF2B5EF4-FFF2-40B4-BE49-F238E27FC236}">
                <a16:creationId xmlns:a16="http://schemas.microsoft.com/office/drawing/2014/main" id="{5F281940-BF3D-40CE-9A3C-0BC2FDB760FD}"/>
              </a:ext>
            </a:extLst>
          </p:cNvPr>
          <p:cNvSpPr txBox="1"/>
          <p:nvPr/>
        </p:nvSpPr>
        <p:spPr>
          <a:xfrm>
            <a:off x="2950643" y="3042709"/>
            <a:ext cx="811874" cy="646331"/>
          </a:xfrm>
          <a:prstGeom prst="rect">
            <a:avLst/>
          </a:prstGeom>
          <a:solidFill>
            <a:schemeClr val="bg1"/>
          </a:solidFill>
        </p:spPr>
        <p:txBody>
          <a:bodyPr wrap="square">
            <a:spAutoFit/>
          </a:bodyPr>
          <a:lstStyle/>
          <a:p>
            <a:r>
              <a:rPr lang="en-ZA" sz="1200" dirty="0"/>
              <a:t>from the diaspora</a:t>
            </a:r>
          </a:p>
          <a:p>
            <a:r>
              <a:rPr lang="en-ZA" sz="1200" dirty="0"/>
              <a:t>0.1% ; 0%</a:t>
            </a:r>
          </a:p>
        </p:txBody>
      </p:sp>
      <p:sp>
        <p:nvSpPr>
          <p:cNvPr id="19" name="Rectangle 18">
            <a:extLst>
              <a:ext uri="{FF2B5EF4-FFF2-40B4-BE49-F238E27FC236}">
                <a16:creationId xmlns:a16="http://schemas.microsoft.com/office/drawing/2014/main" id="{F6292CB7-23E7-4BDF-B199-3C77EAF98EC2}"/>
              </a:ext>
            </a:extLst>
          </p:cNvPr>
          <p:cNvSpPr/>
          <p:nvPr/>
        </p:nvSpPr>
        <p:spPr>
          <a:xfrm>
            <a:off x="3326459" y="1928852"/>
            <a:ext cx="1390228" cy="972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TextBox 19">
            <a:extLst>
              <a:ext uri="{FF2B5EF4-FFF2-40B4-BE49-F238E27FC236}">
                <a16:creationId xmlns:a16="http://schemas.microsoft.com/office/drawing/2014/main" id="{74F87CD9-B8AA-4223-B3D1-75B65F973CB9}"/>
              </a:ext>
            </a:extLst>
          </p:cNvPr>
          <p:cNvSpPr txBox="1"/>
          <p:nvPr/>
        </p:nvSpPr>
        <p:spPr>
          <a:xfrm>
            <a:off x="3226746" y="1880141"/>
            <a:ext cx="1646605" cy="1015663"/>
          </a:xfrm>
          <a:prstGeom prst="rect">
            <a:avLst/>
          </a:prstGeom>
          <a:noFill/>
        </p:spPr>
        <p:txBody>
          <a:bodyPr wrap="square">
            <a:spAutoFit/>
          </a:bodyPr>
          <a:lstStyle/>
          <a:p>
            <a:r>
              <a:rPr lang="en-US" sz="1200" dirty="0"/>
              <a:t>Donations from development partners, channeled through the government; 13.5%; 13%.</a:t>
            </a:r>
          </a:p>
        </p:txBody>
      </p:sp>
      <p:sp>
        <p:nvSpPr>
          <p:cNvPr id="21" name="Rectangle 20">
            <a:extLst>
              <a:ext uri="{FF2B5EF4-FFF2-40B4-BE49-F238E27FC236}">
                <a16:creationId xmlns:a16="http://schemas.microsoft.com/office/drawing/2014/main" id="{AD4E7C32-835B-4735-9166-A6847C396B3A}"/>
              </a:ext>
            </a:extLst>
          </p:cNvPr>
          <p:cNvSpPr/>
          <p:nvPr/>
        </p:nvSpPr>
        <p:spPr>
          <a:xfrm>
            <a:off x="6819199" y="1931632"/>
            <a:ext cx="1386280" cy="966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Rectangle 21">
            <a:extLst>
              <a:ext uri="{FF2B5EF4-FFF2-40B4-BE49-F238E27FC236}">
                <a16:creationId xmlns:a16="http://schemas.microsoft.com/office/drawing/2014/main" id="{2FDD7C54-46A0-427E-B586-806F8C86AF9E}"/>
              </a:ext>
            </a:extLst>
          </p:cNvPr>
          <p:cNvSpPr/>
          <p:nvPr/>
        </p:nvSpPr>
        <p:spPr>
          <a:xfrm>
            <a:off x="8205479" y="3929883"/>
            <a:ext cx="1595672" cy="2353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 name="TextBox 22">
            <a:extLst>
              <a:ext uri="{FF2B5EF4-FFF2-40B4-BE49-F238E27FC236}">
                <a16:creationId xmlns:a16="http://schemas.microsoft.com/office/drawing/2014/main" id="{68E6C676-F10E-4BE6-BFD6-73170BF86578}"/>
              </a:ext>
            </a:extLst>
          </p:cNvPr>
          <p:cNvSpPr txBox="1"/>
          <p:nvPr/>
        </p:nvSpPr>
        <p:spPr>
          <a:xfrm>
            <a:off x="6894129" y="1953822"/>
            <a:ext cx="2016720" cy="461665"/>
          </a:xfrm>
          <a:prstGeom prst="rect">
            <a:avLst/>
          </a:prstGeom>
          <a:noFill/>
        </p:spPr>
        <p:txBody>
          <a:bodyPr wrap="square">
            <a:spAutoFit/>
          </a:bodyPr>
          <a:lstStyle/>
          <a:p>
            <a:r>
              <a:rPr lang="en-US" sz="1200" dirty="0"/>
              <a:t>Budgetary allocations for disaster spending; 5.5%; 6%.</a:t>
            </a:r>
            <a:endParaRPr lang="en-ZA" sz="1200" dirty="0"/>
          </a:p>
        </p:txBody>
      </p:sp>
      <p:sp>
        <p:nvSpPr>
          <p:cNvPr id="24" name="TextBox 23">
            <a:extLst>
              <a:ext uri="{FF2B5EF4-FFF2-40B4-BE49-F238E27FC236}">
                <a16:creationId xmlns:a16="http://schemas.microsoft.com/office/drawing/2014/main" id="{D1B790DA-B15D-4131-81CE-1854D1E489F5}"/>
              </a:ext>
            </a:extLst>
          </p:cNvPr>
          <p:cNvSpPr txBox="1"/>
          <p:nvPr/>
        </p:nvSpPr>
        <p:spPr>
          <a:xfrm>
            <a:off x="8337819" y="3150365"/>
            <a:ext cx="1463332" cy="830997"/>
          </a:xfrm>
          <a:prstGeom prst="rect">
            <a:avLst/>
          </a:prstGeom>
          <a:solidFill>
            <a:schemeClr val="bg1"/>
          </a:solidFill>
        </p:spPr>
        <p:txBody>
          <a:bodyPr wrap="square">
            <a:spAutoFit/>
          </a:bodyPr>
          <a:lstStyle/>
          <a:p>
            <a:r>
              <a:rPr lang="en-US" sz="1200" dirty="0"/>
              <a:t>Reallocation of budgetary reorganization</a:t>
            </a:r>
          </a:p>
          <a:p>
            <a:r>
              <a:rPr lang="en-US" sz="1200" dirty="0"/>
              <a:t>79.0% </a:t>
            </a:r>
          </a:p>
        </p:txBody>
      </p:sp>
      <p:sp>
        <p:nvSpPr>
          <p:cNvPr id="25" name="Rectangle 24">
            <a:extLst>
              <a:ext uri="{FF2B5EF4-FFF2-40B4-BE49-F238E27FC236}">
                <a16:creationId xmlns:a16="http://schemas.microsoft.com/office/drawing/2014/main" id="{AE967A0C-C477-40DB-8F8D-F1202A3AADA3}"/>
              </a:ext>
            </a:extLst>
          </p:cNvPr>
          <p:cNvSpPr/>
          <p:nvPr/>
        </p:nvSpPr>
        <p:spPr>
          <a:xfrm>
            <a:off x="8121035" y="2385465"/>
            <a:ext cx="1595672" cy="631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455624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B5C41D5-3F9D-4DF8-8FC0-56F26F570A60}"/>
              </a:ext>
            </a:extLst>
          </p:cNvPr>
          <p:cNvGrpSpPr/>
          <p:nvPr/>
        </p:nvGrpSpPr>
        <p:grpSpPr>
          <a:xfrm>
            <a:off x="0" y="0"/>
            <a:ext cx="12192000" cy="6858000"/>
            <a:chOff x="0" y="0"/>
            <a:chExt cx="12192000" cy="6858000"/>
          </a:xfrm>
        </p:grpSpPr>
        <p:grpSp>
          <p:nvGrpSpPr>
            <p:cNvPr id="5" name="Group 4">
              <a:extLst>
                <a:ext uri="{FF2B5EF4-FFF2-40B4-BE49-F238E27FC236}">
                  <a16:creationId xmlns:a16="http://schemas.microsoft.com/office/drawing/2014/main" id="{BDA7E9CA-7213-4ABC-AC37-510774A024CD}"/>
                </a:ext>
              </a:extLst>
            </p:cNvPr>
            <p:cNvGrpSpPr/>
            <p:nvPr/>
          </p:nvGrpSpPr>
          <p:grpSpPr>
            <a:xfrm>
              <a:off x="0" y="0"/>
              <a:ext cx="12192000" cy="6858000"/>
              <a:chOff x="285753" y="174978"/>
              <a:chExt cx="8572493" cy="6508044"/>
            </a:xfrm>
          </p:grpSpPr>
          <p:pic>
            <p:nvPicPr>
              <p:cNvPr id="8" name="Picture 7">
                <a:extLst>
                  <a:ext uri="{FF2B5EF4-FFF2-40B4-BE49-F238E27FC236}">
                    <a16:creationId xmlns:a16="http://schemas.microsoft.com/office/drawing/2014/main" id="{848F30D3-D545-4ADE-AFA4-692B7CDA7143}"/>
                  </a:ext>
                </a:extLst>
              </p:cNvPr>
              <p:cNvPicPr>
                <a:picLocks noChangeAspect="1"/>
              </p:cNvPicPr>
              <p:nvPr/>
            </p:nvPicPr>
            <p:blipFill>
              <a:blip r:embed="rId2"/>
              <a:stretch>
                <a:fillRect/>
              </a:stretch>
            </p:blipFill>
            <p:spPr>
              <a:xfrm flipH="1">
                <a:off x="4556957" y="174978"/>
                <a:ext cx="4301289" cy="6508044"/>
              </a:xfrm>
              <a:prstGeom prst="rect">
                <a:avLst/>
              </a:prstGeom>
            </p:spPr>
          </p:pic>
          <p:pic>
            <p:nvPicPr>
              <p:cNvPr id="9" name="Picture 8">
                <a:extLst>
                  <a:ext uri="{FF2B5EF4-FFF2-40B4-BE49-F238E27FC236}">
                    <a16:creationId xmlns:a16="http://schemas.microsoft.com/office/drawing/2014/main" id="{797A6A96-4A6A-4532-9105-B12BD55A05E6}"/>
                  </a:ext>
                </a:extLst>
              </p:cNvPr>
              <p:cNvPicPr>
                <a:picLocks noChangeAspect="1"/>
              </p:cNvPicPr>
              <p:nvPr/>
            </p:nvPicPr>
            <p:blipFill>
              <a:blip r:embed="rId2"/>
              <a:stretch>
                <a:fillRect/>
              </a:stretch>
            </p:blipFill>
            <p:spPr>
              <a:xfrm>
                <a:off x="285753" y="174978"/>
                <a:ext cx="4271206" cy="6508044"/>
              </a:xfrm>
              <a:prstGeom prst="rect">
                <a:avLst/>
              </a:prstGeom>
            </p:spPr>
          </p:pic>
          <p:sp>
            <p:nvSpPr>
              <p:cNvPr id="10" name="Rectangle 9">
                <a:extLst>
                  <a:ext uri="{FF2B5EF4-FFF2-40B4-BE49-F238E27FC236}">
                    <a16:creationId xmlns:a16="http://schemas.microsoft.com/office/drawing/2014/main" id="{C2654112-3DE8-44DA-86ED-47C55598699E}"/>
                  </a:ext>
                </a:extLst>
              </p:cNvPr>
              <p:cNvSpPr/>
              <p:nvPr/>
            </p:nvSpPr>
            <p:spPr>
              <a:xfrm>
                <a:off x="285753" y="174978"/>
                <a:ext cx="8572493" cy="6508044"/>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1"/>
              </a:p>
            </p:txBody>
          </p:sp>
        </p:grpSp>
        <p:sp>
          <p:nvSpPr>
            <p:cNvPr id="6" name="Rectangle 5">
              <a:extLst>
                <a:ext uri="{FF2B5EF4-FFF2-40B4-BE49-F238E27FC236}">
                  <a16:creationId xmlns:a16="http://schemas.microsoft.com/office/drawing/2014/main" id="{FE12778F-CD7F-42A5-AC82-257088ECBAE3}"/>
                </a:ext>
              </a:extLst>
            </p:cNvPr>
            <p:cNvSpPr/>
            <p:nvPr/>
          </p:nvSpPr>
          <p:spPr>
            <a:xfrm>
              <a:off x="386169" y="287323"/>
              <a:ext cx="11387574" cy="628335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grpSp>
      <p:sp>
        <p:nvSpPr>
          <p:cNvPr id="11" name="Title 4">
            <a:extLst>
              <a:ext uri="{FF2B5EF4-FFF2-40B4-BE49-F238E27FC236}">
                <a16:creationId xmlns:a16="http://schemas.microsoft.com/office/drawing/2014/main" id="{09980BD0-2A20-49BA-BEF8-2B0B5E864A00}"/>
              </a:ext>
            </a:extLst>
          </p:cNvPr>
          <p:cNvSpPr txBox="1">
            <a:spLocks/>
          </p:cNvSpPr>
          <p:nvPr/>
        </p:nvSpPr>
        <p:spPr>
          <a:xfrm>
            <a:off x="984361" y="1244273"/>
            <a:ext cx="10223276" cy="475587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lvl="1"/>
            <a:r>
              <a:rPr lang="en-US" sz="2000" kern="0" dirty="0">
                <a:solidFill>
                  <a:sysClr val="windowText" lastClr="000000"/>
                </a:solidFill>
                <a:latin typeface="Gill Sans MT" pitchFamily="34" charset="0"/>
              </a:rPr>
              <a:t>Tax exemptions, particularly for disaster response and rehabilitation activities, reduce tax revenues.</a:t>
            </a:r>
          </a:p>
          <a:p>
            <a:pPr marL="0" lvl="1"/>
            <a:endParaRPr lang="en-US" sz="2000" kern="0" dirty="0">
              <a:solidFill>
                <a:sysClr val="windowText" lastClr="000000"/>
              </a:solidFill>
              <a:latin typeface="Gill Sans MT" pitchFamily="34" charset="0"/>
            </a:endParaRPr>
          </a:p>
          <a:p>
            <a:pPr marL="0" lvl="1"/>
            <a:r>
              <a:rPr lang="en-US" sz="2000" kern="0" dirty="0">
                <a:solidFill>
                  <a:sysClr val="windowText" lastClr="000000"/>
                </a:solidFill>
                <a:latin typeface="Gill Sans MT" pitchFamily="34" charset="0"/>
              </a:rPr>
              <a:t>Losses in budgetary revenues lead to a decline in total government revenues.</a:t>
            </a:r>
          </a:p>
          <a:p>
            <a:pPr marL="0" lvl="1"/>
            <a:endParaRPr lang="en-US" sz="2000" kern="0" dirty="0">
              <a:solidFill>
                <a:sysClr val="windowText" lastClr="000000"/>
              </a:solidFill>
              <a:latin typeface="Gill Sans MT" pitchFamily="34" charset="0"/>
            </a:endParaRPr>
          </a:p>
          <a:p>
            <a:pPr marL="0" lvl="1"/>
            <a:r>
              <a:rPr lang="en-US" sz="2000" kern="0" dirty="0">
                <a:solidFill>
                  <a:sysClr val="windowText" lastClr="000000"/>
                </a:solidFill>
                <a:latin typeface="Gill Sans MT" pitchFamily="34" charset="0"/>
              </a:rPr>
              <a:t>Budgetary reallocation disrupts development efforts because it not only changes the order of priority of planned activities, but also does not allow for the full implementation of disaster response, recovery and reconstruction activities, given the lack of resources to meet emergency needs. </a:t>
            </a:r>
            <a:br>
              <a:rPr lang="fr-FR" sz="2000" kern="0" dirty="0">
                <a:solidFill>
                  <a:sysClr val="windowText" lastClr="000000"/>
                </a:solidFill>
                <a:latin typeface="Gill Sans MT" pitchFamily="34" charset="0"/>
              </a:rPr>
            </a:br>
            <a:br>
              <a:rPr lang="fr-FR" sz="2000" kern="0" dirty="0">
                <a:solidFill>
                  <a:sysClr val="windowText" lastClr="000000"/>
                </a:solidFill>
                <a:latin typeface="Gill Sans MT" pitchFamily="34" charset="0"/>
              </a:rPr>
            </a:br>
            <a:endParaRPr lang="en-ZA" sz="2000" b="1" u="sng" kern="0" dirty="0">
              <a:solidFill>
                <a:schemeClr val="accent1"/>
              </a:solidFill>
              <a:latin typeface="Gill Sans MT" panose="020B0502020104020203" pitchFamily="34" charset="0"/>
            </a:endParaRPr>
          </a:p>
        </p:txBody>
      </p:sp>
      <p:sp>
        <p:nvSpPr>
          <p:cNvPr id="12" name="Title 4">
            <a:extLst>
              <a:ext uri="{FF2B5EF4-FFF2-40B4-BE49-F238E27FC236}">
                <a16:creationId xmlns:a16="http://schemas.microsoft.com/office/drawing/2014/main" id="{F8BC6E5A-4DA5-4878-A757-35C84911E7FB}"/>
              </a:ext>
            </a:extLst>
          </p:cNvPr>
          <p:cNvSpPr txBox="1">
            <a:spLocks/>
          </p:cNvSpPr>
          <p:nvPr/>
        </p:nvSpPr>
        <p:spPr>
          <a:xfrm>
            <a:off x="0" y="1166890"/>
            <a:ext cx="12192000" cy="9893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lgn="ctr">
              <a:lnSpc>
                <a:spcPct val="90000"/>
              </a:lnSpc>
              <a:spcBef>
                <a:spcPct val="0"/>
              </a:spcBef>
            </a:pPr>
            <a:r>
              <a:rPr lang="en-US" sz="2400" b="1" dirty="0">
                <a:solidFill>
                  <a:srgbClr val="682C43"/>
                </a:solidFill>
                <a:latin typeface="Gill Sans MT" pitchFamily="34" charset="0"/>
              </a:rPr>
              <a:t>Negative effects of budget reallocations:</a:t>
            </a:r>
            <a:br>
              <a:rPr lang="fr-FR" sz="2400" b="1" dirty="0">
                <a:solidFill>
                  <a:srgbClr val="682C43"/>
                </a:solidFill>
                <a:latin typeface="Gill Sans MT" pitchFamily="34" charset="0"/>
              </a:rPr>
            </a:br>
            <a:endParaRPr lang="en-ZA" sz="2400" b="1" u="sng" dirty="0">
              <a:solidFill>
                <a:srgbClr val="682C43"/>
              </a:solidFill>
              <a:latin typeface="Gill Sans MT" panose="020B0502020104020203" pitchFamily="34" charset="0"/>
            </a:endParaRPr>
          </a:p>
        </p:txBody>
      </p:sp>
      <p:sp>
        <p:nvSpPr>
          <p:cNvPr id="13" name="Title 4">
            <a:extLst>
              <a:ext uri="{FF2B5EF4-FFF2-40B4-BE49-F238E27FC236}">
                <a16:creationId xmlns:a16="http://schemas.microsoft.com/office/drawing/2014/main" id="{8B23BAFF-FC61-4283-979F-78516EF1CAD0}"/>
              </a:ext>
            </a:extLst>
          </p:cNvPr>
          <p:cNvSpPr txBox="1">
            <a:spLocks/>
          </p:cNvSpPr>
          <p:nvPr/>
        </p:nvSpPr>
        <p:spPr>
          <a:xfrm>
            <a:off x="402213" y="389182"/>
            <a:ext cx="11387573" cy="490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400" b="1" dirty="0">
                <a:solidFill>
                  <a:schemeClr val="tx1">
                    <a:lumMod val="50000"/>
                    <a:lumOff val="50000"/>
                  </a:schemeClr>
                </a:solidFill>
                <a:latin typeface="Gill Sans MT" panose="020B0502020104020203" pitchFamily="34" charset="0"/>
              </a:rPr>
              <a:t>CLIMATE AND DISASTER RISK FINANCING ONLINE TRAINING</a:t>
            </a:r>
          </a:p>
          <a:p>
            <a:pPr algn="ctr"/>
            <a:r>
              <a:rPr lang="en-ZA" sz="1400" b="1" i="1" dirty="0">
                <a:solidFill>
                  <a:schemeClr val="tx1">
                    <a:lumMod val="50000"/>
                    <a:lumOff val="50000"/>
                  </a:schemeClr>
                </a:solidFill>
                <a:latin typeface="Gill Sans MT" panose="020B0502020104020203" pitchFamily="34" charset="0"/>
              </a:rPr>
              <a:t>SESSION 4: </a:t>
            </a:r>
            <a:r>
              <a:rPr lang="en-US" sz="1400" b="1" i="1" dirty="0">
                <a:solidFill>
                  <a:schemeClr val="tx1">
                    <a:lumMod val="50000"/>
                    <a:lumOff val="50000"/>
                  </a:schemeClr>
                </a:solidFill>
                <a:latin typeface="Gill Sans MT" panose="020B0502020104020203" pitchFamily="34" charset="0"/>
              </a:rPr>
              <a:t>CLIMATE AND DISASTER RISK FINANCING and KEY FINANCIAL INSTRUMENTS</a:t>
            </a:r>
            <a:endParaRPr lang="en-ZA" sz="1400" b="1" i="1" dirty="0">
              <a:solidFill>
                <a:schemeClr val="tx1">
                  <a:lumMod val="50000"/>
                  <a:lumOff val="50000"/>
                </a:schemeClr>
              </a:solidFill>
              <a:latin typeface="Gill Sans MT" panose="020B0502020104020203" pitchFamily="34" charset="0"/>
            </a:endParaRPr>
          </a:p>
        </p:txBody>
      </p:sp>
    </p:spTree>
    <p:extLst>
      <p:ext uri="{BB962C8B-B14F-4D97-AF65-F5344CB8AC3E}">
        <p14:creationId xmlns:p14="http://schemas.microsoft.com/office/powerpoint/2010/main" val="1369477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B5C41D5-3F9D-4DF8-8FC0-56F26F570A60}"/>
              </a:ext>
            </a:extLst>
          </p:cNvPr>
          <p:cNvGrpSpPr/>
          <p:nvPr/>
        </p:nvGrpSpPr>
        <p:grpSpPr>
          <a:xfrm>
            <a:off x="0" y="0"/>
            <a:ext cx="12192000" cy="6858000"/>
            <a:chOff x="0" y="0"/>
            <a:chExt cx="12192000" cy="6858000"/>
          </a:xfrm>
        </p:grpSpPr>
        <p:grpSp>
          <p:nvGrpSpPr>
            <p:cNvPr id="5" name="Group 4">
              <a:extLst>
                <a:ext uri="{FF2B5EF4-FFF2-40B4-BE49-F238E27FC236}">
                  <a16:creationId xmlns:a16="http://schemas.microsoft.com/office/drawing/2014/main" id="{BDA7E9CA-7213-4ABC-AC37-510774A024CD}"/>
                </a:ext>
              </a:extLst>
            </p:cNvPr>
            <p:cNvGrpSpPr/>
            <p:nvPr/>
          </p:nvGrpSpPr>
          <p:grpSpPr>
            <a:xfrm>
              <a:off x="0" y="0"/>
              <a:ext cx="12192000" cy="6858000"/>
              <a:chOff x="285753" y="174978"/>
              <a:chExt cx="8572493" cy="6508044"/>
            </a:xfrm>
          </p:grpSpPr>
          <p:pic>
            <p:nvPicPr>
              <p:cNvPr id="8" name="Picture 7">
                <a:extLst>
                  <a:ext uri="{FF2B5EF4-FFF2-40B4-BE49-F238E27FC236}">
                    <a16:creationId xmlns:a16="http://schemas.microsoft.com/office/drawing/2014/main" id="{848F30D3-D545-4ADE-AFA4-692B7CDA7143}"/>
                  </a:ext>
                </a:extLst>
              </p:cNvPr>
              <p:cNvPicPr>
                <a:picLocks noChangeAspect="1"/>
              </p:cNvPicPr>
              <p:nvPr/>
            </p:nvPicPr>
            <p:blipFill>
              <a:blip r:embed="rId2"/>
              <a:stretch>
                <a:fillRect/>
              </a:stretch>
            </p:blipFill>
            <p:spPr>
              <a:xfrm flipH="1">
                <a:off x="4556957" y="174978"/>
                <a:ext cx="4301289" cy="6508044"/>
              </a:xfrm>
              <a:prstGeom prst="rect">
                <a:avLst/>
              </a:prstGeom>
            </p:spPr>
          </p:pic>
          <p:pic>
            <p:nvPicPr>
              <p:cNvPr id="9" name="Picture 8">
                <a:extLst>
                  <a:ext uri="{FF2B5EF4-FFF2-40B4-BE49-F238E27FC236}">
                    <a16:creationId xmlns:a16="http://schemas.microsoft.com/office/drawing/2014/main" id="{797A6A96-4A6A-4532-9105-B12BD55A05E6}"/>
                  </a:ext>
                </a:extLst>
              </p:cNvPr>
              <p:cNvPicPr>
                <a:picLocks noChangeAspect="1"/>
              </p:cNvPicPr>
              <p:nvPr/>
            </p:nvPicPr>
            <p:blipFill>
              <a:blip r:embed="rId2"/>
              <a:stretch>
                <a:fillRect/>
              </a:stretch>
            </p:blipFill>
            <p:spPr>
              <a:xfrm>
                <a:off x="285753" y="174978"/>
                <a:ext cx="4271206" cy="6508044"/>
              </a:xfrm>
              <a:prstGeom prst="rect">
                <a:avLst/>
              </a:prstGeom>
            </p:spPr>
          </p:pic>
          <p:sp>
            <p:nvSpPr>
              <p:cNvPr id="10" name="Rectangle 9">
                <a:extLst>
                  <a:ext uri="{FF2B5EF4-FFF2-40B4-BE49-F238E27FC236}">
                    <a16:creationId xmlns:a16="http://schemas.microsoft.com/office/drawing/2014/main" id="{C2654112-3DE8-44DA-86ED-47C55598699E}"/>
                  </a:ext>
                </a:extLst>
              </p:cNvPr>
              <p:cNvSpPr/>
              <p:nvPr/>
            </p:nvSpPr>
            <p:spPr>
              <a:xfrm>
                <a:off x="285753" y="174978"/>
                <a:ext cx="8572493" cy="6508044"/>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1"/>
              </a:p>
            </p:txBody>
          </p:sp>
        </p:grpSp>
        <p:sp>
          <p:nvSpPr>
            <p:cNvPr id="6" name="Rectangle 5">
              <a:extLst>
                <a:ext uri="{FF2B5EF4-FFF2-40B4-BE49-F238E27FC236}">
                  <a16:creationId xmlns:a16="http://schemas.microsoft.com/office/drawing/2014/main" id="{FE12778F-CD7F-42A5-AC82-257088ECBAE3}"/>
                </a:ext>
              </a:extLst>
            </p:cNvPr>
            <p:cNvSpPr/>
            <p:nvPr/>
          </p:nvSpPr>
          <p:spPr>
            <a:xfrm>
              <a:off x="386169" y="287323"/>
              <a:ext cx="11387574" cy="628335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grpSp>
      <p:sp>
        <p:nvSpPr>
          <p:cNvPr id="11" name="Title 4">
            <a:extLst>
              <a:ext uri="{FF2B5EF4-FFF2-40B4-BE49-F238E27FC236}">
                <a16:creationId xmlns:a16="http://schemas.microsoft.com/office/drawing/2014/main" id="{09980BD0-2A20-49BA-BEF8-2B0B5E864A00}"/>
              </a:ext>
            </a:extLst>
          </p:cNvPr>
          <p:cNvSpPr txBox="1">
            <a:spLocks/>
          </p:cNvSpPr>
          <p:nvPr/>
        </p:nvSpPr>
        <p:spPr>
          <a:xfrm>
            <a:off x="1097610" y="2159293"/>
            <a:ext cx="10223276" cy="274025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lvl="1"/>
            <a:r>
              <a:rPr lang="en-US" sz="2000" kern="0" dirty="0">
                <a:solidFill>
                  <a:sysClr val="windowText" lastClr="000000"/>
                </a:solidFill>
                <a:latin typeface="Gill Sans MT" pitchFamily="34" charset="0"/>
              </a:rPr>
              <a:t>The reallocation or rearrangement of the budget between different budget lines increases the amount of budgetary expenditure and amplifies the budget deficit since the expenditure incurred as a result of the disasters is not initially foreseen and included in the state budget during budget planning.</a:t>
            </a:r>
          </a:p>
          <a:p>
            <a:pPr marL="0" lvl="1"/>
            <a:br>
              <a:rPr lang="fr-FR" sz="2000" kern="0" dirty="0">
                <a:solidFill>
                  <a:sysClr val="windowText" lastClr="000000"/>
                </a:solidFill>
                <a:latin typeface="Gill Sans MT" pitchFamily="34" charset="0"/>
              </a:rPr>
            </a:br>
            <a:br>
              <a:rPr lang="fr-FR" sz="2000" kern="0" dirty="0">
                <a:solidFill>
                  <a:sysClr val="windowText" lastClr="000000"/>
                </a:solidFill>
                <a:latin typeface="Gill Sans MT" pitchFamily="34" charset="0"/>
              </a:rPr>
            </a:br>
            <a:r>
              <a:rPr lang="en-US" sz="2000" b="1" u="sng" kern="0" dirty="0">
                <a:solidFill>
                  <a:srgbClr val="682C43"/>
                </a:solidFill>
                <a:latin typeface="Gill Sans MT" pitchFamily="34" charset="0"/>
              </a:rPr>
              <a:t>Conclusion</a:t>
            </a:r>
            <a:r>
              <a:rPr lang="en-US" sz="2000" kern="0" dirty="0">
                <a:solidFill>
                  <a:srgbClr val="682C43"/>
                </a:solidFill>
                <a:latin typeface="Gill Sans MT" pitchFamily="34" charset="0"/>
              </a:rPr>
              <a:t>: </a:t>
            </a:r>
            <a:r>
              <a:rPr lang="en-US" sz="2000" i="1" kern="0" dirty="0">
                <a:solidFill>
                  <a:srgbClr val="682C43"/>
                </a:solidFill>
                <a:latin typeface="Gill Sans MT" pitchFamily="34" charset="0"/>
              </a:rPr>
              <a:t>public spending related to CC and climate disaster risks disrupts public finances since these fiscal impacts only increase the public deficit.</a:t>
            </a:r>
          </a:p>
          <a:p>
            <a:pPr marL="0" lvl="1"/>
            <a:endParaRPr lang="en-ZA" sz="2000" b="1" i="1" u="sng" kern="0" dirty="0">
              <a:solidFill>
                <a:srgbClr val="682C43"/>
              </a:solidFill>
              <a:latin typeface="Gill Sans MT" panose="020B0502020104020203" pitchFamily="34" charset="0"/>
            </a:endParaRPr>
          </a:p>
        </p:txBody>
      </p:sp>
      <p:sp>
        <p:nvSpPr>
          <p:cNvPr id="12" name="Title 4">
            <a:extLst>
              <a:ext uri="{FF2B5EF4-FFF2-40B4-BE49-F238E27FC236}">
                <a16:creationId xmlns:a16="http://schemas.microsoft.com/office/drawing/2014/main" id="{F8BC6E5A-4DA5-4878-A757-35C84911E7FB}"/>
              </a:ext>
            </a:extLst>
          </p:cNvPr>
          <p:cNvSpPr txBox="1">
            <a:spLocks/>
          </p:cNvSpPr>
          <p:nvPr/>
        </p:nvSpPr>
        <p:spPr>
          <a:xfrm>
            <a:off x="359428" y="1268748"/>
            <a:ext cx="11387574" cy="97279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lgn="ctr">
              <a:lnSpc>
                <a:spcPct val="90000"/>
              </a:lnSpc>
              <a:spcBef>
                <a:spcPct val="0"/>
              </a:spcBef>
            </a:pPr>
            <a:r>
              <a:rPr lang="en-US" sz="2400" b="1" dirty="0">
                <a:solidFill>
                  <a:srgbClr val="682C43"/>
                </a:solidFill>
                <a:latin typeface="Gill Sans MT" pitchFamily="34" charset="0"/>
              </a:rPr>
              <a:t>Negative effects of budget reallocations:</a:t>
            </a:r>
          </a:p>
          <a:p>
            <a:pPr lvl="1" algn="ctr" rtl="0">
              <a:lnSpc>
                <a:spcPct val="90000"/>
              </a:lnSpc>
              <a:spcBef>
                <a:spcPct val="0"/>
              </a:spcBef>
            </a:pPr>
            <a:endParaRPr lang="en-ZA" sz="2400" b="1" u="sng" dirty="0">
              <a:solidFill>
                <a:srgbClr val="682C43"/>
              </a:solidFill>
              <a:latin typeface="Gill Sans MT" panose="020B0502020104020203" pitchFamily="34" charset="0"/>
            </a:endParaRPr>
          </a:p>
        </p:txBody>
      </p:sp>
      <p:sp>
        <p:nvSpPr>
          <p:cNvPr id="13" name="Title 4">
            <a:extLst>
              <a:ext uri="{FF2B5EF4-FFF2-40B4-BE49-F238E27FC236}">
                <a16:creationId xmlns:a16="http://schemas.microsoft.com/office/drawing/2014/main" id="{7F21D81A-CA43-4675-935C-1211EE059640}"/>
              </a:ext>
            </a:extLst>
          </p:cNvPr>
          <p:cNvSpPr txBox="1">
            <a:spLocks/>
          </p:cNvSpPr>
          <p:nvPr/>
        </p:nvSpPr>
        <p:spPr>
          <a:xfrm>
            <a:off x="402213" y="389182"/>
            <a:ext cx="11387573" cy="490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400" b="1" dirty="0">
                <a:solidFill>
                  <a:schemeClr val="tx1">
                    <a:lumMod val="50000"/>
                    <a:lumOff val="50000"/>
                  </a:schemeClr>
                </a:solidFill>
                <a:latin typeface="Gill Sans MT" panose="020B0502020104020203" pitchFamily="34" charset="0"/>
              </a:rPr>
              <a:t>CLIMATE AND DISASTER RISK FINANCING ONLINE TRAINING</a:t>
            </a:r>
          </a:p>
          <a:p>
            <a:pPr algn="ctr"/>
            <a:r>
              <a:rPr lang="en-ZA" sz="1400" b="1" i="1" dirty="0">
                <a:solidFill>
                  <a:schemeClr val="tx1">
                    <a:lumMod val="50000"/>
                    <a:lumOff val="50000"/>
                  </a:schemeClr>
                </a:solidFill>
                <a:latin typeface="Gill Sans MT" panose="020B0502020104020203" pitchFamily="34" charset="0"/>
              </a:rPr>
              <a:t>SESSION 4: </a:t>
            </a:r>
            <a:r>
              <a:rPr lang="en-US" sz="1400" b="1" i="1" dirty="0">
                <a:solidFill>
                  <a:schemeClr val="tx1">
                    <a:lumMod val="50000"/>
                    <a:lumOff val="50000"/>
                  </a:schemeClr>
                </a:solidFill>
                <a:latin typeface="Gill Sans MT" panose="020B0502020104020203" pitchFamily="34" charset="0"/>
              </a:rPr>
              <a:t>CLIMATE AND DISASTER RISK FINANCING and KEY FINANCIAL INSTRUMENTS</a:t>
            </a:r>
            <a:endParaRPr lang="en-ZA" sz="1400" b="1" i="1" dirty="0">
              <a:solidFill>
                <a:schemeClr val="tx1">
                  <a:lumMod val="50000"/>
                  <a:lumOff val="50000"/>
                </a:schemeClr>
              </a:solidFill>
              <a:latin typeface="Gill Sans MT" panose="020B0502020104020203" pitchFamily="34" charset="0"/>
            </a:endParaRPr>
          </a:p>
        </p:txBody>
      </p:sp>
    </p:spTree>
    <p:extLst>
      <p:ext uri="{BB962C8B-B14F-4D97-AF65-F5344CB8AC3E}">
        <p14:creationId xmlns:p14="http://schemas.microsoft.com/office/powerpoint/2010/main" val="1464506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B5C41D5-3F9D-4DF8-8FC0-56F26F570A60}"/>
              </a:ext>
            </a:extLst>
          </p:cNvPr>
          <p:cNvGrpSpPr/>
          <p:nvPr/>
        </p:nvGrpSpPr>
        <p:grpSpPr>
          <a:xfrm>
            <a:off x="0" y="0"/>
            <a:ext cx="12192000" cy="6858000"/>
            <a:chOff x="0" y="0"/>
            <a:chExt cx="12192000" cy="6858000"/>
          </a:xfrm>
        </p:grpSpPr>
        <p:grpSp>
          <p:nvGrpSpPr>
            <p:cNvPr id="5" name="Group 4">
              <a:extLst>
                <a:ext uri="{FF2B5EF4-FFF2-40B4-BE49-F238E27FC236}">
                  <a16:creationId xmlns:a16="http://schemas.microsoft.com/office/drawing/2014/main" id="{BDA7E9CA-7213-4ABC-AC37-510774A024CD}"/>
                </a:ext>
              </a:extLst>
            </p:cNvPr>
            <p:cNvGrpSpPr/>
            <p:nvPr/>
          </p:nvGrpSpPr>
          <p:grpSpPr>
            <a:xfrm>
              <a:off x="0" y="0"/>
              <a:ext cx="12192000" cy="6858000"/>
              <a:chOff x="285753" y="174978"/>
              <a:chExt cx="8572493" cy="6508044"/>
            </a:xfrm>
          </p:grpSpPr>
          <p:pic>
            <p:nvPicPr>
              <p:cNvPr id="8" name="Picture 7">
                <a:extLst>
                  <a:ext uri="{FF2B5EF4-FFF2-40B4-BE49-F238E27FC236}">
                    <a16:creationId xmlns:a16="http://schemas.microsoft.com/office/drawing/2014/main" id="{848F30D3-D545-4ADE-AFA4-692B7CDA7143}"/>
                  </a:ext>
                </a:extLst>
              </p:cNvPr>
              <p:cNvPicPr>
                <a:picLocks noChangeAspect="1"/>
              </p:cNvPicPr>
              <p:nvPr/>
            </p:nvPicPr>
            <p:blipFill>
              <a:blip r:embed="rId2"/>
              <a:stretch>
                <a:fillRect/>
              </a:stretch>
            </p:blipFill>
            <p:spPr>
              <a:xfrm flipH="1">
                <a:off x="4556957" y="174978"/>
                <a:ext cx="4301289" cy="6508044"/>
              </a:xfrm>
              <a:prstGeom prst="rect">
                <a:avLst/>
              </a:prstGeom>
            </p:spPr>
          </p:pic>
          <p:pic>
            <p:nvPicPr>
              <p:cNvPr id="9" name="Picture 8">
                <a:extLst>
                  <a:ext uri="{FF2B5EF4-FFF2-40B4-BE49-F238E27FC236}">
                    <a16:creationId xmlns:a16="http://schemas.microsoft.com/office/drawing/2014/main" id="{797A6A96-4A6A-4532-9105-B12BD55A05E6}"/>
                  </a:ext>
                </a:extLst>
              </p:cNvPr>
              <p:cNvPicPr>
                <a:picLocks noChangeAspect="1"/>
              </p:cNvPicPr>
              <p:nvPr/>
            </p:nvPicPr>
            <p:blipFill>
              <a:blip r:embed="rId2"/>
              <a:stretch>
                <a:fillRect/>
              </a:stretch>
            </p:blipFill>
            <p:spPr>
              <a:xfrm>
                <a:off x="285753" y="174978"/>
                <a:ext cx="4271206" cy="6508044"/>
              </a:xfrm>
              <a:prstGeom prst="rect">
                <a:avLst/>
              </a:prstGeom>
            </p:spPr>
          </p:pic>
          <p:sp>
            <p:nvSpPr>
              <p:cNvPr id="10" name="Rectangle 9">
                <a:extLst>
                  <a:ext uri="{FF2B5EF4-FFF2-40B4-BE49-F238E27FC236}">
                    <a16:creationId xmlns:a16="http://schemas.microsoft.com/office/drawing/2014/main" id="{C2654112-3DE8-44DA-86ED-47C55598699E}"/>
                  </a:ext>
                </a:extLst>
              </p:cNvPr>
              <p:cNvSpPr/>
              <p:nvPr/>
            </p:nvSpPr>
            <p:spPr>
              <a:xfrm>
                <a:off x="285753" y="174978"/>
                <a:ext cx="8572493" cy="6508044"/>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1"/>
              </a:p>
            </p:txBody>
          </p:sp>
        </p:grpSp>
        <p:sp>
          <p:nvSpPr>
            <p:cNvPr id="6" name="Rectangle 5">
              <a:extLst>
                <a:ext uri="{FF2B5EF4-FFF2-40B4-BE49-F238E27FC236}">
                  <a16:creationId xmlns:a16="http://schemas.microsoft.com/office/drawing/2014/main" id="{FE12778F-CD7F-42A5-AC82-257088ECBAE3}"/>
                </a:ext>
              </a:extLst>
            </p:cNvPr>
            <p:cNvSpPr/>
            <p:nvPr/>
          </p:nvSpPr>
          <p:spPr>
            <a:xfrm>
              <a:off x="386169" y="287323"/>
              <a:ext cx="11387574" cy="628335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7" name="Title 4">
              <a:extLst>
                <a:ext uri="{FF2B5EF4-FFF2-40B4-BE49-F238E27FC236}">
                  <a16:creationId xmlns:a16="http://schemas.microsoft.com/office/drawing/2014/main" id="{E43493EB-0653-461B-834C-5F35E32DA17D}"/>
                </a:ext>
              </a:extLst>
            </p:cNvPr>
            <p:cNvSpPr txBox="1">
              <a:spLocks/>
            </p:cNvSpPr>
            <p:nvPr/>
          </p:nvSpPr>
          <p:spPr>
            <a:xfrm>
              <a:off x="402213" y="389182"/>
              <a:ext cx="11387573" cy="490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400" b="1" dirty="0">
                  <a:solidFill>
                    <a:schemeClr val="tx1">
                      <a:lumMod val="50000"/>
                      <a:lumOff val="50000"/>
                    </a:schemeClr>
                  </a:solidFill>
                  <a:latin typeface="Gill Sans MT" panose="020B0502020104020203" pitchFamily="34" charset="0"/>
                </a:rPr>
                <a:t>CLIMATE AND DISASTER RISK FINANCING ONLINE TRAINING</a:t>
              </a:r>
            </a:p>
            <a:p>
              <a:pPr algn="ctr"/>
              <a:r>
                <a:rPr lang="en-ZA" sz="1400" b="1" i="1" dirty="0">
                  <a:solidFill>
                    <a:schemeClr val="tx1">
                      <a:lumMod val="50000"/>
                      <a:lumOff val="50000"/>
                    </a:schemeClr>
                  </a:solidFill>
                  <a:latin typeface="Gill Sans MT" panose="020B0502020104020203" pitchFamily="34" charset="0"/>
                </a:rPr>
                <a:t>SESSION 4: </a:t>
              </a:r>
              <a:r>
                <a:rPr lang="en-US" sz="1400" b="1" i="1" dirty="0">
                  <a:solidFill>
                    <a:schemeClr val="tx1">
                      <a:lumMod val="50000"/>
                      <a:lumOff val="50000"/>
                    </a:schemeClr>
                  </a:solidFill>
                  <a:latin typeface="Gill Sans MT" panose="020B0502020104020203" pitchFamily="34" charset="0"/>
                </a:rPr>
                <a:t>CLIMATE AND DISASTER RISK FINANCING and KEY FINANCIAL INSTRUMENTS</a:t>
              </a:r>
              <a:endParaRPr lang="en-ZA" sz="1400" b="1" i="1" dirty="0">
                <a:solidFill>
                  <a:schemeClr val="tx1">
                    <a:lumMod val="50000"/>
                    <a:lumOff val="50000"/>
                  </a:schemeClr>
                </a:solidFill>
                <a:latin typeface="Gill Sans MT" panose="020B0502020104020203" pitchFamily="34" charset="0"/>
              </a:endParaRPr>
            </a:p>
          </p:txBody>
        </p:sp>
      </p:grpSp>
      <p:graphicFrame>
        <p:nvGraphicFramePr>
          <p:cNvPr id="2" name="Table 1">
            <a:extLst>
              <a:ext uri="{FF2B5EF4-FFF2-40B4-BE49-F238E27FC236}">
                <a16:creationId xmlns:a16="http://schemas.microsoft.com/office/drawing/2014/main" id="{D90387D5-C6AB-45EA-B27E-5D7E97E9F764}"/>
              </a:ext>
            </a:extLst>
          </p:cNvPr>
          <p:cNvGraphicFramePr>
            <a:graphicFrameLocks noGrp="1"/>
          </p:cNvGraphicFramePr>
          <p:nvPr>
            <p:extLst>
              <p:ext uri="{D42A27DB-BD31-4B8C-83A1-F6EECF244321}">
                <p14:modId xmlns:p14="http://schemas.microsoft.com/office/powerpoint/2010/main" val="3342544847"/>
              </p:ext>
            </p:extLst>
          </p:nvPr>
        </p:nvGraphicFramePr>
        <p:xfrm>
          <a:off x="930442" y="1491578"/>
          <a:ext cx="10334650" cy="5059506"/>
        </p:xfrm>
        <a:graphic>
          <a:graphicData uri="http://schemas.openxmlformats.org/drawingml/2006/table">
            <a:tbl>
              <a:tblPr firstRow="1" firstCol="1" bandRow="1">
                <a:tableStyleId>{5C22544A-7EE6-4342-B048-85BDC9FD1C3A}</a:tableStyleId>
              </a:tblPr>
              <a:tblGrid>
                <a:gridCol w="4832620">
                  <a:extLst>
                    <a:ext uri="{9D8B030D-6E8A-4147-A177-3AD203B41FA5}">
                      <a16:colId xmlns:a16="http://schemas.microsoft.com/office/drawing/2014/main" val="4238540614"/>
                    </a:ext>
                  </a:extLst>
                </a:gridCol>
                <a:gridCol w="5502030">
                  <a:extLst>
                    <a:ext uri="{9D8B030D-6E8A-4147-A177-3AD203B41FA5}">
                      <a16:colId xmlns:a16="http://schemas.microsoft.com/office/drawing/2014/main" val="2282258270"/>
                    </a:ext>
                  </a:extLst>
                </a:gridCol>
              </a:tblGrid>
              <a:tr h="1966313">
                <a:tc>
                  <a:txBody>
                    <a:bodyPr/>
                    <a:lstStyle/>
                    <a:p>
                      <a:pPr>
                        <a:lnSpc>
                          <a:spcPct val="107000"/>
                        </a:lnSpc>
                        <a:spcAft>
                          <a:spcPts val="800"/>
                        </a:spcAft>
                      </a:pPr>
                      <a:r>
                        <a:rPr lang="fr-FR" sz="1200" dirty="0" err="1">
                          <a:solidFill>
                            <a:srgbClr val="682C43"/>
                          </a:solidFill>
                          <a:effectLst/>
                        </a:rPr>
                        <a:t>Considered</a:t>
                      </a:r>
                      <a:r>
                        <a:rPr lang="fr-FR" sz="1200" dirty="0">
                          <a:solidFill>
                            <a:srgbClr val="682C43"/>
                          </a:solidFill>
                          <a:effectLst/>
                        </a:rPr>
                        <a:t> </a:t>
                      </a:r>
                      <a:r>
                        <a:rPr lang="fr-FR" sz="1200" dirty="0" err="1">
                          <a:solidFill>
                            <a:srgbClr val="682C43"/>
                          </a:solidFill>
                          <a:effectLst/>
                        </a:rPr>
                        <a:t>vulnerable</a:t>
                      </a:r>
                      <a:r>
                        <a:rPr lang="fr-FR" sz="1200" dirty="0">
                          <a:solidFill>
                            <a:srgbClr val="682C43"/>
                          </a:solidFill>
                          <a:effectLst/>
                        </a:rPr>
                        <a:t> to </a:t>
                      </a:r>
                      <a:r>
                        <a:rPr lang="fr-FR" sz="1200" dirty="0" err="1">
                          <a:solidFill>
                            <a:srgbClr val="682C43"/>
                          </a:solidFill>
                          <a:effectLst/>
                        </a:rPr>
                        <a:t>climate</a:t>
                      </a:r>
                      <a:r>
                        <a:rPr lang="fr-FR" sz="1200" dirty="0">
                          <a:solidFill>
                            <a:srgbClr val="682C43"/>
                          </a:solidFill>
                          <a:effectLst/>
                        </a:rPr>
                        <a:t> change, the P country </a:t>
                      </a:r>
                      <a:r>
                        <a:rPr lang="fr-FR" sz="1200" dirty="0" err="1">
                          <a:solidFill>
                            <a:srgbClr val="682C43"/>
                          </a:solidFill>
                          <a:effectLst/>
                        </a:rPr>
                        <a:t>with</a:t>
                      </a:r>
                      <a:r>
                        <a:rPr lang="fr-FR" sz="1200" dirty="0">
                          <a:solidFill>
                            <a:srgbClr val="682C43"/>
                          </a:solidFill>
                          <a:effectLst/>
                        </a:rPr>
                        <a:t> </a:t>
                      </a:r>
                      <a:r>
                        <a:rPr lang="fr-FR" sz="1200" dirty="0" err="1">
                          <a:solidFill>
                            <a:srgbClr val="682C43"/>
                          </a:solidFill>
                          <a:effectLst/>
                        </a:rPr>
                        <a:t>its</a:t>
                      </a:r>
                      <a:r>
                        <a:rPr lang="fr-FR" sz="1200" dirty="0">
                          <a:solidFill>
                            <a:srgbClr val="682C43"/>
                          </a:solidFill>
                          <a:effectLst/>
                        </a:rPr>
                        <a:t> 4 provinces </a:t>
                      </a:r>
                      <a:r>
                        <a:rPr lang="fr-FR" sz="1200" dirty="0" err="1">
                          <a:solidFill>
                            <a:srgbClr val="682C43"/>
                          </a:solidFill>
                          <a:effectLst/>
                        </a:rPr>
                        <a:t>is</a:t>
                      </a:r>
                      <a:r>
                        <a:rPr lang="fr-FR" sz="1200" dirty="0">
                          <a:solidFill>
                            <a:srgbClr val="682C43"/>
                          </a:solidFill>
                          <a:effectLst/>
                        </a:rPr>
                        <a:t> </a:t>
                      </a:r>
                      <a:r>
                        <a:rPr lang="fr-FR" sz="1200" dirty="0" err="1">
                          <a:solidFill>
                            <a:srgbClr val="682C43"/>
                          </a:solidFill>
                          <a:effectLst/>
                        </a:rPr>
                        <a:t>located</a:t>
                      </a:r>
                      <a:r>
                        <a:rPr lang="fr-FR" sz="1200" dirty="0">
                          <a:solidFill>
                            <a:srgbClr val="682C43"/>
                          </a:solidFill>
                          <a:effectLst/>
                        </a:rPr>
                        <a:t> in the </a:t>
                      </a:r>
                      <a:r>
                        <a:rPr lang="fr-FR" sz="1200" dirty="0" err="1">
                          <a:solidFill>
                            <a:srgbClr val="682C43"/>
                          </a:solidFill>
                          <a:effectLst/>
                        </a:rPr>
                        <a:t>region</a:t>
                      </a:r>
                      <a:r>
                        <a:rPr lang="fr-FR" sz="1200" dirty="0">
                          <a:solidFill>
                            <a:srgbClr val="682C43"/>
                          </a:solidFill>
                          <a:effectLst/>
                        </a:rPr>
                        <a:t> and </a:t>
                      </a:r>
                      <a:r>
                        <a:rPr lang="fr-FR" sz="1200" dirty="0" err="1">
                          <a:solidFill>
                            <a:srgbClr val="682C43"/>
                          </a:solidFill>
                          <a:effectLst/>
                        </a:rPr>
                        <a:t>is</a:t>
                      </a:r>
                      <a:r>
                        <a:rPr lang="fr-FR" sz="1200" dirty="0">
                          <a:solidFill>
                            <a:srgbClr val="682C43"/>
                          </a:solidFill>
                          <a:effectLst/>
                        </a:rPr>
                        <a:t> </a:t>
                      </a:r>
                      <a:r>
                        <a:rPr lang="fr-FR" sz="1200" dirty="0" err="1">
                          <a:solidFill>
                            <a:srgbClr val="682C43"/>
                          </a:solidFill>
                          <a:effectLst/>
                        </a:rPr>
                        <a:t>highly</a:t>
                      </a:r>
                      <a:r>
                        <a:rPr lang="fr-FR" sz="1200" dirty="0">
                          <a:solidFill>
                            <a:srgbClr val="682C43"/>
                          </a:solidFill>
                          <a:effectLst/>
                        </a:rPr>
                        <a:t> </a:t>
                      </a:r>
                      <a:r>
                        <a:rPr lang="fr-FR" sz="1200" dirty="0" err="1">
                          <a:solidFill>
                            <a:srgbClr val="682C43"/>
                          </a:solidFill>
                          <a:effectLst/>
                        </a:rPr>
                        <a:t>exposed</a:t>
                      </a:r>
                      <a:r>
                        <a:rPr lang="fr-FR" sz="1200" dirty="0">
                          <a:solidFill>
                            <a:srgbClr val="682C43"/>
                          </a:solidFill>
                          <a:effectLst/>
                        </a:rPr>
                        <a:t> to </a:t>
                      </a:r>
                      <a:r>
                        <a:rPr lang="fr-FR" sz="1200" dirty="0" err="1">
                          <a:solidFill>
                            <a:srgbClr val="682C43"/>
                          </a:solidFill>
                          <a:effectLst/>
                        </a:rPr>
                        <a:t>disaster</a:t>
                      </a:r>
                      <a:r>
                        <a:rPr lang="fr-FR" sz="1200" dirty="0">
                          <a:solidFill>
                            <a:srgbClr val="682C43"/>
                          </a:solidFill>
                          <a:effectLst/>
                        </a:rPr>
                        <a:t> </a:t>
                      </a:r>
                      <a:r>
                        <a:rPr lang="fr-FR" sz="1200" dirty="0" err="1">
                          <a:solidFill>
                            <a:srgbClr val="682C43"/>
                          </a:solidFill>
                          <a:effectLst/>
                        </a:rPr>
                        <a:t>risks</a:t>
                      </a:r>
                      <a:r>
                        <a:rPr lang="fr-FR" sz="1200" dirty="0">
                          <a:solidFill>
                            <a:srgbClr val="682C43"/>
                          </a:solidFill>
                          <a:effectLst/>
                        </a:rPr>
                        <a:t>. </a:t>
                      </a:r>
                      <a:endParaRPr lang="en-ZA" sz="1200" dirty="0">
                        <a:solidFill>
                          <a:srgbClr val="682C43"/>
                        </a:solidFill>
                        <a:effectLst/>
                      </a:endParaRPr>
                    </a:p>
                    <a:p>
                      <a:pPr algn="ctr">
                        <a:lnSpc>
                          <a:spcPct val="107000"/>
                        </a:lnSpc>
                        <a:spcAft>
                          <a:spcPts val="800"/>
                        </a:spcAft>
                      </a:pPr>
                      <a:endParaRPr lang="fr-FR" sz="1200" dirty="0">
                        <a:solidFill>
                          <a:srgbClr val="682C43"/>
                        </a:solidFill>
                        <a:effectLst/>
                      </a:endParaRPr>
                    </a:p>
                    <a:p>
                      <a:pPr algn="ctr">
                        <a:lnSpc>
                          <a:spcPct val="107000"/>
                        </a:lnSpc>
                        <a:spcAft>
                          <a:spcPts val="800"/>
                        </a:spcAft>
                      </a:pPr>
                      <a:r>
                        <a:rPr lang="fr-FR" sz="1200" dirty="0">
                          <a:solidFill>
                            <a:srgbClr val="682C43"/>
                          </a:solidFill>
                          <a:effectLst/>
                        </a:rPr>
                        <a:t>GROUP 1:</a:t>
                      </a:r>
                      <a:endParaRPr lang="en-ZA" sz="1200" dirty="0">
                        <a:solidFill>
                          <a:srgbClr val="682C43"/>
                        </a:solidFill>
                        <a:effectLst/>
                      </a:endParaRPr>
                    </a:p>
                    <a:p>
                      <a:pPr>
                        <a:lnSpc>
                          <a:spcPct val="107000"/>
                        </a:lnSpc>
                        <a:spcAft>
                          <a:spcPts val="800"/>
                        </a:spcAft>
                      </a:pPr>
                      <a:r>
                        <a:rPr lang="fr-FR" sz="1200" b="0" dirty="0">
                          <a:solidFill>
                            <a:schemeClr val="tx1"/>
                          </a:solidFill>
                          <a:effectLst/>
                        </a:rPr>
                        <a:t>A flood </a:t>
                      </a:r>
                      <a:r>
                        <a:rPr lang="fr-FR" sz="1200" b="0" dirty="0" err="1">
                          <a:solidFill>
                            <a:schemeClr val="tx1"/>
                          </a:solidFill>
                          <a:effectLst/>
                        </a:rPr>
                        <a:t>with</a:t>
                      </a:r>
                      <a:r>
                        <a:rPr lang="fr-FR" sz="1200" b="0" dirty="0">
                          <a:solidFill>
                            <a:schemeClr val="tx1"/>
                          </a:solidFill>
                          <a:effectLst/>
                        </a:rPr>
                        <a:t> a return </a:t>
                      </a:r>
                      <a:r>
                        <a:rPr lang="fr-FR" sz="1200" b="0" dirty="0" err="1">
                          <a:solidFill>
                            <a:schemeClr val="tx1"/>
                          </a:solidFill>
                          <a:effectLst/>
                        </a:rPr>
                        <a:t>period</a:t>
                      </a:r>
                      <a:r>
                        <a:rPr lang="fr-FR" sz="1200" b="0" dirty="0">
                          <a:solidFill>
                            <a:schemeClr val="tx1"/>
                          </a:solidFill>
                          <a:effectLst/>
                        </a:rPr>
                        <a:t> of 15 </a:t>
                      </a:r>
                      <a:r>
                        <a:rPr lang="fr-FR" sz="1200" b="0" dirty="0" err="1">
                          <a:solidFill>
                            <a:schemeClr val="tx1"/>
                          </a:solidFill>
                          <a:effectLst/>
                        </a:rPr>
                        <a:t>years</a:t>
                      </a:r>
                      <a:r>
                        <a:rPr lang="fr-FR" sz="1200" b="0" dirty="0">
                          <a:solidFill>
                            <a:schemeClr val="tx1"/>
                          </a:solidFill>
                          <a:effectLst/>
                        </a:rPr>
                        <a:t> has </a:t>
                      </a:r>
                      <a:r>
                        <a:rPr lang="fr-FR" sz="1200" b="0" dirty="0" err="1">
                          <a:solidFill>
                            <a:schemeClr val="tx1"/>
                          </a:solidFill>
                          <a:effectLst/>
                        </a:rPr>
                        <a:t>just</a:t>
                      </a:r>
                      <a:r>
                        <a:rPr lang="fr-FR" sz="1200" b="0" dirty="0">
                          <a:solidFill>
                            <a:schemeClr val="tx1"/>
                          </a:solidFill>
                          <a:effectLst/>
                        </a:rPr>
                        <a:t> hit 2 provinces, one of </a:t>
                      </a:r>
                      <a:r>
                        <a:rPr lang="fr-FR" sz="1200" b="0" dirty="0" err="1">
                          <a:solidFill>
                            <a:schemeClr val="tx1"/>
                          </a:solidFill>
                          <a:effectLst/>
                        </a:rPr>
                        <a:t>which</a:t>
                      </a:r>
                      <a:r>
                        <a:rPr lang="fr-FR" sz="1200" b="0" dirty="0">
                          <a:solidFill>
                            <a:schemeClr val="tx1"/>
                          </a:solidFill>
                          <a:effectLst/>
                        </a:rPr>
                        <a:t> </a:t>
                      </a:r>
                      <a:r>
                        <a:rPr lang="fr-FR" sz="1200" b="0" dirty="0" err="1">
                          <a:solidFill>
                            <a:schemeClr val="tx1"/>
                          </a:solidFill>
                          <a:effectLst/>
                        </a:rPr>
                        <a:t>is</a:t>
                      </a:r>
                      <a:r>
                        <a:rPr lang="fr-FR" sz="1200" b="0" dirty="0">
                          <a:solidFill>
                            <a:schemeClr val="tx1"/>
                          </a:solidFill>
                          <a:effectLst/>
                        </a:rPr>
                        <a:t> </a:t>
                      </a:r>
                      <a:r>
                        <a:rPr lang="fr-FR" sz="1200" b="0" dirty="0" err="1">
                          <a:solidFill>
                            <a:schemeClr val="tx1"/>
                          </a:solidFill>
                          <a:effectLst/>
                        </a:rPr>
                        <a:t>highly</a:t>
                      </a:r>
                      <a:r>
                        <a:rPr lang="fr-FR" sz="1200" b="0" dirty="0">
                          <a:solidFill>
                            <a:schemeClr val="tx1"/>
                          </a:solidFill>
                          <a:effectLst/>
                        </a:rPr>
                        <a:t> </a:t>
                      </a:r>
                      <a:r>
                        <a:rPr lang="fr-FR" sz="1200" b="0" dirty="0" err="1">
                          <a:solidFill>
                            <a:schemeClr val="tx1"/>
                          </a:solidFill>
                          <a:effectLst/>
                        </a:rPr>
                        <a:t>populated</a:t>
                      </a:r>
                      <a:r>
                        <a:rPr lang="fr-FR" sz="1200" b="0" dirty="0">
                          <a:solidFill>
                            <a:schemeClr val="tx1"/>
                          </a:solidFill>
                          <a:effectLst/>
                        </a:rPr>
                        <a:t> and the </a:t>
                      </a:r>
                      <a:r>
                        <a:rPr lang="fr-FR" sz="1200" b="0" dirty="0" err="1">
                          <a:solidFill>
                            <a:schemeClr val="tx1"/>
                          </a:solidFill>
                          <a:effectLst/>
                        </a:rPr>
                        <a:t>other</a:t>
                      </a:r>
                      <a:r>
                        <a:rPr lang="fr-FR" sz="1200" b="0" dirty="0">
                          <a:solidFill>
                            <a:schemeClr val="tx1"/>
                          </a:solidFill>
                          <a:effectLst/>
                        </a:rPr>
                        <a:t> the </a:t>
                      </a:r>
                      <a:r>
                        <a:rPr lang="fr-FR" sz="1200" b="0" dirty="0" err="1">
                          <a:solidFill>
                            <a:schemeClr val="tx1"/>
                          </a:solidFill>
                          <a:effectLst/>
                        </a:rPr>
                        <a:t>most</a:t>
                      </a:r>
                      <a:r>
                        <a:rPr lang="fr-FR" sz="1200" b="0" dirty="0">
                          <a:solidFill>
                            <a:schemeClr val="tx1"/>
                          </a:solidFill>
                          <a:effectLst/>
                        </a:rPr>
                        <a:t> efficient in </a:t>
                      </a:r>
                      <a:r>
                        <a:rPr lang="fr-FR" sz="1200" b="0" dirty="0" err="1">
                          <a:solidFill>
                            <a:schemeClr val="tx1"/>
                          </a:solidFill>
                          <a:effectLst/>
                        </a:rPr>
                        <a:t>terms</a:t>
                      </a:r>
                      <a:r>
                        <a:rPr lang="fr-FR" sz="1200" b="0" dirty="0">
                          <a:solidFill>
                            <a:schemeClr val="tx1"/>
                          </a:solidFill>
                          <a:effectLst/>
                        </a:rPr>
                        <a:t> of agricultural production, </a:t>
                      </a:r>
                      <a:r>
                        <a:rPr lang="fr-FR" sz="1200" b="0" dirty="0" err="1">
                          <a:solidFill>
                            <a:schemeClr val="tx1"/>
                          </a:solidFill>
                          <a:effectLst/>
                        </a:rPr>
                        <a:t>causing</a:t>
                      </a:r>
                      <a:r>
                        <a:rPr lang="fr-FR" sz="1200" b="0" dirty="0">
                          <a:solidFill>
                            <a:schemeClr val="tx1"/>
                          </a:solidFill>
                          <a:effectLst/>
                        </a:rPr>
                        <a:t> an </a:t>
                      </a:r>
                      <a:r>
                        <a:rPr lang="fr-FR" sz="1200" b="0" dirty="0" err="1">
                          <a:solidFill>
                            <a:schemeClr val="tx1"/>
                          </a:solidFill>
                          <a:effectLst/>
                        </a:rPr>
                        <a:t>almost</a:t>
                      </a:r>
                      <a:r>
                        <a:rPr lang="fr-FR" sz="1200" b="0" dirty="0">
                          <a:solidFill>
                            <a:schemeClr val="tx1"/>
                          </a:solidFill>
                          <a:effectLst/>
                        </a:rPr>
                        <a:t> total immobilisation of the latter for 4 </a:t>
                      </a:r>
                      <a:r>
                        <a:rPr lang="fr-FR" sz="1200" b="0" dirty="0" err="1">
                          <a:solidFill>
                            <a:schemeClr val="tx1"/>
                          </a:solidFill>
                          <a:effectLst/>
                        </a:rPr>
                        <a:t>days</a:t>
                      </a:r>
                      <a:r>
                        <a:rPr lang="fr-FR" sz="1200" b="0" dirty="0">
                          <a:solidFill>
                            <a:schemeClr val="tx1"/>
                          </a:solidFill>
                          <a:effectLst/>
                        </a:rPr>
                        <a:t>. </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650" marR="45650" marT="0" marB="0">
                    <a:noFill/>
                  </a:tcPr>
                </a:tc>
                <a:tc>
                  <a:txBody>
                    <a:bodyPr/>
                    <a:lstStyle/>
                    <a:p>
                      <a:pPr>
                        <a:lnSpc>
                          <a:spcPct val="107000"/>
                        </a:lnSpc>
                        <a:spcAft>
                          <a:spcPts val="800"/>
                        </a:spcAft>
                      </a:pPr>
                      <a:r>
                        <a:rPr lang="fr-FR" sz="1200" dirty="0" err="1">
                          <a:solidFill>
                            <a:srgbClr val="682C43"/>
                          </a:solidFill>
                          <a:effectLst/>
                        </a:rPr>
                        <a:t>Considered</a:t>
                      </a:r>
                      <a:r>
                        <a:rPr lang="fr-FR" sz="1200" dirty="0">
                          <a:solidFill>
                            <a:srgbClr val="682C43"/>
                          </a:solidFill>
                          <a:effectLst/>
                        </a:rPr>
                        <a:t> </a:t>
                      </a:r>
                      <a:r>
                        <a:rPr lang="fr-FR" sz="1200" dirty="0" err="1">
                          <a:solidFill>
                            <a:srgbClr val="682C43"/>
                          </a:solidFill>
                          <a:effectLst/>
                        </a:rPr>
                        <a:t>vulnerable</a:t>
                      </a:r>
                      <a:r>
                        <a:rPr lang="fr-FR" sz="1200" dirty="0">
                          <a:solidFill>
                            <a:srgbClr val="682C43"/>
                          </a:solidFill>
                          <a:effectLst/>
                        </a:rPr>
                        <a:t> to </a:t>
                      </a:r>
                      <a:r>
                        <a:rPr lang="fr-FR" sz="1200" dirty="0" err="1">
                          <a:solidFill>
                            <a:srgbClr val="682C43"/>
                          </a:solidFill>
                          <a:effectLst/>
                        </a:rPr>
                        <a:t>climate</a:t>
                      </a:r>
                      <a:r>
                        <a:rPr lang="fr-FR" sz="1200" dirty="0">
                          <a:solidFill>
                            <a:srgbClr val="682C43"/>
                          </a:solidFill>
                          <a:effectLst/>
                        </a:rPr>
                        <a:t> change, the country P </a:t>
                      </a:r>
                      <a:r>
                        <a:rPr lang="fr-FR" sz="1200" dirty="0" err="1">
                          <a:solidFill>
                            <a:srgbClr val="682C43"/>
                          </a:solidFill>
                          <a:effectLst/>
                        </a:rPr>
                        <a:t>with</a:t>
                      </a:r>
                      <a:r>
                        <a:rPr lang="fr-FR" sz="1200" dirty="0">
                          <a:solidFill>
                            <a:srgbClr val="682C43"/>
                          </a:solidFill>
                          <a:effectLst/>
                        </a:rPr>
                        <a:t> </a:t>
                      </a:r>
                      <a:r>
                        <a:rPr lang="fr-FR" sz="1200" dirty="0" err="1">
                          <a:solidFill>
                            <a:srgbClr val="682C43"/>
                          </a:solidFill>
                          <a:effectLst/>
                        </a:rPr>
                        <a:t>its</a:t>
                      </a:r>
                      <a:r>
                        <a:rPr lang="fr-FR" sz="1200" dirty="0">
                          <a:solidFill>
                            <a:srgbClr val="682C43"/>
                          </a:solidFill>
                          <a:effectLst/>
                        </a:rPr>
                        <a:t> 4 provinces </a:t>
                      </a:r>
                      <a:r>
                        <a:rPr lang="fr-FR" sz="1200" dirty="0" err="1">
                          <a:solidFill>
                            <a:srgbClr val="682C43"/>
                          </a:solidFill>
                          <a:effectLst/>
                        </a:rPr>
                        <a:t>is</a:t>
                      </a:r>
                      <a:r>
                        <a:rPr lang="fr-FR" sz="1200" dirty="0">
                          <a:solidFill>
                            <a:srgbClr val="682C43"/>
                          </a:solidFill>
                          <a:effectLst/>
                        </a:rPr>
                        <a:t> </a:t>
                      </a:r>
                      <a:r>
                        <a:rPr lang="fr-FR" sz="1200" dirty="0" err="1">
                          <a:solidFill>
                            <a:srgbClr val="682C43"/>
                          </a:solidFill>
                          <a:effectLst/>
                        </a:rPr>
                        <a:t>located</a:t>
                      </a:r>
                      <a:r>
                        <a:rPr lang="fr-FR" sz="1200" dirty="0">
                          <a:solidFill>
                            <a:srgbClr val="682C43"/>
                          </a:solidFill>
                          <a:effectLst/>
                        </a:rPr>
                        <a:t> in the </a:t>
                      </a:r>
                      <a:r>
                        <a:rPr lang="fr-FR" sz="1200" dirty="0" err="1">
                          <a:solidFill>
                            <a:srgbClr val="682C43"/>
                          </a:solidFill>
                          <a:effectLst/>
                        </a:rPr>
                        <a:t>region</a:t>
                      </a:r>
                      <a:r>
                        <a:rPr lang="fr-FR" sz="1200" dirty="0">
                          <a:solidFill>
                            <a:srgbClr val="682C43"/>
                          </a:solidFill>
                          <a:effectLst/>
                        </a:rPr>
                        <a:t> and </a:t>
                      </a:r>
                      <a:r>
                        <a:rPr lang="fr-FR" sz="1200" dirty="0" err="1">
                          <a:solidFill>
                            <a:srgbClr val="682C43"/>
                          </a:solidFill>
                          <a:effectLst/>
                        </a:rPr>
                        <a:t>is</a:t>
                      </a:r>
                      <a:r>
                        <a:rPr lang="fr-FR" sz="1200" dirty="0">
                          <a:solidFill>
                            <a:srgbClr val="682C43"/>
                          </a:solidFill>
                          <a:effectLst/>
                        </a:rPr>
                        <a:t> </a:t>
                      </a:r>
                      <a:r>
                        <a:rPr lang="fr-FR" sz="1200" dirty="0" err="1">
                          <a:solidFill>
                            <a:srgbClr val="682C43"/>
                          </a:solidFill>
                          <a:effectLst/>
                        </a:rPr>
                        <a:t>highly</a:t>
                      </a:r>
                      <a:r>
                        <a:rPr lang="fr-FR" sz="1200" dirty="0">
                          <a:solidFill>
                            <a:srgbClr val="682C43"/>
                          </a:solidFill>
                          <a:effectLst/>
                        </a:rPr>
                        <a:t> </a:t>
                      </a:r>
                      <a:r>
                        <a:rPr lang="fr-FR" sz="1200" dirty="0" err="1">
                          <a:solidFill>
                            <a:srgbClr val="682C43"/>
                          </a:solidFill>
                          <a:effectLst/>
                        </a:rPr>
                        <a:t>exposed</a:t>
                      </a:r>
                      <a:r>
                        <a:rPr lang="fr-FR" sz="1200" dirty="0">
                          <a:solidFill>
                            <a:srgbClr val="682C43"/>
                          </a:solidFill>
                          <a:effectLst/>
                        </a:rPr>
                        <a:t> to </a:t>
                      </a:r>
                      <a:r>
                        <a:rPr lang="fr-FR" sz="1200" dirty="0" err="1">
                          <a:solidFill>
                            <a:srgbClr val="682C43"/>
                          </a:solidFill>
                          <a:effectLst/>
                        </a:rPr>
                        <a:t>disaster</a:t>
                      </a:r>
                      <a:r>
                        <a:rPr lang="fr-FR" sz="1200" dirty="0">
                          <a:solidFill>
                            <a:srgbClr val="682C43"/>
                          </a:solidFill>
                          <a:effectLst/>
                        </a:rPr>
                        <a:t> </a:t>
                      </a:r>
                      <a:r>
                        <a:rPr lang="fr-FR" sz="1200" dirty="0" err="1">
                          <a:solidFill>
                            <a:srgbClr val="682C43"/>
                          </a:solidFill>
                          <a:effectLst/>
                        </a:rPr>
                        <a:t>risks</a:t>
                      </a:r>
                      <a:r>
                        <a:rPr lang="fr-FR" sz="1200" dirty="0">
                          <a:solidFill>
                            <a:srgbClr val="682C43"/>
                          </a:solidFill>
                          <a:effectLst/>
                        </a:rPr>
                        <a:t>. </a:t>
                      </a:r>
                    </a:p>
                    <a:p>
                      <a:pPr>
                        <a:lnSpc>
                          <a:spcPct val="107000"/>
                        </a:lnSpc>
                        <a:spcAft>
                          <a:spcPts val="800"/>
                        </a:spcAft>
                      </a:pPr>
                      <a:endParaRPr lang="en-ZA" sz="1200" dirty="0">
                        <a:solidFill>
                          <a:srgbClr val="682C43"/>
                        </a:solidFill>
                        <a:effectLst/>
                      </a:endParaRPr>
                    </a:p>
                    <a:p>
                      <a:pPr algn="ctr">
                        <a:lnSpc>
                          <a:spcPct val="107000"/>
                        </a:lnSpc>
                        <a:spcAft>
                          <a:spcPts val="800"/>
                        </a:spcAft>
                      </a:pPr>
                      <a:r>
                        <a:rPr lang="fr-FR" sz="1200" dirty="0">
                          <a:solidFill>
                            <a:srgbClr val="682C43"/>
                          </a:solidFill>
                          <a:effectLst/>
                        </a:rPr>
                        <a:t>GROUP 2 AND 3 :</a:t>
                      </a:r>
                      <a:endParaRPr lang="en-ZA" sz="1200" dirty="0">
                        <a:solidFill>
                          <a:srgbClr val="682C43"/>
                        </a:solidFill>
                        <a:effectLst/>
                      </a:endParaRPr>
                    </a:p>
                    <a:p>
                      <a:pPr>
                        <a:lnSpc>
                          <a:spcPct val="107000"/>
                        </a:lnSpc>
                        <a:spcAft>
                          <a:spcPts val="800"/>
                        </a:spcAft>
                      </a:pPr>
                      <a:r>
                        <a:rPr lang="fr-FR" sz="1200" b="0" dirty="0" err="1">
                          <a:solidFill>
                            <a:schemeClr val="tx1"/>
                          </a:solidFill>
                          <a:effectLst/>
                        </a:rPr>
                        <a:t>Precisely</a:t>
                      </a:r>
                      <a:r>
                        <a:rPr lang="fr-FR" sz="1200" b="0" dirty="0">
                          <a:solidFill>
                            <a:schemeClr val="tx1"/>
                          </a:solidFill>
                          <a:effectLst/>
                        </a:rPr>
                        <a:t> </a:t>
                      </a:r>
                      <a:r>
                        <a:rPr lang="fr-FR" sz="1200" b="0" dirty="0" err="1">
                          <a:solidFill>
                            <a:schemeClr val="tx1"/>
                          </a:solidFill>
                          <a:effectLst/>
                        </a:rPr>
                        <a:t>because</a:t>
                      </a:r>
                      <a:r>
                        <a:rPr lang="fr-FR" sz="1200" b="0" dirty="0">
                          <a:solidFill>
                            <a:schemeClr val="tx1"/>
                          </a:solidFill>
                          <a:effectLst/>
                        </a:rPr>
                        <a:t> of </a:t>
                      </a:r>
                      <a:r>
                        <a:rPr lang="fr-FR" sz="1200" b="0" dirty="0" err="1">
                          <a:solidFill>
                            <a:schemeClr val="tx1"/>
                          </a:solidFill>
                          <a:effectLst/>
                        </a:rPr>
                        <a:t>climate</a:t>
                      </a:r>
                      <a:r>
                        <a:rPr lang="fr-FR" sz="1200" b="0" dirty="0">
                          <a:solidFill>
                            <a:schemeClr val="tx1"/>
                          </a:solidFill>
                          <a:effectLst/>
                        </a:rPr>
                        <a:t> change, </a:t>
                      </a:r>
                      <a:r>
                        <a:rPr lang="fr-FR" sz="1200" b="0" dirty="0" err="1">
                          <a:solidFill>
                            <a:schemeClr val="tx1"/>
                          </a:solidFill>
                          <a:effectLst/>
                        </a:rPr>
                        <a:t>heavy</a:t>
                      </a:r>
                      <a:r>
                        <a:rPr lang="fr-FR" sz="1200" b="0" dirty="0">
                          <a:solidFill>
                            <a:schemeClr val="tx1"/>
                          </a:solidFill>
                          <a:effectLst/>
                        </a:rPr>
                        <a:t> </a:t>
                      </a:r>
                      <a:r>
                        <a:rPr lang="fr-FR" sz="1200" b="0" dirty="0" err="1">
                          <a:solidFill>
                            <a:schemeClr val="tx1"/>
                          </a:solidFill>
                          <a:effectLst/>
                        </a:rPr>
                        <a:t>rains</a:t>
                      </a:r>
                      <a:r>
                        <a:rPr lang="fr-FR" sz="1200" b="0" dirty="0">
                          <a:solidFill>
                            <a:schemeClr val="tx1"/>
                          </a:solidFill>
                          <a:effectLst/>
                        </a:rPr>
                        <a:t> - </a:t>
                      </a:r>
                      <a:r>
                        <a:rPr lang="fr-FR" sz="1200" b="0" dirty="0" err="1">
                          <a:solidFill>
                            <a:schemeClr val="tx1"/>
                          </a:solidFill>
                          <a:effectLst/>
                        </a:rPr>
                        <a:t>which</a:t>
                      </a:r>
                      <a:r>
                        <a:rPr lang="fr-FR" sz="1200" b="0" dirty="0">
                          <a:solidFill>
                            <a:schemeClr val="tx1"/>
                          </a:solidFill>
                          <a:effectLst/>
                        </a:rPr>
                        <a:t> </a:t>
                      </a:r>
                      <a:r>
                        <a:rPr lang="fr-FR" sz="1200" b="0" dirty="0" err="1">
                          <a:solidFill>
                            <a:schemeClr val="tx1"/>
                          </a:solidFill>
                          <a:effectLst/>
                        </a:rPr>
                        <a:t>normally</a:t>
                      </a:r>
                      <a:r>
                        <a:rPr lang="fr-FR" sz="1200" b="0" dirty="0">
                          <a:solidFill>
                            <a:schemeClr val="tx1"/>
                          </a:solidFill>
                          <a:effectLst/>
                        </a:rPr>
                        <a:t> cause </a:t>
                      </a:r>
                      <a:r>
                        <a:rPr lang="fr-FR" sz="1200" b="0" dirty="0" err="1">
                          <a:solidFill>
                            <a:schemeClr val="tx1"/>
                          </a:solidFill>
                          <a:effectLst/>
                        </a:rPr>
                        <a:t>floods</a:t>
                      </a:r>
                      <a:r>
                        <a:rPr lang="fr-FR" sz="1200" b="0" dirty="0">
                          <a:solidFill>
                            <a:schemeClr val="tx1"/>
                          </a:solidFill>
                          <a:effectLst/>
                        </a:rPr>
                        <a:t> </a:t>
                      </a:r>
                      <a:r>
                        <a:rPr lang="fr-FR" sz="1200" b="0" dirty="0" err="1">
                          <a:solidFill>
                            <a:schemeClr val="tx1"/>
                          </a:solidFill>
                          <a:effectLst/>
                        </a:rPr>
                        <a:t>with</a:t>
                      </a:r>
                      <a:r>
                        <a:rPr lang="fr-FR" sz="1200" b="0" dirty="0">
                          <a:solidFill>
                            <a:schemeClr val="tx1"/>
                          </a:solidFill>
                          <a:effectLst/>
                        </a:rPr>
                        <a:t> a return </a:t>
                      </a:r>
                      <a:r>
                        <a:rPr lang="fr-FR" sz="1200" b="0" dirty="0" err="1">
                          <a:solidFill>
                            <a:schemeClr val="tx1"/>
                          </a:solidFill>
                          <a:effectLst/>
                        </a:rPr>
                        <a:t>period</a:t>
                      </a:r>
                      <a:r>
                        <a:rPr lang="fr-FR" sz="1200" b="0" dirty="0">
                          <a:solidFill>
                            <a:schemeClr val="tx1"/>
                          </a:solidFill>
                          <a:effectLst/>
                        </a:rPr>
                        <a:t> of 50 </a:t>
                      </a:r>
                      <a:r>
                        <a:rPr lang="fr-FR" sz="1200" b="0" dirty="0" err="1">
                          <a:solidFill>
                            <a:schemeClr val="tx1"/>
                          </a:solidFill>
                          <a:effectLst/>
                        </a:rPr>
                        <a:t>years</a:t>
                      </a:r>
                      <a:r>
                        <a:rPr lang="fr-FR" sz="1200" b="0" dirty="0">
                          <a:solidFill>
                            <a:schemeClr val="tx1"/>
                          </a:solidFill>
                          <a:effectLst/>
                        </a:rPr>
                        <a:t> - arrive and affect a </a:t>
                      </a:r>
                      <a:r>
                        <a:rPr lang="fr-FR" sz="1200" b="0" dirty="0" err="1">
                          <a:solidFill>
                            <a:schemeClr val="tx1"/>
                          </a:solidFill>
                          <a:effectLst/>
                        </a:rPr>
                        <a:t>heavily</a:t>
                      </a:r>
                      <a:r>
                        <a:rPr lang="fr-FR" sz="1200" b="0" dirty="0">
                          <a:solidFill>
                            <a:schemeClr val="tx1"/>
                          </a:solidFill>
                          <a:effectLst/>
                        </a:rPr>
                        <a:t> agricultural province </a:t>
                      </a:r>
                      <a:r>
                        <a:rPr lang="fr-FR" sz="1200" b="0" dirty="0" err="1">
                          <a:solidFill>
                            <a:schemeClr val="tx1"/>
                          </a:solidFill>
                          <a:effectLst/>
                        </a:rPr>
                        <a:t>with</a:t>
                      </a:r>
                      <a:r>
                        <a:rPr lang="fr-FR" sz="1200" b="0" dirty="0">
                          <a:solidFill>
                            <a:schemeClr val="tx1"/>
                          </a:solidFill>
                          <a:effectLst/>
                        </a:rPr>
                        <a:t> the </a:t>
                      </a:r>
                      <a:r>
                        <a:rPr lang="fr-FR" sz="1200" b="0" dirty="0" err="1">
                          <a:solidFill>
                            <a:schemeClr val="tx1"/>
                          </a:solidFill>
                          <a:effectLst/>
                        </a:rPr>
                        <a:t>characteristics</a:t>
                      </a:r>
                      <a:r>
                        <a:rPr lang="fr-FR" sz="1200" b="0" dirty="0">
                          <a:solidFill>
                            <a:schemeClr val="tx1"/>
                          </a:solidFill>
                          <a:effectLst/>
                        </a:rPr>
                        <a:t> of a 100-year flood. In addition, the </a:t>
                      </a:r>
                      <a:r>
                        <a:rPr lang="fr-FR" sz="1200" b="0" dirty="0" err="1">
                          <a:solidFill>
                            <a:schemeClr val="tx1"/>
                          </a:solidFill>
                          <a:effectLst/>
                        </a:rPr>
                        <a:t>problem</a:t>
                      </a:r>
                      <a:r>
                        <a:rPr lang="fr-FR" sz="1200" b="0" dirty="0">
                          <a:solidFill>
                            <a:schemeClr val="tx1"/>
                          </a:solidFill>
                          <a:effectLst/>
                        </a:rPr>
                        <a:t> </a:t>
                      </a:r>
                      <a:r>
                        <a:rPr lang="fr-FR" sz="1200" b="0" dirty="0" err="1">
                          <a:solidFill>
                            <a:schemeClr val="tx1"/>
                          </a:solidFill>
                          <a:effectLst/>
                        </a:rPr>
                        <a:t>is</a:t>
                      </a:r>
                      <a:r>
                        <a:rPr lang="fr-FR" sz="1200" b="0" dirty="0">
                          <a:solidFill>
                            <a:schemeClr val="tx1"/>
                          </a:solidFill>
                          <a:effectLst/>
                        </a:rPr>
                        <a:t> </a:t>
                      </a:r>
                      <a:r>
                        <a:rPr lang="fr-FR" sz="1200" b="0" dirty="0" err="1">
                          <a:solidFill>
                            <a:schemeClr val="tx1"/>
                          </a:solidFill>
                          <a:effectLst/>
                        </a:rPr>
                        <a:t>exacerbated</a:t>
                      </a:r>
                      <a:r>
                        <a:rPr lang="fr-FR" sz="1200" b="0" dirty="0">
                          <a:solidFill>
                            <a:schemeClr val="tx1"/>
                          </a:solidFill>
                          <a:effectLst/>
                        </a:rPr>
                        <a:t> by the </a:t>
                      </a:r>
                      <a:r>
                        <a:rPr lang="fr-FR" sz="1200" b="0" dirty="0" err="1">
                          <a:solidFill>
                            <a:schemeClr val="tx1"/>
                          </a:solidFill>
                          <a:effectLst/>
                        </a:rPr>
                        <a:t>lack</a:t>
                      </a:r>
                      <a:r>
                        <a:rPr lang="fr-FR" sz="1200" b="0" dirty="0">
                          <a:solidFill>
                            <a:schemeClr val="tx1"/>
                          </a:solidFill>
                          <a:effectLst/>
                        </a:rPr>
                        <a:t> of an </a:t>
                      </a:r>
                      <a:r>
                        <a:rPr lang="fr-FR" sz="1200" b="0" dirty="0" err="1">
                          <a:solidFill>
                            <a:schemeClr val="tx1"/>
                          </a:solidFill>
                          <a:effectLst/>
                        </a:rPr>
                        <a:t>adequate</a:t>
                      </a:r>
                      <a:r>
                        <a:rPr lang="fr-FR" sz="1200" b="0" dirty="0">
                          <a:solidFill>
                            <a:schemeClr val="tx1"/>
                          </a:solidFill>
                          <a:effectLst/>
                        </a:rPr>
                        <a:t> water management plan and WASH </a:t>
                      </a:r>
                      <a:r>
                        <a:rPr lang="fr-FR" sz="1200" b="0" dirty="0" err="1">
                          <a:solidFill>
                            <a:schemeClr val="tx1"/>
                          </a:solidFill>
                          <a:effectLst/>
                        </a:rPr>
                        <a:t>problems</a:t>
                      </a:r>
                      <a:r>
                        <a:rPr lang="fr-FR" sz="1200" b="0" dirty="0">
                          <a:solidFill>
                            <a:schemeClr val="tx1"/>
                          </a:solidFill>
                          <a:effectLst/>
                        </a:rPr>
                        <a:t>.</a:t>
                      </a:r>
                      <a:endParaRPr lang="en-ZA" sz="1200" b="0" dirty="0">
                        <a:solidFill>
                          <a:schemeClr val="tx1"/>
                        </a:solidFill>
                        <a:effectLst/>
                      </a:endParaRPr>
                    </a:p>
                    <a:p>
                      <a:pPr>
                        <a:lnSpc>
                          <a:spcPct val="107000"/>
                        </a:lnSpc>
                        <a:spcAft>
                          <a:spcPts val="800"/>
                        </a:spcAft>
                      </a:pPr>
                      <a:r>
                        <a:rPr lang="fr-FR" sz="1200" dirty="0">
                          <a:solidFill>
                            <a:schemeClr val="tx1"/>
                          </a:solidFill>
                          <a:effectLst/>
                        </a:rPr>
                        <a:t> </a:t>
                      </a:r>
                      <a:endParaRPr lang="en-Z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650" marR="45650" marT="0" marB="0">
                    <a:noFill/>
                  </a:tcPr>
                </a:tc>
                <a:extLst>
                  <a:ext uri="{0D108BD9-81ED-4DB2-BD59-A6C34878D82A}">
                    <a16:rowId xmlns:a16="http://schemas.microsoft.com/office/drawing/2014/main" val="3584180591"/>
                  </a:ext>
                </a:extLst>
              </a:tr>
              <a:tr h="2900379">
                <a:tc>
                  <a:txBody>
                    <a:bodyPr/>
                    <a:lstStyle/>
                    <a:p>
                      <a:pPr algn="ctr">
                        <a:lnSpc>
                          <a:spcPct val="107000"/>
                        </a:lnSpc>
                        <a:spcAft>
                          <a:spcPts val="800"/>
                        </a:spcAft>
                      </a:pPr>
                      <a:r>
                        <a:rPr lang="fr-FR" sz="1200" dirty="0">
                          <a:solidFill>
                            <a:srgbClr val="682C43"/>
                          </a:solidFill>
                          <a:effectLst/>
                        </a:rPr>
                        <a:t>CONSEQUENCES</a:t>
                      </a:r>
                      <a:r>
                        <a:rPr lang="fr-FR" sz="1200" dirty="0">
                          <a:solidFill>
                            <a:schemeClr val="tx1"/>
                          </a:solidFill>
                          <a:effectLst/>
                        </a:rPr>
                        <a:t>: </a:t>
                      </a:r>
                    </a:p>
                    <a:p>
                      <a:pPr>
                        <a:lnSpc>
                          <a:spcPct val="107000"/>
                        </a:lnSpc>
                        <a:spcAft>
                          <a:spcPts val="800"/>
                        </a:spcAft>
                      </a:pPr>
                      <a:r>
                        <a:rPr lang="fr-FR" sz="1200" b="0" dirty="0" err="1">
                          <a:solidFill>
                            <a:schemeClr val="tx1"/>
                          </a:solidFill>
                          <a:effectLst/>
                        </a:rPr>
                        <a:t>enormous</a:t>
                      </a:r>
                      <a:r>
                        <a:rPr lang="fr-FR" sz="1200" b="0" dirty="0">
                          <a:solidFill>
                            <a:schemeClr val="tx1"/>
                          </a:solidFill>
                          <a:effectLst/>
                        </a:rPr>
                        <a:t> damage to assets (</a:t>
                      </a:r>
                      <a:r>
                        <a:rPr lang="fr-FR" sz="1200" b="0" dirty="0" err="1">
                          <a:solidFill>
                            <a:schemeClr val="tx1"/>
                          </a:solidFill>
                          <a:effectLst/>
                        </a:rPr>
                        <a:t>including</a:t>
                      </a:r>
                      <a:r>
                        <a:rPr lang="fr-FR" sz="1200" b="0" dirty="0">
                          <a:solidFill>
                            <a:schemeClr val="tx1"/>
                          </a:solidFill>
                          <a:effectLst/>
                        </a:rPr>
                        <a:t> 5 bridges, 10 </a:t>
                      </a:r>
                      <a:r>
                        <a:rPr lang="fr-FR" sz="1200" b="0" dirty="0" err="1">
                          <a:solidFill>
                            <a:schemeClr val="tx1"/>
                          </a:solidFill>
                          <a:effectLst/>
                        </a:rPr>
                        <a:t>schools</a:t>
                      </a:r>
                      <a:r>
                        <a:rPr lang="fr-FR" sz="1200" b="0" dirty="0">
                          <a:solidFill>
                            <a:schemeClr val="tx1"/>
                          </a:solidFill>
                          <a:effectLst/>
                        </a:rPr>
                        <a:t>, 3 </a:t>
                      </a:r>
                      <a:r>
                        <a:rPr lang="fr-FR" sz="1200" b="0" dirty="0" err="1">
                          <a:solidFill>
                            <a:schemeClr val="tx1"/>
                          </a:solidFill>
                          <a:effectLst/>
                        </a:rPr>
                        <a:t>health</a:t>
                      </a:r>
                      <a:r>
                        <a:rPr lang="fr-FR" sz="1200" b="0" dirty="0">
                          <a:solidFill>
                            <a:schemeClr val="tx1"/>
                          </a:solidFill>
                          <a:effectLst/>
                        </a:rPr>
                        <a:t> </a:t>
                      </a:r>
                      <a:r>
                        <a:rPr lang="fr-FR" sz="1200" b="0" dirty="0" err="1">
                          <a:solidFill>
                            <a:schemeClr val="tx1"/>
                          </a:solidFill>
                          <a:effectLst/>
                        </a:rPr>
                        <a:t>facilities</a:t>
                      </a:r>
                      <a:r>
                        <a:rPr lang="fr-FR" sz="1200" b="0" dirty="0">
                          <a:solidFill>
                            <a:schemeClr val="tx1"/>
                          </a:solidFill>
                          <a:effectLst/>
                        </a:rPr>
                        <a:t> and a </a:t>
                      </a:r>
                      <a:r>
                        <a:rPr lang="fr-FR" sz="1200" b="0" dirty="0" err="1">
                          <a:solidFill>
                            <a:schemeClr val="tx1"/>
                          </a:solidFill>
                          <a:effectLst/>
                        </a:rPr>
                        <a:t>hydroelectric</a:t>
                      </a:r>
                      <a:r>
                        <a:rPr lang="fr-FR" sz="1200" b="0" dirty="0">
                          <a:solidFill>
                            <a:schemeClr val="tx1"/>
                          </a:solidFill>
                          <a:effectLst/>
                        </a:rPr>
                        <a:t> dam </a:t>
                      </a:r>
                      <a:r>
                        <a:rPr lang="fr-FR" sz="1200" b="0" dirty="0" err="1">
                          <a:solidFill>
                            <a:schemeClr val="tx1"/>
                          </a:solidFill>
                          <a:effectLst/>
                        </a:rPr>
                        <a:t>which</a:t>
                      </a:r>
                      <a:r>
                        <a:rPr lang="fr-FR" sz="1200" b="0" dirty="0">
                          <a:solidFill>
                            <a:schemeClr val="tx1"/>
                          </a:solidFill>
                          <a:effectLst/>
                        </a:rPr>
                        <a:t> </a:t>
                      </a:r>
                      <a:r>
                        <a:rPr lang="fr-FR" sz="1200" b="0" dirty="0" err="1">
                          <a:solidFill>
                            <a:schemeClr val="tx1"/>
                          </a:solidFill>
                          <a:effectLst/>
                        </a:rPr>
                        <a:t>is</a:t>
                      </a:r>
                      <a:r>
                        <a:rPr lang="fr-FR" sz="1200" b="0" dirty="0">
                          <a:solidFill>
                            <a:schemeClr val="tx1"/>
                          </a:solidFill>
                          <a:effectLst/>
                        </a:rPr>
                        <a:t> the </a:t>
                      </a:r>
                      <a:r>
                        <a:rPr lang="fr-FR" sz="1200" b="0" dirty="0" err="1">
                          <a:solidFill>
                            <a:schemeClr val="tx1"/>
                          </a:solidFill>
                          <a:effectLst/>
                        </a:rPr>
                        <a:t>only</a:t>
                      </a:r>
                      <a:r>
                        <a:rPr lang="fr-FR" sz="1200" b="0" dirty="0">
                          <a:solidFill>
                            <a:schemeClr val="tx1"/>
                          </a:solidFill>
                          <a:effectLst/>
                        </a:rPr>
                        <a:t> source of </a:t>
                      </a:r>
                      <a:r>
                        <a:rPr lang="fr-FR" sz="1200" b="0" dirty="0" err="1">
                          <a:solidFill>
                            <a:schemeClr val="tx1"/>
                          </a:solidFill>
                          <a:effectLst/>
                        </a:rPr>
                        <a:t>electricity</a:t>
                      </a:r>
                      <a:r>
                        <a:rPr lang="fr-FR" sz="1200" b="0" dirty="0">
                          <a:solidFill>
                            <a:schemeClr val="tx1"/>
                          </a:solidFill>
                          <a:effectLst/>
                        </a:rPr>
                        <a:t> for the </a:t>
                      </a:r>
                      <a:r>
                        <a:rPr lang="fr-FR" sz="1200" b="0" dirty="0" err="1">
                          <a:solidFill>
                            <a:schemeClr val="tx1"/>
                          </a:solidFill>
                          <a:effectLst/>
                        </a:rPr>
                        <a:t>country's</a:t>
                      </a:r>
                      <a:r>
                        <a:rPr lang="fr-FR" sz="1200" b="0" dirty="0">
                          <a:solidFill>
                            <a:schemeClr val="tx1"/>
                          </a:solidFill>
                          <a:effectLst/>
                        </a:rPr>
                        <a:t> 2 provinces, 30% of agricultural land </a:t>
                      </a:r>
                      <a:r>
                        <a:rPr lang="fr-FR" sz="1200" b="0" dirty="0" err="1">
                          <a:solidFill>
                            <a:schemeClr val="tx1"/>
                          </a:solidFill>
                          <a:effectLst/>
                        </a:rPr>
                        <a:t>completely</a:t>
                      </a:r>
                      <a:r>
                        <a:rPr lang="fr-FR" sz="1200" b="0" dirty="0">
                          <a:solidFill>
                            <a:schemeClr val="tx1"/>
                          </a:solidFill>
                          <a:effectLst/>
                        </a:rPr>
                        <a:t> </a:t>
                      </a:r>
                      <a:r>
                        <a:rPr lang="fr-FR" sz="1200" b="0" dirty="0" err="1">
                          <a:solidFill>
                            <a:schemeClr val="tx1"/>
                          </a:solidFill>
                          <a:effectLst/>
                        </a:rPr>
                        <a:t>flooded</a:t>
                      </a:r>
                      <a:r>
                        <a:rPr lang="fr-FR" sz="1200" b="0" dirty="0">
                          <a:solidFill>
                            <a:schemeClr val="tx1"/>
                          </a:solidFill>
                          <a:effectLst/>
                        </a:rPr>
                        <a:t> for a </a:t>
                      </a:r>
                      <a:r>
                        <a:rPr lang="fr-FR" sz="1200" b="0" dirty="0" err="1">
                          <a:solidFill>
                            <a:schemeClr val="tx1"/>
                          </a:solidFill>
                          <a:effectLst/>
                        </a:rPr>
                        <a:t>week</a:t>
                      </a:r>
                      <a:r>
                        <a:rPr lang="fr-FR" sz="1200" b="0" dirty="0">
                          <a:solidFill>
                            <a:schemeClr val="tx1"/>
                          </a:solidFill>
                          <a:effectLst/>
                        </a:rPr>
                        <a:t>) and </a:t>
                      </a:r>
                      <a:r>
                        <a:rPr lang="fr-FR" sz="1200" b="0" dirty="0" err="1">
                          <a:solidFill>
                            <a:schemeClr val="tx1"/>
                          </a:solidFill>
                          <a:effectLst/>
                        </a:rPr>
                        <a:t>losses</a:t>
                      </a:r>
                      <a:r>
                        <a:rPr lang="fr-FR" sz="1200" b="0" dirty="0">
                          <a:solidFill>
                            <a:schemeClr val="tx1"/>
                          </a:solidFill>
                          <a:effectLst/>
                        </a:rPr>
                        <a:t> </a:t>
                      </a:r>
                      <a:r>
                        <a:rPr lang="fr-FR" sz="1200" b="0" dirty="0" err="1">
                          <a:solidFill>
                            <a:schemeClr val="tx1"/>
                          </a:solidFill>
                          <a:effectLst/>
                        </a:rPr>
                        <a:t>estimated</a:t>
                      </a:r>
                      <a:r>
                        <a:rPr lang="fr-FR" sz="1200" b="0" dirty="0">
                          <a:solidFill>
                            <a:schemeClr val="tx1"/>
                          </a:solidFill>
                          <a:effectLst/>
                        </a:rPr>
                        <a:t> at USD 100 million</a:t>
                      </a:r>
                      <a:endParaRPr lang="en-ZA" sz="1200" b="0" dirty="0">
                        <a:solidFill>
                          <a:schemeClr val="tx1"/>
                        </a:solidFill>
                        <a:effectLst/>
                      </a:endParaRPr>
                    </a:p>
                    <a:p>
                      <a:pPr>
                        <a:lnSpc>
                          <a:spcPct val="107000"/>
                        </a:lnSpc>
                        <a:spcAft>
                          <a:spcPts val="800"/>
                        </a:spcAft>
                      </a:pPr>
                      <a:r>
                        <a:rPr lang="fr-FR" sz="1200" dirty="0">
                          <a:solidFill>
                            <a:schemeClr val="tx1"/>
                          </a:solidFill>
                          <a:effectLst/>
                        </a:rPr>
                        <a:t> </a:t>
                      </a:r>
                      <a:r>
                        <a:rPr lang="fr-FR" sz="1200" dirty="0">
                          <a:solidFill>
                            <a:srgbClr val="682C43"/>
                          </a:solidFill>
                          <a:effectLst/>
                        </a:rPr>
                        <a:t>RESOURCES</a:t>
                      </a:r>
                      <a:r>
                        <a:rPr lang="fr-FR" sz="1200" dirty="0">
                          <a:solidFill>
                            <a:schemeClr val="tx1"/>
                          </a:solidFill>
                          <a:effectLst/>
                        </a:rPr>
                        <a:t>: - </a:t>
                      </a:r>
                      <a:r>
                        <a:rPr lang="fr-FR" sz="1200" b="0" dirty="0" err="1">
                          <a:solidFill>
                            <a:schemeClr val="tx1"/>
                          </a:solidFill>
                          <a:effectLst/>
                        </a:rPr>
                        <a:t>contingency</a:t>
                      </a:r>
                      <a:r>
                        <a:rPr lang="fr-FR" sz="1200" b="0" dirty="0">
                          <a:solidFill>
                            <a:schemeClr val="tx1"/>
                          </a:solidFill>
                          <a:effectLst/>
                        </a:rPr>
                        <a:t> </a:t>
                      </a:r>
                      <a:r>
                        <a:rPr lang="fr-FR" sz="1200" b="0" dirty="0" err="1">
                          <a:solidFill>
                            <a:schemeClr val="tx1"/>
                          </a:solidFill>
                          <a:effectLst/>
                        </a:rPr>
                        <a:t>fund</a:t>
                      </a:r>
                      <a:r>
                        <a:rPr lang="fr-FR" sz="1200" b="0" dirty="0">
                          <a:solidFill>
                            <a:schemeClr val="tx1"/>
                          </a:solidFill>
                          <a:effectLst/>
                        </a:rPr>
                        <a:t> US$ 20 million</a:t>
                      </a:r>
                      <a:endParaRPr lang="en-ZA" sz="1200" b="0" dirty="0">
                        <a:solidFill>
                          <a:schemeClr val="tx1"/>
                        </a:solidFill>
                        <a:effectLst/>
                      </a:endParaRPr>
                    </a:p>
                    <a:p>
                      <a:pPr marL="342900" lvl="0" indent="-342900">
                        <a:lnSpc>
                          <a:spcPct val="107000"/>
                        </a:lnSpc>
                        <a:buFont typeface="Symbol" panose="05050102010706020507" pitchFamily="18" charset="2"/>
                        <a:buChar char=""/>
                      </a:pPr>
                      <a:r>
                        <a:rPr lang="fr-FR" sz="1200" b="0" dirty="0" err="1">
                          <a:solidFill>
                            <a:schemeClr val="tx1"/>
                          </a:solidFill>
                          <a:effectLst/>
                        </a:rPr>
                        <a:t>possibility</a:t>
                      </a:r>
                      <a:r>
                        <a:rPr lang="fr-FR" sz="1200" b="0" dirty="0">
                          <a:solidFill>
                            <a:schemeClr val="tx1"/>
                          </a:solidFill>
                          <a:effectLst/>
                        </a:rPr>
                        <a:t> of </a:t>
                      </a:r>
                      <a:r>
                        <a:rPr lang="fr-FR" sz="1200" b="0" dirty="0" err="1">
                          <a:solidFill>
                            <a:schemeClr val="tx1"/>
                          </a:solidFill>
                          <a:effectLst/>
                        </a:rPr>
                        <a:t>additional</a:t>
                      </a:r>
                      <a:r>
                        <a:rPr lang="fr-FR" sz="1200" b="0" dirty="0">
                          <a:solidFill>
                            <a:schemeClr val="tx1"/>
                          </a:solidFill>
                          <a:effectLst/>
                        </a:rPr>
                        <a:t> emergency </a:t>
                      </a:r>
                      <a:r>
                        <a:rPr lang="fr-FR" sz="1200" b="0" dirty="0" err="1">
                          <a:solidFill>
                            <a:schemeClr val="tx1"/>
                          </a:solidFill>
                          <a:effectLst/>
                        </a:rPr>
                        <a:t>funds</a:t>
                      </a:r>
                      <a:r>
                        <a:rPr lang="fr-FR" sz="1200" b="0" dirty="0">
                          <a:solidFill>
                            <a:schemeClr val="tx1"/>
                          </a:solidFill>
                          <a:effectLst/>
                        </a:rPr>
                        <a:t> </a:t>
                      </a:r>
                      <a:r>
                        <a:rPr lang="fr-FR" sz="1200" b="0" dirty="0" err="1">
                          <a:solidFill>
                            <a:schemeClr val="tx1"/>
                          </a:solidFill>
                          <a:effectLst/>
                        </a:rPr>
                        <a:t>from</a:t>
                      </a:r>
                      <a:r>
                        <a:rPr lang="fr-FR" sz="1200" b="0" dirty="0">
                          <a:solidFill>
                            <a:schemeClr val="tx1"/>
                          </a:solidFill>
                          <a:effectLst/>
                        </a:rPr>
                        <a:t> the Ministry of Finance $10 million </a:t>
                      </a:r>
                      <a:endParaRPr lang="en-ZA" sz="1200" b="0" dirty="0">
                        <a:solidFill>
                          <a:schemeClr val="tx1"/>
                        </a:solidFill>
                        <a:effectLst/>
                      </a:endParaRPr>
                    </a:p>
                    <a:p>
                      <a:pPr marL="342900" lvl="0" indent="-342900">
                        <a:lnSpc>
                          <a:spcPct val="107000"/>
                        </a:lnSpc>
                        <a:buFont typeface="Symbol" panose="05050102010706020507" pitchFamily="18" charset="2"/>
                        <a:buChar char=""/>
                      </a:pPr>
                      <a:r>
                        <a:rPr lang="fr-FR" sz="1200" b="0" dirty="0" err="1">
                          <a:solidFill>
                            <a:schemeClr val="tx1"/>
                          </a:solidFill>
                          <a:effectLst/>
                        </a:rPr>
                        <a:t>climate</a:t>
                      </a:r>
                      <a:r>
                        <a:rPr lang="fr-FR" sz="1200" b="0" dirty="0">
                          <a:solidFill>
                            <a:schemeClr val="tx1"/>
                          </a:solidFill>
                          <a:effectLst/>
                        </a:rPr>
                        <a:t> finance </a:t>
                      </a:r>
                      <a:r>
                        <a:rPr lang="fr-FR" sz="1200" b="0" dirty="0" err="1">
                          <a:solidFill>
                            <a:schemeClr val="tx1"/>
                          </a:solidFill>
                          <a:effectLst/>
                        </a:rPr>
                        <a:t>fund</a:t>
                      </a:r>
                      <a:r>
                        <a:rPr lang="fr-FR" sz="1200" b="0" dirty="0">
                          <a:solidFill>
                            <a:schemeClr val="tx1"/>
                          </a:solidFill>
                          <a:effectLst/>
                        </a:rPr>
                        <a:t>: US$ 8 million</a:t>
                      </a:r>
                      <a:endParaRPr lang="en-ZA" sz="1200" b="0" dirty="0">
                        <a:solidFill>
                          <a:schemeClr val="tx1"/>
                        </a:solidFill>
                        <a:effectLst/>
                      </a:endParaRPr>
                    </a:p>
                    <a:p>
                      <a:pPr>
                        <a:lnSpc>
                          <a:spcPct val="107000"/>
                        </a:lnSpc>
                        <a:spcAft>
                          <a:spcPts val="800"/>
                        </a:spcAft>
                      </a:pPr>
                      <a:r>
                        <a:rPr lang="fr-FR" sz="1200" b="0" dirty="0">
                          <a:solidFill>
                            <a:schemeClr val="tx1"/>
                          </a:solidFill>
                          <a:effectLst/>
                        </a:rPr>
                        <a:t>As a group of experts, </a:t>
                      </a:r>
                      <a:r>
                        <a:rPr lang="fr-FR" sz="1200" b="0" dirty="0" err="1">
                          <a:solidFill>
                            <a:schemeClr val="tx1"/>
                          </a:solidFill>
                          <a:effectLst/>
                        </a:rPr>
                        <a:t>you</a:t>
                      </a:r>
                      <a:r>
                        <a:rPr lang="fr-FR" sz="1200" b="0" dirty="0">
                          <a:solidFill>
                            <a:schemeClr val="tx1"/>
                          </a:solidFill>
                          <a:effectLst/>
                        </a:rPr>
                        <a:t> are </a:t>
                      </a:r>
                      <a:r>
                        <a:rPr lang="fr-FR" sz="1200" b="0" dirty="0" err="1">
                          <a:solidFill>
                            <a:schemeClr val="tx1"/>
                          </a:solidFill>
                          <a:effectLst/>
                        </a:rPr>
                        <a:t>asked</a:t>
                      </a:r>
                      <a:r>
                        <a:rPr lang="fr-FR" sz="1200" b="0" dirty="0">
                          <a:solidFill>
                            <a:schemeClr val="tx1"/>
                          </a:solidFill>
                          <a:effectLst/>
                        </a:rPr>
                        <a:t> to support the </a:t>
                      </a:r>
                      <a:r>
                        <a:rPr lang="fr-FR" sz="1200" b="0" dirty="0" err="1">
                          <a:solidFill>
                            <a:schemeClr val="tx1"/>
                          </a:solidFill>
                          <a:effectLst/>
                        </a:rPr>
                        <a:t>reflection</a:t>
                      </a:r>
                      <a:r>
                        <a:rPr lang="fr-FR" sz="1200" b="0" dirty="0">
                          <a:solidFill>
                            <a:schemeClr val="tx1"/>
                          </a:solidFill>
                          <a:effectLst/>
                        </a:rPr>
                        <a:t> on the design of an action plan </a:t>
                      </a:r>
                      <a:r>
                        <a:rPr lang="fr-FR" sz="1200" b="0" dirty="0" err="1">
                          <a:solidFill>
                            <a:schemeClr val="tx1"/>
                          </a:solidFill>
                          <a:effectLst/>
                        </a:rPr>
                        <a:t>that</a:t>
                      </a:r>
                      <a:r>
                        <a:rPr lang="fr-FR" sz="1200" b="0" dirty="0">
                          <a:solidFill>
                            <a:schemeClr val="tx1"/>
                          </a:solidFill>
                          <a:effectLst/>
                        </a:rPr>
                        <a:t> the </a:t>
                      </a:r>
                      <a:r>
                        <a:rPr lang="fr-FR" sz="1200" b="0" dirty="0" err="1">
                          <a:solidFill>
                            <a:schemeClr val="tx1"/>
                          </a:solidFill>
                          <a:effectLst/>
                        </a:rPr>
                        <a:t>authorities</a:t>
                      </a:r>
                      <a:r>
                        <a:rPr lang="fr-FR" sz="1200" b="0" dirty="0">
                          <a:solidFill>
                            <a:schemeClr val="tx1"/>
                          </a:solidFill>
                          <a:effectLst/>
                        </a:rPr>
                        <a:t> are </a:t>
                      </a:r>
                      <a:r>
                        <a:rPr lang="fr-FR" sz="1200" b="0" dirty="0" err="1">
                          <a:solidFill>
                            <a:schemeClr val="tx1"/>
                          </a:solidFill>
                          <a:effectLst/>
                        </a:rPr>
                        <a:t>currently</a:t>
                      </a:r>
                      <a:r>
                        <a:rPr lang="fr-FR" sz="1200" b="0" dirty="0">
                          <a:solidFill>
                            <a:schemeClr val="tx1"/>
                          </a:solidFill>
                          <a:effectLst/>
                        </a:rPr>
                        <a:t> </a:t>
                      </a:r>
                      <a:r>
                        <a:rPr lang="fr-FR" sz="1200" b="0" dirty="0" err="1">
                          <a:solidFill>
                            <a:schemeClr val="tx1"/>
                          </a:solidFill>
                          <a:effectLst/>
                        </a:rPr>
                        <a:t>devising</a:t>
                      </a:r>
                      <a:r>
                        <a:rPr lang="fr-FR" sz="1200" b="0" dirty="0">
                          <a:solidFill>
                            <a:schemeClr val="tx1"/>
                          </a:solidFill>
                          <a:effectLst/>
                        </a:rPr>
                        <a:t> to deal </a:t>
                      </a:r>
                      <a:r>
                        <a:rPr lang="fr-FR" sz="1200" b="0" dirty="0" err="1">
                          <a:solidFill>
                            <a:schemeClr val="tx1"/>
                          </a:solidFill>
                          <a:effectLst/>
                        </a:rPr>
                        <a:t>with</a:t>
                      </a:r>
                      <a:r>
                        <a:rPr lang="fr-FR" sz="1200" b="0" dirty="0">
                          <a:solidFill>
                            <a:schemeClr val="tx1"/>
                          </a:solidFill>
                          <a:effectLst/>
                        </a:rPr>
                        <a:t> </a:t>
                      </a:r>
                      <a:r>
                        <a:rPr lang="fr-FR" sz="1200" b="0" dirty="0" err="1">
                          <a:solidFill>
                            <a:schemeClr val="tx1"/>
                          </a:solidFill>
                          <a:effectLst/>
                        </a:rPr>
                        <a:t>this</a:t>
                      </a:r>
                      <a:r>
                        <a:rPr lang="fr-FR" sz="1200" b="0" dirty="0">
                          <a:solidFill>
                            <a:schemeClr val="tx1"/>
                          </a:solidFill>
                          <a:effectLst/>
                        </a:rPr>
                        <a:t> </a:t>
                      </a:r>
                      <a:r>
                        <a:rPr lang="fr-FR" sz="1200" b="0" dirty="0" err="1">
                          <a:solidFill>
                            <a:schemeClr val="tx1"/>
                          </a:solidFill>
                          <a:effectLst/>
                        </a:rPr>
                        <a:t>disaster</a:t>
                      </a:r>
                      <a:r>
                        <a:rPr lang="fr-FR" sz="1200" b="0" dirty="0">
                          <a:solidFill>
                            <a:schemeClr val="tx1"/>
                          </a:solidFill>
                          <a:effectLst/>
                        </a:rPr>
                        <a:t> </a:t>
                      </a:r>
                      <a:r>
                        <a:rPr lang="fr-FR" sz="1200" b="0" dirty="0" err="1">
                          <a:solidFill>
                            <a:schemeClr val="tx1"/>
                          </a:solidFill>
                          <a:effectLst/>
                        </a:rPr>
                        <a:t>with</a:t>
                      </a:r>
                      <a:r>
                        <a:rPr lang="fr-FR" sz="1200" b="0" dirty="0">
                          <a:solidFill>
                            <a:schemeClr val="tx1"/>
                          </a:solidFill>
                          <a:effectLst/>
                        </a:rPr>
                        <a:t> a vision of </a:t>
                      </a:r>
                      <a:r>
                        <a:rPr lang="fr-FR" sz="1200" b="0" dirty="0" err="1">
                          <a:solidFill>
                            <a:schemeClr val="tx1"/>
                          </a:solidFill>
                          <a:effectLst/>
                        </a:rPr>
                        <a:t>sustainable</a:t>
                      </a:r>
                      <a:r>
                        <a:rPr lang="fr-FR" sz="1200" b="0" dirty="0">
                          <a:solidFill>
                            <a:schemeClr val="tx1"/>
                          </a:solidFill>
                          <a:effectLst/>
                        </a:rPr>
                        <a:t> </a:t>
                      </a:r>
                      <a:r>
                        <a:rPr lang="fr-FR" sz="1200" b="0" dirty="0" err="1">
                          <a:solidFill>
                            <a:schemeClr val="tx1"/>
                          </a:solidFill>
                          <a:effectLst/>
                        </a:rPr>
                        <a:t>development</a:t>
                      </a:r>
                      <a:r>
                        <a:rPr lang="fr-FR" sz="1200" b="0" dirty="0">
                          <a:solidFill>
                            <a:schemeClr val="tx1"/>
                          </a:solidFill>
                          <a:effectLst/>
                        </a:rPr>
                        <a:t>?</a:t>
                      </a:r>
                      <a:endParaRPr lang="en-ZA" sz="1200" b="0" dirty="0">
                        <a:solidFill>
                          <a:schemeClr val="tx1"/>
                        </a:solidFill>
                        <a:effectLst/>
                      </a:endParaRPr>
                    </a:p>
                  </a:txBody>
                  <a:tcPr marL="45650" marR="45650" marT="0" marB="0" anchor="ctr">
                    <a:noFill/>
                  </a:tcPr>
                </a:tc>
                <a:tc>
                  <a:txBody>
                    <a:bodyPr/>
                    <a:lstStyle/>
                    <a:p>
                      <a:pPr algn="ctr">
                        <a:lnSpc>
                          <a:spcPct val="107000"/>
                        </a:lnSpc>
                        <a:spcAft>
                          <a:spcPts val="800"/>
                        </a:spcAft>
                      </a:pPr>
                      <a:r>
                        <a:rPr lang="fr-FR" sz="1200" b="1" dirty="0">
                          <a:solidFill>
                            <a:srgbClr val="682C43"/>
                          </a:solidFill>
                          <a:effectLst/>
                        </a:rPr>
                        <a:t>CONSEQUENCES: </a:t>
                      </a:r>
                    </a:p>
                    <a:p>
                      <a:pPr>
                        <a:lnSpc>
                          <a:spcPct val="107000"/>
                        </a:lnSpc>
                        <a:spcAft>
                          <a:spcPts val="800"/>
                        </a:spcAft>
                      </a:pPr>
                      <a:r>
                        <a:rPr lang="fr-FR" sz="1200" dirty="0" err="1">
                          <a:solidFill>
                            <a:schemeClr val="tx1"/>
                          </a:solidFill>
                          <a:effectLst/>
                        </a:rPr>
                        <a:t>enormous</a:t>
                      </a:r>
                      <a:r>
                        <a:rPr lang="fr-FR" sz="1200" dirty="0">
                          <a:solidFill>
                            <a:schemeClr val="tx1"/>
                          </a:solidFill>
                          <a:effectLst/>
                        </a:rPr>
                        <a:t> damage to assets (</a:t>
                      </a:r>
                      <a:r>
                        <a:rPr lang="fr-FR" sz="1200" dirty="0" err="1">
                          <a:solidFill>
                            <a:schemeClr val="tx1"/>
                          </a:solidFill>
                          <a:effectLst/>
                        </a:rPr>
                        <a:t>including</a:t>
                      </a:r>
                      <a:r>
                        <a:rPr lang="fr-FR" sz="1200" dirty="0">
                          <a:solidFill>
                            <a:schemeClr val="tx1"/>
                          </a:solidFill>
                          <a:effectLst/>
                        </a:rPr>
                        <a:t> 8 bridges, 8 </a:t>
                      </a:r>
                      <a:r>
                        <a:rPr lang="fr-FR" sz="1200" dirty="0" err="1">
                          <a:solidFill>
                            <a:schemeClr val="tx1"/>
                          </a:solidFill>
                          <a:effectLst/>
                        </a:rPr>
                        <a:t>schools</a:t>
                      </a:r>
                      <a:r>
                        <a:rPr lang="fr-FR" sz="1200" dirty="0">
                          <a:solidFill>
                            <a:schemeClr val="tx1"/>
                          </a:solidFill>
                          <a:effectLst/>
                        </a:rPr>
                        <a:t>, 5 </a:t>
                      </a:r>
                      <a:r>
                        <a:rPr lang="fr-FR" sz="1200" dirty="0" err="1">
                          <a:solidFill>
                            <a:schemeClr val="tx1"/>
                          </a:solidFill>
                          <a:effectLst/>
                        </a:rPr>
                        <a:t>health</a:t>
                      </a:r>
                      <a:r>
                        <a:rPr lang="fr-FR" sz="1200" dirty="0">
                          <a:solidFill>
                            <a:schemeClr val="tx1"/>
                          </a:solidFill>
                          <a:effectLst/>
                        </a:rPr>
                        <a:t> </a:t>
                      </a:r>
                      <a:r>
                        <a:rPr lang="fr-FR" sz="1200" dirty="0" err="1">
                          <a:solidFill>
                            <a:schemeClr val="tx1"/>
                          </a:solidFill>
                          <a:effectLst/>
                        </a:rPr>
                        <a:t>facilities</a:t>
                      </a:r>
                      <a:r>
                        <a:rPr lang="fr-FR" sz="1200" dirty="0">
                          <a:solidFill>
                            <a:schemeClr val="tx1"/>
                          </a:solidFill>
                          <a:effectLst/>
                        </a:rPr>
                        <a:t> and 2 </a:t>
                      </a:r>
                      <a:r>
                        <a:rPr lang="fr-FR" sz="1200" dirty="0" err="1">
                          <a:solidFill>
                            <a:schemeClr val="tx1"/>
                          </a:solidFill>
                          <a:effectLst/>
                        </a:rPr>
                        <a:t>hydroelectric</a:t>
                      </a:r>
                      <a:r>
                        <a:rPr lang="fr-FR" sz="1200" dirty="0">
                          <a:solidFill>
                            <a:schemeClr val="tx1"/>
                          </a:solidFill>
                          <a:effectLst/>
                        </a:rPr>
                        <a:t> </a:t>
                      </a:r>
                      <a:r>
                        <a:rPr lang="fr-FR" sz="1200" dirty="0" err="1">
                          <a:solidFill>
                            <a:schemeClr val="tx1"/>
                          </a:solidFill>
                          <a:effectLst/>
                        </a:rPr>
                        <a:t>dams</a:t>
                      </a:r>
                      <a:r>
                        <a:rPr lang="fr-FR" sz="1200" dirty="0">
                          <a:solidFill>
                            <a:schemeClr val="tx1"/>
                          </a:solidFill>
                          <a:effectLst/>
                        </a:rPr>
                        <a:t>, 50% of agricultural land </a:t>
                      </a:r>
                      <a:r>
                        <a:rPr lang="fr-FR" sz="1200" dirty="0" err="1">
                          <a:solidFill>
                            <a:schemeClr val="tx1"/>
                          </a:solidFill>
                          <a:effectLst/>
                        </a:rPr>
                        <a:t>completely</a:t>
                      </a:r>
                      <a:r>
                        <a:rPr lang="fr-FR" sz="1200" dirty="0">
                          <a:solidFill>
                            <a:schemeClr val="tx1"/>
                          </a:solidFill>
                          <a:effectLst/>
                        </a:rPr>
                        <a:t> </a:t>
                      </a:r>
                      <a:r>
                        <a:rPr lang="fr-FR" sz="1200" dirty="0" err="1">
                          <a:solidFill>
                            <a:schemeClr val="tx1"/>
                          </a:solidFill>
                          <a:effectLst/>
                        </a:rPr>
                        <a:t>flooded</a:t>
                      </a:r>
                      <a:r>
                        <a:rPr lang="fr-FR" sz="1200" dirty="0">
                          <a:solidFill>
                            <a:schemeClr val="tx1"/>
                          </a:solidFill>
                          <a:effectLst/>
                        </a:rPr>
                        <a:t> for 2 </a:t>
                      </a:r>
                      <a:r>
                        <a:rPr lang="fr-FR" sz="1200" dirty="0" err="1">
                          <a:solidFill>
                            <a:schemeClr val="tx1"/>
                          </a:solidFill>
                          <a:effectLst/>
                        </a:rPr>
                        <a:t>weeks</a:t>
                      </a:r>
                      <a:r>
                        <a:rPr lang="fr-FR" sz="1200" dirty="0">
                          <a:solidFill>
                            <a:schemeClr val="tx1"/>
                          </a:solidFill>
                          <a:effectLst/>
                        </a:rPr>
                        <a:t>) and </a:t>
                      </a:r>
                      <a:r>
                        <a:rPr lang="fr-FR" sz="1200" dirty="0" err="1">
                          <a:solidFill>
                            <a:schemeClr val="tx1"/>
                          </a:solidFill>
                          <a:effectLst/>
                        </a:rPr>
                        <a:t>losses</a:t>
                      </a:r>
                      <a:r>
                        <a:rPr lang="fr-FR" sz="1200" dirty="0">
                          <a:solidFill>
                            <a:schemeClr val="tx1"/>
                          </a:solidFill>
                          <a:effectLst/>
                        </a:rPr>
                        <a:t> </a:t>
                      </a:r>
                      <a:r>
                        <a:rPr lang="fr-FR" sz="1200" dirty="0" err="1">
                          <a:solidFill>
                            <a:schemeClr val="tx1"/>
                          </a:solidFill>
                          <a:effectLst/>
                        </a:rPr>
                        <a:t>estimated</a:t>
                      </a:r>
                      <a:r>
                        <a:rPr lang="fr-FR" sz="1200" dirty="0">
                          <a:solidFill>
                            <a:schemeClr val="tx1"/>
                          </a:solidFill>
                          <a:effectLst/>
                        </a:rPr>
                        <a:t> at 300 million USD</a:t>
                      </a:r>
                      <a:endParaRPr lang="en-ZA" sz="1200" dirty="0">
                        <a:solidFill>
                          <a:schemeClr val="tx1"/>
                        </a:solidFill>
                        <a:effectLst/>
                      </a:endParaRPr>
                    </a:p>
                    <a:p>
                      <a:pPr>
                        <a:lnSpc>
                          <a:spcPct val="107000"/>
                        </a:lnSpc>
                        <a:spcAft>
                          <a:spcPts val="800"/>
                        </a:spcAft>
                      </a:pPr>
                      <a:r>
                        <a:rPr lang="fr-FR" sz="1200" dirty="0">
                          <a:solidFill>
                            <a:schemeClr val="tx1"/>
                          </a:solidFill>
                          <a:effectLst/>
                        </a:rPr>
                        <a:t>  </a:t>
                      </a:r>
                    </a:p>
                    <a:p>
                      <a:pPr>
                        <a:lnSpc>
                          <a:spcPct val="107000"/>
                        </a:lnSpc>
                        <a:spcAft>
                          <a:spcPts val="800"/>
                        </a:spcAft>
                      </a:pPr>
                      <a:r>
                        <a:rPr lang="fr-FR" sz="1200" b="1" dirty="0">
                          <a:solidFill>
                            <a:srgbClr val="682C43"/>
                          </a:solidFill>
                          <a:effectLst/>
                        </a:rPr>
                        <a:t>RESOURCES</a:t>
                      </a:r>
                      <a:r>
                        <a:rPr lang="fr-FR" sz="1200" dirty="0">
                          <a:solidFill>
                            <a:schemeClr val="tx1"/>
                          </a:solidFill>
                          <a:effectLst/>
                        </a:rPr>
                        <a:t>: - </a:t>
                      </a:r>
                      <a:r>
                        <a:rPr lang="fr-FR" sz="1200" dirty="0" err="1">
                          <a:solidFill>
                            <a:schemeClr val="tx1"/>
                          </a:solidFill>
                          <a:effectLst/>
                        </a:rPr>
                        <a:t>contingency</a:t>
                      </a:r>
                      <a:r>
                        <a:rPr lang="fr-FR" sz="1200" dirty="0">
                          <a:solidFill>
                            <a:schemeClr val="tx1"/>
                          </a:solidFill>
                          <a:effectLst/>
                        </a:rPr>
                        <a:t> </a:t>
                      </a:r>
                      <a:r>
                        <a:rPr lang="fr-FR" sz="1200" dirty="0" err="1">
                          <a:solidFill>
                            <a:schemeClr val="tx1"/>
                          </a:solidFill>
                          <a:effectLst/>
                        </a:rPr>
                        <a:t>fund</a:t>
                      </a:r>
                      <a:r>
                        <a:rPr lang="fr-FR" sz="1200" dirty="0">
                          <a:solidFill>
                            <a:schemeClr val="tx1"/>
                          </a:solidFill>
                          <a:effectLst/>
                        </a:rPr>
                        <a:t> US$ 25 million</a:t>
                      </a:r>
                      <a:endParaRPr lang="en-ZA" sz="1200" dirty="0">
                        <a:solidFill>
                          <a:schemeClr val="tx1"/>
                        </a:solidFill>
                        <a:effectLst/>
                      </a:endParaRPr>
                    </a:p>
                    <a:p>
                      <a:pPr marL="342900" lvl="0" indent="-342900">
                        <a:lnSpc>
                          <a:spcPct val="107000"/>
                        </a:lnSpc>
                        <a:buFont typeface="Symbol" panose="05050102010706020507" pitchFamily="18" charset="2"/>
                        <a:buChar char=""/>
                      </a:pPr>
                      <a:r>
                        <a:rPr lang="fr-FR" sz="1200" dirty="0" err="1">
                          <a:solidFill>
                            <a:schemeClr val="tx1"/>
                          </a:solidFill>
                          <a:effectLst/>
                        </a:rPr>
                        <a:t>possibility</a:t>
                      </a:r>
                      <a:r>
                        <a:rPr lang="fr-FR" sz="1200" dirty="0">
                          <a:solidFill>
                            <a:schemeClr val="tx1"/>
                          </a:solidFill>
                          <a:effectLst/>
                        </a:rPr>
                        <a:t> of </a:t>
                      </a:r>
                      <a:r>
                        <a:rPr lang="fr-FR" sz="1200" dirty="0" err="1">
                          <a:solidFill>
                            <a:schemeClr val="tx1"/>
                          </a:solidFill>
                          <a:effectLst/>
                        </a:rPr>
                        <a:t>additional</a:t>
                      </a:r>
                      <a:r>
                        <a:rPr lang="fr-FR" sz="1200" dirty="0">
                          <a:solidFill>
                            <a:schemeClr val="tx1"/>
                          </a:solidFill>
                          <a:effectLst/>
                        </a:rPr>
                        <a:t> emergency </a:t>
                      </a:r>
                      <a:r>
                        <a:rPr lang="fr-FR" sz="1200" dirty="0" err="1">
                          <a:solidFill>
                            <a:schemeClr val="tx1"/>
                          </a:solidFill>
                          <a:effectLst/>
                        </a:rPr>
                        <a:t>funds</a:t>
                      </a:r>
                      <a:r>
                        <a:rPr lang="fr-FR" sz="1200" dirty="0">
                          <a:solidFill>
                            <a:schemeClr val="tx1"/>
                          </a:solidFill>
                          <a:effectLst/>
                        </a:rPr>
                        <a:t> </a:t>
                      </a:r>
                      <a:r>
                        <a:rPr lang="fr-FR" sz="1200" dirty="0" err="1">
                          <a:solidFill>
                            <a:schemeClr val="tx1"/>
                          </a:solidFill>
                          <a:effectLst/>
                        </a:rPr>
                        <a:t>from</a:t>
                      </a:r>
                      <a:r>
                        <a:rPr lang="fr-FR" sz="1200" dirty="0">
                          <a:solidFill>
                            <a:schemeClr val="tx1"/>
                          </a:solidFill>
                          <a:effectLst/>
                        </a:rPr>
                        <a:t> the Ministry of Finance $15 million </a:t>
                      </a:r>
                      <a:endParaRPr lang="en-ZA" sz="1200" dirty="0">
                        <a:solidFill>
                          <a:schemeClr val="tx1"/>
                        </a:solidFill>
                        <a:effectLst/>
                      </a:endParaRPr>
                    </a:p>
                    <a:p>
                      <a:pPr marL="342900" lvl="0" indent="-342900">
                        <a:lnSpc>
                          <a:spcPct val="107000"/>
                        </a:lnSpc>
                        <a:buFont typeface="Symbol" panose="05050102010706020507" pitchFamily="18" charset="2"/>
                        <a:buChar char=""/>
                      </a:pPr>
                      <a:r>
                        <a:rPr lang="fr-FR" sz="1200" dirty="0" err="1">
                          <a:solidFill>
                            <a:schemeClr val="tx1"/>
                          </a:solidFill>
                          <a:effectLst/>
                        </a:rPr>
                        <a:t>climate</a:t>
                      </a:r>
                      <a:r>
                        <a:rPr lang="fr-FR" sz="1200" dirty="0">
                          <a:solidFill>
                            <a:schemeClr val="tx1"/>
                          </a:solidFill>
                          <a:effectLst/>
                        </a:rPr>
                        <a:t> finance </a:t>
                      </a:r>
                      <a:r>
                        <a:rPr lang="fr-FR" sz="1200" dirty="0" err="1">
                          <a:solidFill>
                            <a:schemeClr val="tx1"/>
                          </a:solidFill>
                          <a:effectLst/>
                        </a:rPr>
                        <a:t>fund</a:t>
                      </a:r>
                      <a:r>
                        <a:rPr lang="fr-FR" sz="1200" dirty="0">
                          <a:solidFill>
                            <a:schemeClr val="tx1"/>
                          </a:solidFill>
                          <a:effectLst/>
                        </a:rPr>
                        <a:t>: US$ 12 million</a:t>
                      </a:r>
                      <a:endParaRPr lang="en-ZA" sz="1200" dirty="0">
                        <a:solidFill>
                          <a:schemeClr val="tx1"/>
                        </a:solidFill>
                        <a:effectLst/>
                      </a:endParaRPr>
                    </a:p>
                    <a:p>
                      <a:pPr marL="0" lvl="0" indent="0">
                        <a:lnSpc>
                          <a:spcPct val="107000"/>
                        </a:lnSpc>
                        <a:buFont typeface="Symbol" panose="05050102010706020507" pitchFamily="18" charset="2"/>
                        <a:buNone/>
                      </a:pPr>
                      <a:r>
                        <a:rPr lang="fr-FR" sz="1200" dirty="0">
                          <a:solidFill>
                            <a:schemeClr val="tx1"/>
                          </a:solidFill>
                          <a:effectLst/>
                        </a:rPr>
                        <a:t>As a group of experts, </a:t>
                      </a:r>
                      <a:r>
                        <a:rPr lang="fr-FR" sz="1200" dirty="0" err="1">
                          <a:solidFill>
                            <a:schemeClr val="tx1"/>
                          </a:solidFill>
                          <a:effectLst/>
                        </a:rPr>
                        <a:t>you</a:t>
                      </a:r>
                      <a:r>
                        <a:rPr lang="fr-FR" sz="1200" dirty="0">
                          <a:solidFill>
                            <a:schemeClr val="tx1"/>
                          </a:solidFill>
                          <a:effectLst/>
                        </a:rPr>
                        <a:t> are </a:t>
                      </a:r>
                      <a:r>
                        <a:rPr lang="fr-FR" sz="1200" dirty="0" err="1">
                          <a:solidFill>
                            <a:schemeClr val="tx1"/>
                          </a:solidFill>
                          <a:effectLst/>
                        </a:rPr>
                        <a:t>asked</a:t>
                      </a:r>
                      <a:r>
                        <a:rPr lang="fr-FR" sz="1200" dirty="0">
                          <a:solidFill>
                            <a:schemeClr val="tx1"/>
                          </a:solidFill>
                          <a:effectLst/>
                        </a:rPr>
                        <a:t> to support the </a:t>
                      </a:r>
                      <a:r>
                        <a:rPr lang="fr-FR" sz="1200" dirty="0" err="1">
                          <a:solidFill>
                            <a:schemeClr val="tx1"/>
                          </a:solidFill>
                          <a:effectLst/>
                        </a:rPr>
                        <a:t>reflection</a:t>
                      </a:r>
                      <a:r>
                        <a:rPr lang="fr-FR" sz="1200" dirty="0">
                          <a:solidFill>
                            <a:schemeClr val="tx1"/>
                          </a:solidFill>
                          <a:effectLst/>
                        </a:rPr>
                        <a:t> on the design of an action plan </a:t>
                      </a:r>
                      <a:r>
                        <a:rPr lang="fr-FR" sz="1200" dirty="0" err="1">
                          <a:solidFill>
                            <a:schemeClr val="tx1"/>
                          </a:solidFill>
                          <a:effectLst/>
                        </a:rPr>
                        <a:t>that</a:t>
                      </a:r>
                      <a:r>
                        <a:rPr lang="fr-FR" sz="1200" dirty="0">
                          <a:solidFill>
                            <a:schemeClr val="tx1"/>
                          </a:solidFill>
                          <a:effectLst/>
                        </a:rPr>
                        <a:t> the </a:t>
                      </a:r>
                      <a:r>
                        <a:rPr lang="fr-FR" sz="1200" dirty="0" err="1">
                          <a:solidFill>
                            <a:schemeClr val="tx1"/>
                          </a:solidFill>
                          <a:effectLst/>
                        </a:rPr>
                        <a:t>authorities</a:t>
                      </a:r>
                      <a:r>
                        <a:rPr lang="fr-FR" sz="1200" dirty="0">
                          <a:solidFill>
                            <a:schemeClr val="tx1"/>
                          </a:solidFill>
                          <a:effectLst/>
                        </a:rPr>
                        <a:t> are </a:t>
                      </a:r>
                      <a:r>
                        <a:rPr lang="fr-FR" sz="1200" dirty="0" err="1">
                          <a:solidFill>
                            <a:schemeClr val="tx1"/>
                          </a:solidFill>
                          <a:effectLst/>
                        </a:rPr>
                        <a:t>currently</a:t>
                      </a:r>
                      <a:r>
                        <a:rPr lang="fr-FR" sz="1200" dirty="0">
                          <a:solidFill>
                            <a:schemeClr val="tx1"/>
                          </a:solidFill>
                          <a:effectLst/>
                        </a:rPr>
                        <a:t> </a:t>
                      </a:r>
                      <a:r>
                        <a:rPr lang="fr-FR" sz="1200" dirty="0" err="1">
                          <a:solidFill>
                            <a:schemeClr val="tx1"/>
                          </a:solidFill>
                          <a:effectLst/>
                        </a:rPr>
                        <a:t>devising</a:t>
                      </a:r>
                      <a:r>
                        <a:rPr lang="fr-FR" sz="1200" dirty="0">
                          <a:solidFill>
                            <a:schemeClr val="tx1"/>
                          </a:solidFill>
                          <a:effectLst/>
                        </a:rPr>
                        <a:t> to deal </a:t>
                      </a:r>
                      <a:r>
                        <a:rPr lang="fr-FR" sz="1200" dirty="0" err="1">
                          <a:solidFill>
                            <a:schemeClr val="tx1"/>
                          </a:solidFill>
                          <a:effectLst/>
                        </a:rPr>
                        <a:t>with</a:t>
                      </a:r>
                      <a:r>
                        <a:rPr lang="fr-FR" sz="1200" dirty="0">
                          <a:solidFill>
                            <a:schemeClr val="tx1"/>
                          </a:solidFill>
                          <a:effectLst/>
                        </a:rPr>
                        <a:t> </a:t>
                      </a:r>
                      <a:r>
                        <a:rPr lang="fr-FR" sz="1200" dirty="0" err="1">
                          <a:solidFill>
                            <a:schemeClr val="tx1"/>
                          </a:solidFill>
                          <a:effectLst/>
                        </a:rPr>
                        <a:t>this</a:t>
                      </a:r>
                      <a:r>
                        <a:rPr lang="fr-FR" sz="1200" dirty="0">
                          <a:solidFill>
                            <a:schemeClr val="tx1"/>
                          </a:solidFill>
                          <a:effectLst/>
                        </a:rPr>
                        <a:t> </a:t>
                      </a:r>
                      <a:r>
                        <a:rPr lang="fr-FR" sz="1200" dirty="0" err="1">
                          <a:solidFill>
                            <a:schemeClr val="tx1"/>
                          </a:solidFill>
                          <a:effectLst/>
                        </a:rPr>
                        <a:t>disaster</a:t>
                      </a:r>
                      <a:r>
                        <a:rPr lang="fr-FR" sz="1200" dirty="0">
                          <a:solidFill>
                            <a:schemeClr val="tx1"/>
                          </a:solidFill>
                          <a:effectLst/>
                        </a:rPr>
                        <a:t> </a:t>
                      </a:r>
                      <a:r>
                        <a:rPr lang="fr-FR" sz="1200" dirty="0" err="1">
                          <a:solidFill>
                            <a:schemeClr val="tx1"/>
                          </a:solidFill>
                          <a:effectLst/>
                        </a:rPr>
                        <a:t>with</a:t>
                      </a:r>
                      <a:r>
                        <a:rPr lang="fr-FR" sz="1200" dirty="0">
                          <a:solidFill>
                            <a:schemeClr val="tx1"/>
                          </a:solidFill>
                          <a:effectLst/>
                        </a:rPr>
                        <a:t> a vision of </a:t>
                      </a:r>
                      <a:r>
                        <a:rPr lang="fr-FR" sz="1200" dirty="0" err="1">
                          <a:solidFill>
                            <a:schemeClr val="tx1"/>
                          </a:solidFill>
                          <a:effectLst/>
                        </a:rPr>
                        <a:t>sustainable</a:t>
                      </a:r>
                      <a:r>
                        <a:rPr lang="fr-FR" sz="1200" dirty="0">
                          <a:solidFill>
                            <a:schemeClr val="tx1"/>
                          </a:solidFill>
                          <a:effectLst/>
                        </a:rPr>
                        <a:t> </a:t>
                      </a:r>
                      <a:r>
                        <a:rPr lang="fr-FR" sz="1200" dirty="0" err="1">
                          <a:solidFill>
                            <a:schemeClr val="tx1"/>
                          </a:solidFill>
                          <a:effectLst/>
                        </a:rPr>
                        <a:t>development</a:t>
                      </a:r>
                      <a:r>
                        <a:rPr lang="fr-FR" sz="1200" dirty="0">
                          <a:solidFill>
                            <a:schemeClr val="tx1"/>
                          </a:solidFill>
                          <a:effectLst/>
                        </a:rPr>
                        <a:t>?</a:t>
                      </a:r>
                      <a:endParaRPr lang="en-ZA" sz="1200" dirty="0">
                        <a:solidFill>
                          <a:schemeClr val="tx1"/>
                        </a:solidFill>
                        <a:effectLst/>
                      </a:endParaRPr>
                    </a:p>
                  </a:txBody>
                  <a:tcPr marL="45650" marR="45650" marT="0" marB="0" anchor="ctr">
                    <a:noFill/>
                  </a:tcPr>
                </a:tc>
                <a:extLst>
                  <a:ext uri="{0D108BD9-81ED-4DB2-BD59-A6C34878D82A}">
                    <a16:rowId xmlns:a16="http://schemas.microsoft.com/office/drawing/2014/main" val="1669340433"/>
                  </a:ext>
                </a:extLst>
              </a:tr>
            </a:tbl>
          </a:graphicData>
        </a:graphic>
      </p:graphicFrame>
      <p:sp>
        <p:nvSpPr>
          <p:cNvPr id="3" name="TextBox 2">
            <a:extLst>
              <a:ext uri="{FF2B5EF4-FFF2-40B4-BE49-F238E27FC236}">
                <a16:creationId xmlns:a16="http://schemas.microsoft.com/office/drawing/2014/main" id="{7A9FC89B-401D-4E78-95B0-4DC8FFCF029D}"/>
              </a:ext>
            </a:extLst>
          </p:cNvPr>
          <p:cNvSpPr txBox="1"/>
          <p:nvPr/>
        </p:nvSpPr>
        <p:spPr>
          <a:xfrm>
            <a:off x="3859618" y="824697"/>
            <a:ext cx="4139723" cy="523220"/>
          </a:xfrm>
          <a:prstGeom prst="rect">
            <a:avLst/>
          </a:prstGeom>
          <a:noFill/>
        </p:spPr>
        <p:txBody>
          <a:bodyPr wrap="none" rtlCol="0">
            <a:spAutoFit/>
          </a:bodyPr>
          <a:lstStyle/>
          <a:p>
            <a:r>
              <a:rPr lang="en-US" sz="2800" b="1" dirty="0">
                <a:solidFill>
                  <a:srgbClr val="682C43"/>
                </a:solidFill>
              </a:rPr>
              <a:t>APPLICATION REFLECTION </a:t>
            </a:r>
            <a:endParaRPr lang="en-ZA" sz="2800" b="1" dirty="0">
              <a:solidFill>
                <a:srgbClr val="682C43"/>
              </a:solidFill>
            </a:endParaRPr>
          </a:p>
        </p:txBody>
      </p:sp>
    </p:spTree>
    <p:extLst>
      <p:ext uri="{BB962C8B-B14F-4D97-AF65-F5344CB8AC3E}">
        <p14:creationId xmlns:p14="http://schemas.microsoft.com/office/powerpoint/2010/main" val="1505919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B5C41D5-3F9D-4DF8-8FC0-56F26F570A60}"/>
              </a:ext>
            </a:extLst>
          </p:cNvPr>
          <p:cNvGrpSpPr/>
          <p:nvPr/>
        </p:nvGrpSpPr>
        <p:grpSpPr>
          <a:xfrm>
            <a:off x="0" y="0"/>
            <a:ext cx="12192000" cy="6858000"/>
            <a:chOff x="0" y="0"/>
            <a:chExt cx="12192000" cy="6858000"/>
          </a:xfrm>
        </p:grpSpPr>
        <p:grpSp>
          <p:nvGrpSpPr>
            <p:cNvPr id="5" name="Group 4">
              <a:extLst>
                <a:ext uri="{FF2B5EF4-FFF2-40B4-BE49-F238E27FC236}">
                  <a16:creationId xmlns:a16="http://schemas.microsoft.com/office/drawing/2014/main" id="{BDA7E9CA-7213-4ABC-AC37-510774A024CD}"/>
                </a:ext>
              </a:extLst>
            </p:cNvPr>
            <p:cNvGrpSpPr/>
            <p:nvPr/>
          </p:nvGrpSpPr>
          <p:grpSpPr>
            <a:xfrm>
              <a:off x="0" y="0"/>
              <a:ext cx="12192000" cy="6858000"/>
              <a:chOff x="285753" y="174978"/>
              <a:chExt cx="8572493" cy="6508044"/>
            </a:xfrm>
          </p:grpSpPr>
          <p:pic>
            <p:nvPicPr>
              <p:cNvPr id="8" name="Picture 7">
                <a:extLst>
                  <a:ext uri="{FF2B5EF4-FFF2-40B4-BE49-F238E27FC236}">
                    <a16:creationId xmlns:a16="http://schemas.microsoft.com/office/drawing/2014/main" id="{848F30D3-D545-4ADE-AFA4-692B7CDA7143}"/>
                  </a:ext>
                </a:extLst>
              </p:cNvPr>
              <p:cNvPicPr>
                <a:picLocks noChangeAspect="1"/>
              </p:cNvPicPr>
              <p:nvPr/>
            </p:nvPicPr>
            <p:blipFill>
              <a:blip r:embed="rId2"/>
              <a:stretch>
                <a:fillRect/>
              </a:stretch>
            </p:blipFill>
            <p:spPr>
              <a:xfrm flipH="1">
                <a:off x="4556957" y="174978"/>
                <a:ext cx="4301289" cy="6508044"/>
              </a:xfrm>
              <a:prstGeom prst="rect">
                <a:avLst/>
              </a:prstGeom>
            </p:spPr>
          </p:pic>
          <p:pic>
            <p:nvPicPr>
              <p:cNvPr id="9" name="Picture 8">
                <a:extLst>
                  <a:ext uri="{FF2B5EF4-FFF2-40B4-BE49-F238E27FC236}">
                    <a16:creationId xmlns:a16="http://schemas.microsoft.com/office/drawing/2014/main" id="{797A6A96-4A6A-4532-9105-B12BD55A05E6}"/>
                  </a:ext>
                </a:extLst>
              </p:cNvPr>
              <p:cNvPicPr>
                <a:picLocks noChangeAspect="1"/>
              </p:cNvPicPr>
              <p:nvPr/>
            </p:nvPicPr>
            <p:blipFill>
              <a:blip r:embed="rId2"/>
              <a:stretch>
                <a:fillRect/>
              </a:stretch>
            </p:blipFill>
            <p:spPr>
              <a:xfrm>
                <a:off x="285753" y="174978"/>
                <a:ext cx="4271206" cy="6508044"/>
              </a:xfrm>
              <a:prstGeom prst="rect">
                <a:avLst/>
              </a:prstGeom>
            </p:spPr>
          </p:pic>
          <p:sp>
            <p:nvSpPr>
              <p:cNvPr id="10" name="Rectangle 9">
                <a:extLst>
                  <a:ext uri="{FF2B5EF4-FFF2-40B4-BE49-F238E27FC236}">
                    <a16:creationId xmlns:a16="http://schemas.microsoft.com/office/drawing/2014/main" id="{C2654112-3DE8-44DA-86ED-47C55598699E}"/>
                  </a:ext>
                </a:extLst>
              </p:cNvPr>
              <p:cNvSpPr/>
              <p:nvPr/>
            </p:nvSpPr>
            <p:spPr>
              <a:xfrm>
                <a:off x="285753" y="174978"/>
                <a:ext cx="8572493" cy="6508044"/>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1"/>
              </a:p>
            </p:txBody>
          </p:sp>
        </p:grpSp>
        <p:sp>
          <p:nvSpPr>
            <p:cNvPr id="6" name="Rectangle 5">
              <a:extLst>
                <a:ext uri="{FF2B5EF4-FFF2-40B4-BE49-F238E27FC236}">
                  <a16:creationId xmlns:a16="http://schemas.microsoft.com/office/drawing/2014/main" id="{FE12778F-CD7F-42A5-AC82-257088ECBAE3}"/>
                </a:ext>
              </a:extLst>
            </p:cNvPr>
            <p:cNvSpPr/>
            <p:nvPr/>
          </p:nvSpPr>
          <p:spPr>
            <a:xfrm>
              <a:off x="386169" y="287323"/>
              <a:ext cx="11387574" cy="628335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7" name="Title 4">
              <a:extLst>
                <a:ext uri="{FF2B5EF4-FFF2-40B4-BE49-F238E27FC236}">
                  <a16:creationId xmlns:a16="http://schemas.microsoft.com/office/drawing/2014/main" id="{E43493EB-0653-461B-834C-5F35E32DA17D}"/>
                </a:ext>
              </a:extLst>
            </p:cNvPr>
            <p:cNvSpPr txBox="1">
              <a:spLocks/>
            </p:cNvSpPr>
            <p:nvPr/>
          </p:nvSpPr>
          <p:spPr>
            <a:xfrm>
              <a:off x="402213" y="389182"/>
              <a:ext cx="11387573" cy="490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400" b="1" dirty="0">
                  <a:solidFill>
                    <a:schemeClr val="tx1">
                      <a:lumMod val="50000"/>
                      <a:lumOff val="50000"/>
                    </a:schemeClr>
                  </a:solidFill>
                  <a:latin typeface="Gill Sans MT" panose="020B0502020104020203" pitchFamily="34" charset="0"/>
                </a:rPr>
                <a:t>CLIMATE AND DISASTER RISK FINANCING ONLINE TRAINING</a:t>
              </a:r>
            </a:p>
            <a:p>
              <a:pPr algn="ctr"/>
              <a:r>
                <a:rPr lang="en-ZA" sz="1400" b="1" i="1" dirty="0">
                  <a:solidFill>
                    <a:schemeClr val="tx1">
                      <a:lumMod val="50000"/>
                      <a:lumOff val="50000"/>
                    </a:schemeClr>
                  </a:solidFill>
                  <a:latin typeface="Gill Sans MT" panose="020B0502020104020203" pitchFamily="34" charset="0"/>
                </a:rPr>
                <a:t>SESSION 4: </a:t>
              </a:r>
              <a:r>
                <a:rPr lang="en-US" sz="1400" b="1" i="1" dirty="0">
                  <a:solidFill>
                    <a:schemeClr val="tx1">
                      <a:lumMod val="50000"/>
                      <a:lumOff val="50000"/>
                    </a:schemeClr>
                  </a:solidFill>
                  <a:latin typeface="Gill Sans MT" panose="020B0502020104020203" pitchFamily="34" charset="0"/>
                </a:rPr>
                <a:t>CLIMATE AND DISASTER RISK FINANCING and KEY FINANCIAL INSTRUMENTS</a:t>
              </a:r>
              <a:endParaRPr lang="en-ZA" sz="1400" b="1" i="1" dirty="0">
                <a:solidFill>
                  <a:schemeClr val="tx1">
                    <a:lumMod val="50000"/>
                    <a:lumOff val="50000"/>
                  </a:schemeClr>
                </a:solidFill>
                <a:latin typeface="Gill Sans MT" panose="020B0502020104020203" pitchFamily="34" charset="0"/>
              </a:endParaRPr>
            </a:p>
          </p:txBody>
        </p:sp>
      </p:grpSp>
      <p:sp>
        <p:nvSpPr>
          <p:cNvPr id="13" name="Titre 1">
            <a:extLst>
              <a:ext uri="{FF2B5EF4-FFF2-40B4-BE49-F238E27FC236}">
                <a16:creationId xmlns:a16="http://schemas.microsoft.com/office/drawing/2014/main" id="{60225D04-B606-4DE5-9D35-4086BC51BC20}"/>
              </a:ext>
            </a:extLst>
          </p:cNvPr>
          <p:cNvSpPr>
            <a:spLocks noGrp="1"/>
          </p:cNvSpPr>
          <p:nvPr>
            <p:ph type="ctrTitle"/>
          </p:nvPr>
        </p:nvSpPr>
        <p:spPr>
          <a:xfrm>
            <a:off x="418257" y="1204521"/>
            <a:ext cx="11493006" cy="701891"/>
          </a:xfrm>
        </p:spPr>
        <p:txBody>
          <a:bodyPr>
            <a:noAutofit/>
          </a:bodyPr>
          <a:lstStyle/>
          <a:p>
            <a:r>
              <a:rPr lang="en-US" sz="3200" b="1" dirty="0">
                <a:solidFill>
                  <a:srgbClr val="682C43"/>
                </a:solidFill>
                <a:latin typeface="+mn-lt"/>
              </a:rPr>
              <a:t>Outline</a:t>
            </a:r>
          </a:p>
        </p:txBody>
      </p:sp>
      <p:sp>
        <p:nvSpPr>
          <p:cNvPr id="14" name="TextBox 8">
            <a:extLst>
              <a:ext uri="{FF2B5EF4-FFF2-40B4-BE49-F238E27FC236}">
                <a16:creationId xmlns:a16="http://schemas.microsoft.com/office/drawing/2014/main" id="{96947128-5556-44D2-963F-A16181382708}"/>
              </a:ext>
            </a:extLst>
          </p:cNvPr>
          <p:cNvSpPr txBox="1"/>
          <p:nvPr/>
        </p:nvSpPr>
        <p:spPr>
          <a:xfrm>
            <a:off x="1265652" y="2564120"/>
            <a:ext cx="9617907" cy="3785652"/>
          </a:xfrm>
          <a:prstGeom prst="rect">
            <a:avLst/>
          </a:prstGeom>
          <a:noFill/>
        </p:spPr>
        <p:txBody>
          <a:bodyPr wrap="square" rtlCol="0">
            <a:spAutoFit/>
          </a:bodyPr>
          <a:lstStyle/>
          <a:p>
            <a:pPr marL="457200" indent="-457200">
              <a:buAutoNum type="arabicParenR"/>
            </a:pPr>
            <a:r>
              <a:rPr lang="en-GB" sz="2400" dirty="0">
                <a:latin typeface="Arial" charset="0"/>
                <a:ea typeface="Arial" charset="0"/>
                <a:cs typeface="Arial" charset="0"/>
              </a:rPr>
              <a:t>Risk transfer</a:t>
            </a:r>
          </a:p>
          <a:p>
            <a:pPr marL="457200" indent="-457200">
              <a:buAutoNum type="arabicParenR"/>
            </a:pPr>
            <a:endParaRPr lang="en-GB" sz="2400" dirty="0">
              <a:latin typeface="Arial" charset="0"/>
              <a:ea typeface="Arial" charset="0"/>
              <a:cs typeface="Arial" charset="0"/>
            </a:endParaRPr>
          </a:p>
          <a:p>
            <a:pPr marL="457200" indent="-457200">
              <a:buAutoNum type="arabicParenR"/>
            </a:pPr>
            <a:r>
              <a:rPr lang="en-GB" sz="2400" dirty="0">
                <a:latin typeface="Arial" charset="0"/>
                <a:ea typeface="Arial" charset="0"/>
                <a:cs typeface="Arial" charset="0"/>
              </a:rPr>
              <a:t>Contingent lines of credit</a:t>
            </a:r>
          </a:p>
          <a:p>
            <a:pPr marL="457200" indent="-457200">
              <a:buAutoNum type="arabicParenR"/>
            </a:pPr>
            <a:endParaRPr lang="en-GB" sz="2400" dirty="0">
              <a:latin typeface="Arial" charset="0"/>
              <a:ea typeface="Arial" charset="0"/>
              <a:cs typeface="Arial" charset="0"/>
            </a:endParaRPr>
          </a:p>
          <a:p>
            <a:pPr marL="457200" indent="-457200">
              <a:buAutoNum type="arabicParenR"/>
            </a:pPr>
            <a:r>
              <a:rPr lang="en-GB" sz="2400" dirty="0">
                <a:latin typeface="Arial" charset="0"/>
                <a:ea typeface="Arial" charset="0"/>
                <a:cs typeface="Arial" charset="0"/>
              </a:rPr>
              <a:t>Contingency fund</a:t>
            </a:r>
          </a:p>
          <a:p>
            <a:pPr marL="457200" indent="-457200">
              <a:buAutoNum type="arabicParenR"/>
            </a:pPr>
            <a:endParaRPr lang="en-GB" sz="2400" dirty="0">
              <a:latin typeface="Arial" charset="0"/>
              <a:ea typeface="Arial" charset="0"/>
              <a:cs typeface="Arial" charset="0"/>
            </a:endParaRPr>
          </a:p>
          <a:p>
            <a:pPr marL="457200" indent="-457200">
              <a:buFontTx/>
              <a:buAutoNum type="arabicParenR"/>
            </a:pPr>
            <a:r>
              <a:rPr lang="en-GB" sz="2400" dirty="0">
                <a:latin typeface="Arial" charset="0"/>
                <a:ea typeface="Arial" charset="0"/>
                <a:cs typeface="Arial" charset="0"/>
              </a:rPr>
              <a:t>Innovative instruments</a:t>
            </a:r>
          </a:p>
          <a:p>
            <a:pPr marL="457200" indent="-457200">
              <a:buFontTx/>
              <a:buAutoNum type="arabicParenR"/>
            </a:pPr>
            <a:endParaRPr lang="en-GB" sz="2400" dirty="0">
              <a:latin typeface="Arial" charset="0"/>
              <a:ea typeface="Arial" charset="0"/>
              <a:cs typeface="Arial" charset="0"/>
            </a:endParaRPr>
          </a:p>
          <a:p>
            <a:pPr marL="457200" indent="-457200">
              <a:buAutoNum type="arabicParenR"/>
            </a:pPr>
            <a:r>
              <a:rPr lang="en-GB" sz="2400" dirty="0">
                <a:latin typeface="Arial" charset="0"/>
                <a:ea typeface="Arial" charset="0"/>
                <a:cs typeface="Arial" charset="0"/>
              </a:rPr>
              <a:t>Budget reallocation</a:t>
            </a:r>
          </a:p>
          <a:p>
            <a:pPr marL="457200" indent="-457200">
              <a:buAutoNum type="arabicParenR"/>
            </a:pPr>
            <a:endParaRPr lang="en-GB" sz="2400" dirty="0">
              <a:latin typeface="Arial" charset="0"/>
              <a:ea typeface="Arial" charset="0"/>
              <a:cs typeface="Arial" charset="0"/>
            </a:endParaRPr>
          </a:p>
        </p:txBody>
      </p:sp>
    </p:spTree>
    <p:extLst>
      <p:ext uri="{BB962C8B-B14F-4D97-AF65-F5344CB8AC3E}">
        <p14:creationId xmlns:p14="http://schemas.microsoft.com/office/powerpoint/2010/main" val="2120003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B5C41D5-3F9D-4DF8-8FC0-56F26F570A60}"/>
              </a:ext>
            </a:extLst>
          </p:cNvPr>
          <p:cNvGrpSpPr/>
          <p:nvPr/>
        </p:nvGrpSpPr>
        <p:grpSpPr>
          <a:xfrm>
            <a:off x="0" y="0"/>
            <a:ext cx="12192000" cy="6858000"/>
            <a:chOff x="0" y="0"/>
            <a:chExt cx="12192000" cy="6858000"/>
          </a:xfrm>
        </p:grpSpPr>
        <p:grpSp>
          <p:nvGrpSpPr>
            <p:cNvPr id="5" name="Group 4">
              <a:extLst>
                <a:ext uri="{FF2B5EF4-FFF2-40B4-BE49-F238E27FC236}">
                  <a16:creationId xmlns:a16="http://schemas.microsoft.com/office/drawing/2014/main" id="{BDA7E9CA-7213-4ABC-AC37-510774A024CD}"/>
                </a:ext>
              </a:extLst>
            </p:cNvPr>
            <p:cNvGrpSpPr/>
            <p:nvPr/>
          </p:nvGrpSpPr>
          <p:grpSpPr>
            <a:xfrm>
              <a:off x="0" y="0"/>
              <a:ext cx="12192000" cy="6858000"/>
              <a:chOff x="285753" y="174978"/>
              <a:chExt cx="8572493" cy="6508044"/>
            </a:xfrm>
          </p:grpSpPr>
          <p:pic>
            <p:nvPicPr>
              <p:cNvPr id="8" name="Picture 7">
                <a:extLst>
                  <a:ext uri="{FF2B5EF4-FFF2-40B4-BE49-F238E27FC236}">
                    <a16:creationId xmlns:a16="http://schemas.microsoft.com/office/drawing/2014/main" id="{848F30D3-D545-4ADE-AFA4-692B7CDA7143}"/>
                  </a:ext>
                </a:extLst>
              </p:cNvPr>
              <p:cNvPicPr>
                <a:picLocks noChangeAspect="1"/>
              </p:cNvPicPr>
              <p:nvPr/>
            </p:nvPicPr>
            <p:blipFill>
              <a:blip r:embed="rId2"/>
              <a:stretch>
                <a:fillRect/>
              </a:stretch>
            </p:blipFill>
            <p:spPr>
              <a:xfrm flipH="1">
                <a:off x="4556957" y="174978"/>
                <a:ext cx="4301289" cy="6508044"/>
              </a:xfrm>
              <a:prstGeom prst="rect">
                <a:avLst/>
              </a:prstGeom>
            </p:spPr>
          </p:pic>
          <p:pic>
            <p:nvPicPr>
              <p:cNvPr id="9" name="Picture 8">
                <a:extLst>
                  <a:ext uri="{FF2B5EF4-FFF2-40B4-BE49-F238E27FC236}">
                    <a16:creationId xmlns:a16="http://schemas.microsoft.com/office/drawing/2014/main" id="{797A6A96-4A6A-4532-9105-B12BD55A05E6}"/>
                  </a:ext>
                </a:extLst>
              </p:cNvPr>
              <p:cNvPicPr>
                <a:picLocks noChangeAspect="1"/>
              </p:cNvPicPr>
              <p:nvPr/>
            </p:nvPicPr>
            <p:blipFill>
              <a:blip r:embed="rId2"/>
              <a:stretch>
                <a:fillRect/>
              </a:stretch>
            </p:blipFill>
            <p:spPr>
              <a:xfrm>
                <a:off x="285753" y="174978"/>
                <a:ext cx="4271206" cy="6508044"/>
              </a:xfrm>
              <a:prstGeom prst="rect">
                <a:avLst/>
              </a:prstGeom>
            </p:spPr>
          </p:pic>
          <p:sp>
            <p:nvSpPr>
              <p:cNvPr id="10" name="Rectangle 9">
                <a:extLst>
                  <a:ext uri="{FF2B5EF4-FFF2-40B4-BE49-F238E27FC236}">
                    <a16:creationId xmlns:a16="http://schemas.microsoft.com/office/drawing/2014/main" id="{C2654112-3DE8-44DA-86ED-47C55598699E}"/>
                  </a:ext>
                </a:extLst>
              </p:cNvPr>
              <p:cNvSpPr/>
              <p:nvPr/>
            </p:nvSpPr>
            <p:spPr>
              <a:xfrm>
                <a:off x="285753" y="174978"/>
                <a:ext cx="8572493" cy="6508044"/>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1"/>
              </a:p>
            </p:txBody>
          </p:sp>
        </p:grpSp>
        <p:sp>
          <p:nvSpPr>
            <p:cNvPr id="6" name="Rectangle 5">
              <a:extLst>
                <a:ext uri="{FF2B5EF4-FFF2-40B4-BE49-F238E27FC236}">
                  <a16:creationId xmlns:a16="http://schemas.microsoft.com/office/drawing/2014/main" id="{FE12778F-CD7F-42A5-AC82-257088ECBAE3}"/>
                </a:ext>
              </a:extLst>
            </p:cNvPr>
            <p:cNvSpPr/>
            <p:nvPr/>
          </p:nvSpPr>
          <p:spPr>
            <a:xfrm>
              <a:off x="386169" y="287323"/>
              <a:ext cx="11387574" cy="628335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7" name="Title 4">
              <a:extLst>
                <a:ext uri="{FF2B5EF4-FFF2-40B4-BE49-F238E27FC236}">
                  <a16:creationId xmlns:a16="http://schemas.microsoft.com/office/drawing/2014/main" id="{E43493EB-0653-461B-834C-5F35E32DA17D}"/>
                </a:ext>
              </a:extLst>
            </p:cNvPr>
            <p:cNvSpPr txBox="1">
              <a:spLocks/>
            </p:cNvSpPr>
            <p:nvPr/>
          </p:nvSpPr>
          <p:spPr>
            <a:xfrm>
              <a:off x="402213" y="389182"/>
              <a:ext cx="11387573" cy="490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400" b="1" dirty="0">
                  <a:solidFill>
                    <a:schemeClr val="tx1">
                      <a:lumMod val="50000"/>
                      <a:lumOff val="50000"/>
                    </a:schemeClr>
                  </a:solidFill>
                  <a:latin typeface="Gill Sans MT" panose="020B0502020104020203" pitchFamily="34" charset="0"/>
                </a:rPr>
                <a:t>CLIMATE AND DISASTER RISK FINANCING ONLINE TRAINING</a:t>
              </a:r>
            </a:p>
            <a:p>
              <a:pPr algn="ctr"/>
              <a:r>
                <a:rPr lang="en-ZA" sz="1400" b="1" i="1" dirty="0">
                  <a:solidFill>
                    <a:schemeClr val="tx1">
                      <a:lumMod val="50000"/>
                      <a:lumOff val="50000"/>
                    </a:schemeClr>
                  </a:solidFill>
                  <a:latin typeface="Gill Sans MT" panose="020B0502020104020203" pitchFamily="34" charset="0"/>
                </a:rPr>
                <a:t>SESSION 4: </a:t>
              </a:r>
              <a:r>
                <a:rPr lang="en-US" sz="1400" b="1" i="1" dirty="0">
                  <a:solidFill>
                    <a:schemeClr val="tx1">
                      <a:lumMod val="50000"/>
                      <a:lumOff val="50000"/>
                    </a:schemeClr>
                  </a:solidFill>
                  <a:latin typeface="Gill Sans MT" panose="020B0502020104020203" pitchFamily="34" charset="0"/>
                </a:rPr>
                <a:t>CLIMATE AND DISASTER RISK FINANCING and KEY FINANCIAL INSTRUMENTS</a:t>
              </a:r>
              <a:endParaRPr lang="en-ZA" sz="1400" b="1" i="1" dirty="0">
                <a:solidFill>
                  <a:schemeClr val="tx1">
                    <a:lumMod val="50000"/>
                    <a:lumOff val="50000"/>
                  </a:schemeClr>
                </a:solidFill>
                <a:latin typeface="Gill Sans MT" panose="020B0502020104020203" pitchFamily="34" charset="0"/>
              </a:endParaRPr>
            </a:p>
          </p:txBody>
        </p:sp>
      </p:grpSp>
      <p:pic>
        <p:nvPicPr>
          <p:cNvPr id="11" name="Picture 10">
            <a:extLst>
              <a:ext uri="{FF2B5EF4-FFF2-40B4-BE49-F238E27FC236}">
                <a16:creationId xmlns:a16="http://schemas.microsoft.com/office/drawing/2014/main" id="{BF708435-7F6C-4544-9B40-244648240054}"/>
              </a:ext>
            </a:extLst>
          </p:cNvPr>
          <p:cNvPicPr>
            <a:picLocks noChangeAspect="1"/>
          </p:cNvPicPr>
          <p:nvPr/>
        </p:nvPicPr>
        <p:blipFill>
          <a:blip r:embed="rId3"/>
          <a:stretch>
            <a:fillRect/>
          </a:stretch>
        </p:blipFill>
        <p:spPr>
          <a:xfrm>
            <a:off x="3026605" y="2531000"/>
            <a:ext cx="6096000" cy="2647950"/>
          </a:xfrm>
          <a:prstGeom prst="rect">
            <a:avLst/>
          </a:prstGeom>
        </p:spPr>
      </p:pic>
      <p:sp>
        <p:nvSpPr>
          <p:cNvPr id="2" name="TextBox 1">
            <a:extLst>
              <a:ext uri="{FF2B5EF4-FFF2-40B4-BE49-F238E27FC236}">
                <a16:creationId xmlns:a16="http://schemas.microsoft.com/office/drawing/2014/main" id="{3CE72612-509A-4454-9CE3-3CFDA0905EAA}"/>
              </a:ext>
            </a:extLst>
          </p:cNvPr>
          <p:cNvSpPr txBox="1"/>
          <p:nvPr/>
        </p:nvSpPr>
        <p:spPr>
          <a:xfrm>
            <a:off x="2526464" y="5690147"/>
            <a:ext cx="7139070" cy="369332"/>
          </a:xfrm>
          <a:prstGeom prst="rect">
            <a:avLst/>
          </a:prstGeom>
          <a:noFill/>
        </p:spPr>
        <p:txBody>
          <a:bodyPr wrap="none" rtlCol="0">
            <a:spAutoFit/>
          </a:bodyPr>
          <a:lstStyle/>
          <a:p>
            <a:r>
              <a:rPr lang="en-ZA" b="1" dirty="0"/>
              <a:t>After 20  minutes you will be returned to the main session automatically </a:t>
            </a:r>
          </a:p>
        </p:txBody>
      </p:sp>
      <p:sp>
        <p:nvSpPr>
          <p:cNvPr id="12" name="TextBox 11">
            <a:extLst>
              <a:ext uri="{FF2B5EF4-FFF2-40B4-BE49-F238E27FC236}">
                <a16:creationId xmlns:a16="http://schemas.microsoft.com/office/drawing/2014/main" id="{575BE230-50D6-464A-9D6A-ECF573674DCA}"/>
              </a:ext>
            </a:extLst>
          </p:cNvPr>
          <p:cNvSpPr txBox="1"/>
          <p:nvPr/>
        </p:nvSpPr>
        <p:spPr>
          <a:xfrm>
            <a:off x="1592940" y="1396175"/>
            <a:ext cx="8979382" cy="769441"/>
          </a:xfrm>
          <a:prstGeom prst="rect">
            <a:avLst/>
          </a:prstGeom>
          <a:noFill/>
        </p:spPr>
        <p:txBody>
          <a:bodyPr wrap="none" rtlCol="0">
            <a:spAutoFit/>
          </a:bodyPr>
          <a:lstStyle/>
          <a:p>
            <a:pPr algn="ctr"/>
            <a:r>
              <a:rPr lang="en-ZA" b="1" dirty="0"/>
              <a:t>In the next few minutes you will be placed in a breakout room to discuss your assigned topic</a:t>
            </a:r>
          </a:p>
          <a:p>
            <a:pPr algn="ctr"/>
            <a:endParaRPr lang="en-ZA" sz="800" b="1" dirty="0"/>
          </a:p>
          <a:p>
            <a:pPr algn="ctr"/>
            <a:r>
              <a:rPr lang="en-ZA" b="1" dirty="0"/>
              <a:t>Please select “</a:t>
            </a:r>
            <a:r>
              <a:rPr lang="en-ZA" b="1" dirty="0">
                <a:solidFill>
                  <a:srgbClr val="0070C0"/>
                </a:solidFill>
              </a:rPr>
              <a:t>Join</a:t>
            </a:r>
            <a:r>
              <a:rPr lang="en-ZA" b="1" dirty="0"/>
              <a:t>” when you are ready to enter the room</a:t>
            </a:r>
          </a:p>
        </p:txBody>
      </p:sp>
      <p:sp>
        <p:nvSpPr>
          <p:cNvPr id="13" name="Oval 12">
            <a:extLst>
              <a:ext uri="{FF2B5EF4-FFF2-40B4-BE49-F238E27FC236}">
                <a16:creationId xmlns:a16="http://schemas.microsoft.com/office/drawing/2014/main" id="{850D5EBD-4DF3-45D5-A807-1C32D0937BDC}"/>
              </a:ext>
            </a:extLst>
          </p:cNvPr>
          <p:cNvSpPr/>
          <p:nvPr/>
        </p:nvSpPr>
        <p:spPr>
          <a:xfrm>
            <a:off x="6612003" y="4548554"/>
            <a:ext cx="1277627" cy="63039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407251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0" tmFilter="0, 0; .2, .5; .8, .5; 1, 0"/>
                                        <p:tgtEl>
                                          <p:spTgt spid="13"/>
                                        </p:tgtEl>
                                      </p:cBhvr>
                                    </p:animEffect>
                                    <p:animScale>
                                      <p:cBhvr>
                                        <p:cTn id="12"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B5C41D5-3F9D-4DF8-8FC0-56F26F570A60}"/>
              </a:ext>
            </a:extLst>
          </p:cNvPr>
          <p:cNvGrpSpPr/>
          <p:nvPr/>
        </p:nvGrpSpPr>
        <p:grpSpPr>
          <a:xfrm>
            <a:off x="0" y="0"/>
            <a:ext cx="12192000" cy="6858000"/>
            <a:chOff x="0" y="0"/>
            <a:chExt cx="12192000" cy="6858000"/>
          </a:xfrm>
        </p:grpSpPr>
        <p:grpSp>
          <p:nvGrpSpPr>
            <p:cNvPr id="5" name="Group 4">
              <a:extLst>
                <a:ext uri="{FF2B5EF4-FFF2-40B4-BE49-F238E27FC236}">
                  <a16:creationId xmlns:a16="http://schemas.microsoft.com/office/drawing/2014/main" id="{BDA7E9CA-7213-4ABC-AC37-510774A024CD}"/>
                </a:ext>
              </a:extLst>
            </p:cNvPr>
            <p:cNvGrpSpPr/>
            <p:nvPr/>
          </p:nvGrpSpPr>
          <p:grpSpPr>
            <a:xfrm>
              <a:off x="0" y="0"/>
              <a:ext cx="12192000" cy="6858000"/>
              <a:chOff x="285753" y="174978"/>
              <a:chExt cx="8572493" cy="6508044"/>
            </a:xfrm>
          </p:grpSpPr>
          <p:pic>
            <p:nvPicPr>
              <p:cNvPr id="8" name="Picture 7">
                <a:extLst>
                  <a:ext uri="{FF2B5EF4-FFF2-40B4-BE49-F238E27FC236}">
                    <a16:creationId xmlns:a16="http://schemas.microsoft.com/office/drawing/2014/main" id="{848F30D3-D545-4ADE-AFA4-692B7CDA7143}"/>
                  </a:ext>
                </a:extLst>
              </p:cNvPr>
              <p:cNvPicPr>
                <a:picLocks noChangeAspect="1"/>
              </p:cNvPicPr>
              <p:nvPr/>
            </p:nvPicPr>
            <p:blipFill>
              <a:blip r:embed="rId2"/>
              <a:stretch>
                <a:fillRect/>
              </a:stretch>
            </p:blipFill>
            <p:spPr>
              <a:xfrm flipH="1">
                <a:off x="4556957" y="174978"/>
                <a:ext cx="4301289" cy="6508044"/>
              </a:xfrm>
              <a:prstGeom prst="rect">
                <a:avLst/>
              </a:prstGeom>
            </p:spPr>
          </p:pic>
          <p:pic>
            <p:nvPicPr>
              <p:cNvPr id="9" name="Picture 8">
                <a:extLst>
                  <a:ext uri="{FF2B5EF4-FFF2-40B4-BE49-F238E27FC236}">
                    <a16:creationId xmlns:a16="http://schemas.microsoft.com/office/drawing/2014/main" id="{797A6A96-4A6A-4532-9105-B12BD55A05E6}"/>
                  </a:ext>
                </a:extLst>
              </p:cNvPr>
              <p:cNvPicPr>
                <a:picLocks noChangeAspect="1"/>
              </p:cNvPicPr>
              <p:nvPr/>
            </p:nvPicPr>
            <p:blipFill>
              <a:blip r:embed="rId2"/>
              <a:stretch>
                <a:fillRect/>
              </a:stretch>
            </p:blipFill>
            <p:spPr>
              <a:xfrm>
                <a:off x="285753" y="174978"/>
                <a:ext cx="4271206" cy="6508044"/>
              </a:xfrm>
              <a:prstGeom prst="rect">
                <a:avLst/>
              </a:prstGeom>
            </p:spPr>
          </p:pic>
          <p:sp>
            <p:nvSpPr>
              <p:cNvPr id="10" name="Rectangle 9">
                <a:extLst>
                  <a:ext uri="{FF2B5EF4-FFF2-40B4-BE49-F238E27FC236}">
                    <a16:creationId xmlns:a16="http://schemas.microsoft.com/office/drawing/2014/main" id="{C2654112-3DE8-44DA-86ED-47C55598699E}"/>
                  </a:ext>
                </a:extLst>
              </p:cNvPr>
              <p:cNvSpPr/>
              <p:nvPr/>
            </p:nvSpPr>
            <p:spPr>
              <a:xfrm>
                <a:off x="285753" y="174978"/>
                <a:ext cx="8572493" cy="6508044"/>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1"/>
              </a:p>
            </p:txBody>
          </p:sp>
        </p:grpSp>
        <p:sp>
          <p:nvSpPr>
            <p:cNvPr id="6" name="Rectangle 5">
              <a:extLst>
                <a:ext uri="{FF2B5EF4-FFF2-40B4-BE49-F238E27FC236}">
                  <a16:creationId xmlns:a16="http://schemas.microsoft.com/office/drawing/2014/main" id="{FE12778F-CD7F-42A5-AC82-257088ECBAE3}"/>
                </a:ext>
              </a:extLst>
            </p:cNvPr>
            <p:cNvSpPr/>
            <p:nvPr/>
          </p:nvSpPr>
          <p:spPr>
            <a:xfrm>
              <a:off x="386169" y="287323"/>
              <a:ext cx="11387574" cy="628335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7" name="Title 4">
              <a:extLst>
                <a:ext uri="{FF2B5EF4-FFF2-40B4-BE49-F238E27FC236}">
                  <a16:creationId xmlns:a16="http://schemas.microsoft.com/office/drawing/2014/main" id="{E43493EB-0653-461B-834C-5F35E32DA17D}"/>
                </a:ext>
              </a:extLst>
            </p:cNvPr>
            <p:cNvSpPr txBox="1">
              <a:spLocks/>
            </p:cNvSpPr>
            <p:nvPr/>
          </p:nvSpPr>
          <p:spPr>
            <a:xfrm>
              <a:off x="402213" y="389182"/>
              <a:ext cx="11387573" cy="490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400" b="1" dirty="0">
                  <a:solidFill>
                    <a:schemeClr val="tx1">
                      <a:lumMod val="50000"/>
                      <a:lumOff val="50000"/>
                    </a:schemeClr>
                  </a:solidFill>
                  <a:latin typeface="Gill Sans MT" panose="020B0502020104020203" pitchFamily="34" charset="0"/>
                </a:rPr>
                <a:t>CLIMATE AND DISASTER RISK FINANCING ONLINE TRAINING</a:t>
              </a:r>
            </a:p>
            <a:p>
              <a:pPr algn="ctr"/>
              <a:r>
                <a:rPr lang="en-ZA" sz="1400" b="1" i="1" dirty="0">
                  <a:solidFill>
                    <a:schemeClr val="tx1">
                      <a:lumMod val="50000"/>
                      <a:lumOff val="50000"/>
                    </a:schemeClr>
                  </a:solidFill>
                  <a:latin typeface="Gill Sans MT" panose="020B0502020104020203" pitchFamily="34" charset="0"/>
                </a:rPr>
                <a:t>SESSION 4: </a:t>
              </a:r>
              <a:r>
                <a:rPr lang="en-US" sz="1400" b="1" i="1" dirty="0">
                  <a:solidFill>
                    <a:schemeClr val="tx1">
                      <a:lumMod val="50000"/>
                      <a:lumOff val="50000"/>
                    </a:schemeClr>
                  </a:solidFill>
                  <a:latin typeface="Gill Sans MT" panose="020B0502020104020203" pitchFamily="34" charset="0"/>
                </a:rPr>
                <a:t>CLIMATE AND DISASTER RISK FINANCING and KEY FINANCIAL INSTRUMENTS</a:t>
              </a:r>
              <a:endParaRPr lang="en-ZA" sz="1400" b="1" i="1" dirty="0">
                <a:solidFill>
                  <a:schemeClr val="tx1">
                    <a:lumMod val="50000"/>
                    <a:lumOff val="50000"/>
                  </a:schemeClr>
                </a:solidFill>
                <a:latin typeface="Gill Sans MT" panose="020B0502020104020203" pitchFamily="34" charset="0"/>
              </a:endParaRPr>
            </a:p>
          </p:txBody>
        </p:sp>
      </p:grpSp>
      <p:sp>
        <p:nvSpPr>
          <p:cNvPr id="12" name="TextBox 11">
            <a:extLst>
              <a:ext uri="{FF2B5EF4-FFF2-40B4-BE49-F238E27FC236}">
                <a16:creationId xmlns:a16="http://schemas.microsoft.com/office/drawing/2014/main" id="{575BE230-50D6-464A-9D6A-ECF573674DCA}"/>
              </a:ext>
            </a:extLst>
          </p:cNvPr>
          <p:cNvSpPr txBox="1"/>
          <p:nvPr/>
        </p:nvSpPr>
        <p:spPr>
          <a:xfrm>
            <a:off x="3292837" y="1396175"/>
            <a:ext cx="5579604" cy="2585323"/>
          </a:xfrm>
          <a:prstGeom prst="rect">
            <a:avLst/>
          </a:prstGeom>
          <a:noFill/>
        </p:spPr>
        <p:txBody>
          <a:bodyPr wrap="none" rtlCol="0">
            <a:spAutoFit/>
          </a:bodyPr>
          <a:lstStyle/>
          <a:p>
            <a:pPr algn="ctr"/>
            <a:r>
              <a:rPr lang="en-ZA" sz="5400" b="1" dirty="0"/>
              <a:t>GROUP FEEDBACK </a:t>
            </a:r>
          </a:p>
          <a:p>
            <a:pPr algn="ctr"/>
            <a:r>
              <a:rPr lang="en-ZA" sz="5400" b="1" dirty="0"/>
              <a:t>and </a:t>
            </a:r>
          </a:p>
          <a:p>
            <a:pPr algn="ctr"/>
            <a:r>
              <a:rPr lang="en-ZA" sz="5400" b="1" dirty="0"/>
              <a:t>DISCUSSION</a:t>
            </a:r>
          </a:p>
        </p:txBody>
      </p:sp>
    </p:spTree>
    <p:extLst>
      <p:ext uri="{BB962C8B-B14F-4D97-AF65-F5344CB8AC3E}">
        <p14:creationId xmlns:p14="http://schemas.microsoft.com/office/powerpoint/2010/main" val="2903155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B5C41D5-3F9D-4DF8-8FC0-56F26F570A60}"/>
              </a:ext>
            </a:extLst>
          </p:cNvPr>
          <p:cNvGrpSpPr/>
          <p:nvPr/>
        </p:nvGrpSpPr>
        <p:grpSpPr>
          <a:xfrm>
            <a:off x="0" y="0"/>
            <a:ext cx="12192000" cy="6858000"/>
            <a:chOff x="0" y="0"/>
            <a:chExt cx="12192000" cy="6858000"/>
          </a:xfrm>
        </p:grpSpPr>
        <p:grpSp>
          <p:nvGrpSpPr>
            <p:cNvPr id="5" name="Group 4">
              <a:extLst>
                <a:ext uri="{FF2B5EF4-FFF2-40B4-BE49-F238E27FC236}">
                  <a16:creationId xmlns:a16="http://schemas.microsoft.com/office/drawing/2014/main" id="{BDA7E9CA-7213-4ABC-AC37-510774A024CD}"/>
                </a:ext>
              </a:extLst>
            </p:cNvPr>
            <p:cNvGrpSpPr/>
            <p:nvPr/>
          </p:nvGrpSpPr>
          <p:grpSpPr>
            <a:xfrm>
              <a:off x="0" y="0"/>
              <a:ext cx="12192000" cy="6858000"/>
              <a:chOff x="285753" y="174978"/>
              <a:chExt cx="8572493" cy="6508044"/>
            </a:xfrm>
          </p:grpSpPr>
          <p:pic>
            <p:nvPicPr>
              <p:cNvPr id="8" name="Picture 7">
                <a:extLst>
                  <a:ext uri="{FF2B5EF4-FFF2-40B4-BE49-F238E27FC236}">
                    <a16:creationId xmlns:a16="http://schemas.microsoft.com/office/drawing/2014/main" id="{848F30D3-D545-4ADE-AFA4-692B7CDA7143}"/>
                  </a:ext>
                </a:extLst>
              </p:cNvPr>
              <p:cNvPicPr>
                <a:picLocks noChangeAspect="1"/>
              </p:cNvPicPr>
              <p:nvPr/>
            </p:nvPicPr>
            <p:blipFill>
              <a:blip r:embed="rId2"/>
              <a:stretch>
                <a:fillRect/>
              </a:stretch>
            </p:blipFill>
            <p:spPr>
              <a:xfrm flipH="1">
                <a:off x="4556957" y="174978"/>
                <a:ext cx="4301289" cy="6508044"/>
              </a:xfrm>
              <a:prstGeom prst="rect">
                <a:avLst/>
              </a:prstGeom>
            </p:spPr>
          </p:pic>
          <p:pic>
            <p:nvPicPr>
              <p:cNvPr id="9" name="Picture 8">
                <a:extLst>
                  <a:ext uri="{FF2B5EF4-FFF2-40B4-BE49-F238E27FC236}">
                    <a16:creationId xmlns:a16="http://schemas.microsoft.com/office/drawing/2014/main" id="{797A6A96-4A6A-4532-9105-B12BD55A05E6}"/>
                  </a:ext>
                </a:extLst>
              </p:cNvPr>
              <p:cNvPicPr>
                <a:picLocks noChangeAspect="1"/>
              </p:cNvPicPr>
              <p:nvPr/>
            </p:nvPicPr>
            <p:blipFill>
              <a:blip r:embed="rId2"/>
              <a:stretch>
                <a:fillRect/>
              </a:stretch>
            </p:blipFill>
            <p:spPr>
              <a:xfrm>
                <a:off x="285753" y="174978"/>
                <a:ext cx="4271206" cy="6508044"/>
              </a:xfrm>
              <a:prstGeom prst="rect">
                <a:avLst/>
              </a:prstGeom>
            </p:spPr>
          </p:pic>
          <p:sp>
            <p:nvSpPr>
              <p:cNvPr id="10" name="Rectangle 9">
                <a:extLst>
                  <a:ext uri="{FF2B5EF4-FFF2-40B4-BE49-F238E27FC236}">
                    <a16:creationId xmlns:a16="http://schemas.microsoft.com/office/drawing/2014/main" id="{C2654112-3DE8-44DA-86ED-47C55598699E}"/>
                  </a:ext>
                </a:extLst>
              </p:cNvPr>
              <p:cNvSpPr/>
              <p:nvPr/>
            </p:nvSpPr>
            <p:spPr>
              <a:xfrm>
                <a:off x="285753" y="174978"/>
                <a:ext cx="8572493" cy="6508044"/>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1"/>
              </a:p>
            </p:txBody>
          </p:sp>
        </p:grpSp>
        <p:sp>
          <p:nvSpPr>
            <p:cNvPr id="6" name="Rectangle 5">
              <a:extLst>
                <a:ext uri="{FF2B5EF4-FFF2-40B4-BE49-F238E27FC236}">
                  <a16:creationId xmlns:a16="http://schemas.microsoft.com/office/drawing/2014/main" id="{FE12778F-CD7F-42A5-AC82-257088ECBAE3}"/>
                </a:ext>
              </a:extLst>
            </p:cNvPr>
            <p:cNvSpPr/>
            <p:nvPr/>
          </p:nvSpPr>
          <p:spPr>
            <a:xfrm>
              <a:off x="386169" y="287323"/>
              <a:ext cx="11387574" cy="628335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7" name="Title 4">
              <a:extLst>
                <a:ext uri="{FF2B5EF4-FFF2-40B4-BE49-F238E27FC236}">
                  <a16:creationId xmlns:a16="http://schemas.microsoft.com/office/drawing/2014/main" id="{E43493EB-0653-461B-834C-5F35E32DA17D}"/>
                </a:ext>
              </a:extLst>
            </p:cNvPr>
            <p:cNvSpPr txBox="1">
              <a:spLocks/>
            </p:cNvSpPr>
            <p:nvPr/>
          </p:nvSpPr>
          <p:spPr>
            <a:xfrm>
              <a:off x="402213" y="389182"/>
              <a:ext cx="11387573" cy="490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400" b="1" dirty="0">
                  <a:solidFill>
                    <a:schemeClr val="tx1">
                      <a:lumMod val="50000"/>
                      <a:lumOff val="50000"/>
                    </a:schemeClr>
                  </a:solidFill>
                  <a:latin typeface="Gill Sans MT" panose="020B0502020104020203" pitchFamily="34" charset="0"/>
                </a:rPr>
                <a:t>CLIMATE AND DISASTER RISK FINANCING ONLINE TRAINING</a:t>
              </a:r>
            </a:p>
            <a:p>
              <a:pPr algn="ctr"/>
              <a:r>
                <a:rPr lang="en-ZA" sz="1400" b="1" i="1" dirty="0">
                  <a:solidFill>
                    <a:schemeClr val="tx1">
                      <a:lumMod val="50000"/>
                      <a:lumOff val="50000"/>
                    </a:schemeClr>
                  </a:solidFill>
                  <a:latin typeface="Gill Sans MT" panose="020B0502020104020203" pitchFamily="34" charset="0"/>
                </a:rPr>
                <a:t>SESSION 4: </a:t>
              </a:r>
              <a:r>
                <a:rPr lang="en-US" sz="1400" b="1" i="1" dirty="0">
                  <a:solidFill>
                    <a:schemeClr val="tx1">
                      <a:lumMod val="50000"/>
                      <a:lumOff val="50000"/>
                    </a:schemeClr>
                  </a:solidFill>
                  <a:latin typeface="Gill Sans MT" panose="020B0502020104020203" pitchFamily="34" charset="0"/>
                </a:rPr>
                <a:t>CLIMATE AND DISASTER RISK FINANCING and KEY FINANCIAL INSTRUMENTS</a:t>
              </a:r>
              <a:endParaRPr lang="en-ZA" sz="1400" b="1" i="1" dirty="0">
                <a:solidFill>
                  <a:schemeClr val="tx1">
                    <a:lumMod val="50000"/>
                    <a:lumOff val="50000"/>
                  </a:schemeClr>
                </a:solidFill>
                <a:latin typeface="Gill Sans MT" panose="020B0502020104020203" pitchFamily="34" charset="0"/>
              </a:endParaRPr>
            </a:p>
          </p:txBody>
        </p:sp>
      </p:grpSp>
    </p:spTree>
    <p:extLst>
      <p:ext uri="{BB962C8B-B14F-4D97-AF65-F5344CB8AC3E}">
        <p14:creationId xmlns:p14="http://schemas.microsoft.com/office/powerpoint/2010/main" val="2794129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B5C41D5-3F9D-4DF8-8FC0-56F26F570A60}"/>
              </a:ext>
            </a:extLst>
          </p:cNvPr>
          <p:cNvGrpSpPr/>
          <p:nvPr/>
        </p:nvGrpSpPr>
        <p:grpSpPr>
          <a:xfrm>
            <a:off x="0" y="0"/>
            <a:ext cx="12192000" cy="6858000"/>
            <a:chOff x="0" y="0"/>
            <a:chExt cx="12192000" cy="6858000"/>
          </a:xfrm>
        </p:grpSpPr>
        <p:grpSp>
          <p:nvGrpSpPr>
            <p:cNvPr id="5" name="Group 4">
              <a:extLst>
                <a:ext uri="{FF2B5EF4-FFF2-40B4-BE49-F238E27FC236}">
                  <a16:creationId xmlns:a16="http://schemas.microsoft.com/office/drawing/2014/main" id="{BDA7E9CA-7213-4ABC-AC37-510774A024CD}"/>
                </a:ext>
              </a:extLst>
            </p:cNvPr>
            <p:cNvGrpSpPr/>
            <p:nvPr/>
          </p:nvGrpSpPr>
          <p:grpSpPr>
            <a:xfrm>
              <a:off x="0" y="0"/>
              <a:ext cx="12192000" cy="6858000"/>
              <a:chOff x="285753" y="174978"/>
              <a:chExt cx="8572493" cy="6508044"/>
            </a:xfrm>
          </p:grpSpPr>
          <p:pic>
            <p:nvPicPr>
              <p:cNvPr id="8" name="Picture 7">
                <a:extLst>
                  <a:ext uri="{FF2B5EF4-FFF2-40B4-BE49-F238E27FC236}">
                    <a16:creationId xmlns:a16="http://schemas.microsoft.com/office/drawing/2014/main" id="{848F30D3-D545-4ADE-AFA4-692B7CDA7143}"/>
                  </a:ext>
                </a:extLst>
              </p:cNvPr>
              <p:cNvPicPr>
                <a:picLocks noChangeAspect="1"/>
              </p:cNvPicPr>
              <p:nvPr/>
            </p:nvPicPr>
            <p:blipFill>
              <a:blip r:embed="rId2"/>
              <a:stretch>
                <a:fillRect/>
              </a:stretch>
            </p:blipFill>
            <p:spPr>
              <a:xfrm flipH="1">
                <a:off x="4556957" y="174978"/>
                <a:ext cx="4301289" cy="6508044"/>
              </a:xfrm>
              <a:prstGeom prst="rect">
                <a:avLst/>
              </a:prstGeom>
            </p:spPr>
          </p:pic>
          <p:pic>
            <p:nvPicPr>
              <p:cNvPr id="9" name="Picture 8">
                <a:extLst>
                  <a:ext uri="{FF2B5EF4-FFF2-40B4-BE49-F238E27FC236}">
                    <a16:creationId xmlns:a16="http://schemas.microsoft.com/office/drawing/2014/main" id="{797A6A96-4A6A-4532-9105-B12BD55A05E6}"/>
                  </a:ext>
                </a:extLst>
              </p:cNvPr>
              <p:cNvPicPr>
                <a:picLocks noChangeAspect="1"/>
              </p:cNvPicPr>
              <p:nvPr/>
            </p:nvPicPr>
            <p:blipFill>
              <a:blip r:embed="rId2"/>
              <a:stretch>
                <a:fillRect/>
              </a:stretch>
            </p:blipFill>
            <p:spPr>
              <a:xfrm>
                <a:off x="285753" y="174978"/>
                <a:ext cx="4271206" cy="6508044"/>
              </a:xfrm>
              <a:prstGeom prst="rect">
                <a:avLst/>
              </a:prstGeom>
            </p:spPr>
          </p:pic>
          <p:sp>
            <p:nvSpPr>
              <p:cNvPr id="10" name="Rectangle 9">
                <a:extLst>
                  <a:ext uri="{FF2B5EF4-FFF2-40B4-BE49-F238E27FC236}">
                    <a16:creationId xmlns:a16="http://schemas.microsoft.com/office/drawing/2014/main" id="{C2654112-3DE8-44DA-86ED-47C55598699E}"/>
                  </a:ext>
                </a:extLst>
              </p:cNvPr>
              <p:cNvSpPr/>
              <p:nvPr/>
            </p:nvSpPr>
            <p:spPr>
              <a:xfrm>
                <a:off x="285753" y="174978"/>
                <a:ext cx="8572493" cy="6508044"/>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1"/>
              </a:p>
            </p:txBody>
          </p:sp>
        </p:grpSp>
        <p:sp>
          <p:nvSpPr>
            <p:cNvPr id="6" name="Rectangle 5">
              <a:extLst>
                <a:ext uri="{FF2B5EF4-FFF2-40B4-BE49-F238E27FC236}">
                  <a16:creationId xmlns:a16="http://schemas.microsoft.com/office/drawing/2014/main" id="{FE12778F-CD7F-42A5-AC82-257088ECBAE3}"/>
                </a:ext>
              </a:extLst>
            </p:cNvPr>
            <p:cNvSpPr/>
            <p:nvPr/>
          </p:nvSpPr>
          <p:spPr>
            <a:xfrm>
              <a:off x="386169" y="287323"/>
              <a:ext cx="11387574" cy="628335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grpSp>
      <p:pic>
        <p:nvPicPr>
          <p:cNvPr id="12" name="Picture 2">
            <a:extLst>
              <a:ext uri="{FF2B5EF4-FFF2-40B4-BE49-F238E27FC236}">
                <a16:creationId xmlns:a16="http://schemas.microsoft.com/office/drawing/2014/main" id="{BBB05BCE-C512-46CB-836A-E0A46CD5F3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8" y="981425"/>
            <a:ext cx="121808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a:extLst>
              <a:ext uri="{FF2B5EF4-FFF2-40B4-BE49-F238E27FC236}">
                <a16:creationId xmlns:a16="http://schemas.microsoft.com/office/drawing/2014/main" id="{D43772D1-9D13-4EC6-8B02-444EC844664F}"/>
              </a:ext>
            </a:extLst>
          </p:cNvPr>
          <p:cNvSpPr/>
          <p:nvPr/>
        </p:nvSpPr>
        <p:spPr>
          <a:xfrm>
            <a:off x="418257" y="967118"/>
            <a:ext cx="11328745" cy="646331"/>
          </a:xfrm>
          <a:prstGeom prst="rect">
            <a:avLst/>
          </a:prstGeom>
        </p:spPr>
        <p:txBody>
          <a:bodyPr wrap="square">
            <a:spAutoFit/>
          </a:bodyPr>
          <a:lstStyle/>
          <a:p>
            <a:pPr algn="ctr"/>
            <a:r>
              <a:rPr lang="en-GB" sz="3600" b="1" dirty="0">
                <a:solidFill>
                  <a:srgbClr val="002E54"/>
                </a:solidFill>
                <a:latin typeface="Arial" panose="020B0604020202020204" pitchFamily="34" charset="0"/>
                <a:cs typeface="Arial" panose="020B0604020202020204" pitchFamily="34" charset="0"/>
              </a:rPr>
              <a:t>Core Principle 3: Disaster Risk Layering</a:t>
            </a:r>
          </a:p>
        </p:txBody>
      </p:sp>
      <p:sp>
        <p:nvSpPr>
          <p:cNvPr id="14" name="Rectangle 13">
            <a:extLst>
              <a:ext uri="{FF2B5EF4-FFF2-40B4-BE49-F238E27FC236}">
                <a16:creationId xmlns:a16="http://schemas.microsoft.com/office/drawing/2014/main" id="{FA4A6D1B-A994-4DC1-96E4-8BBFD04F1045}"/>
              </a:ext>
            </a:extLst>
          </p:cNvPr>
          <p:cNvSpPr/>
          <p:nvPr/>
        </p:nvSpPr>
        <p:spPr>
          <a:xfrm>
            <a:off x="359219" y="1583596"/>
            <a:ext cx="11430362" cy="461665"/>
          </a:xfrm>
          <a:prstGeom prst="rect">
            <a:avLst/>
          </a:prstGeom>
        </p:spPr>
        <p:txBody>
          <a:bodyPr wrap="square">
            <a:spAutoFit/>
          </a:bodyPr>
          <a:lstStyle/>
          <a:p>
            <a:pPr algn="ctr"/>
            <a:r>
              <a:rPr lang="en-GB" sz="2400" dirty="0">
                <a:solidFill>
                  <a:srgbClr val="002E54"/>
                </a:solidFill>
                <a:latin typeface="Arial" panose="020B0604020202020204" pitchFamily="34" charset="0"/>
                <a:cs typeface="Arial" panose="020B0604020202020204" pitchFamily="34" charset="0"/>
              </a:rPr>
              <a:t>No single Financial instrument can address all risks</a:t>
            </a:r>
          </a:p>
        </p:txBody>
      </p:sp>
      <p:sp>
        <p:nvSpPr>
          <p:cNvPr id="15" name="Rectangle 14">
            <a:extLst>
              <a:ext uri="{FF2B5EF4-FFF2-40B4-BE49-F238E27FC236}">
                <a16:creationId xmlns:a16="http://schemas.microsoft.com/office/drawing/2014/main" id="{0F9924A5-A999-499A-869E-A4A2E685EC5A}"/>
              </a:ext>
            </a:extLst>
          </p:cNvPr>
          <p:cNvSpPr/>
          <p:nvPr/>
        </p:nvSpPr>
        <p:spPr>
          <a:xfrm rot="16200000">
            <a:off x="655137" y="3024251"/>
            <a:ext cx="2166845" cy="646331"/>
          </a:xfrm>
          <a:prstGeom prst="rect">
            <a:avLst/>
          </a:prstGeom>
        </p:spPr>
        <p:txBody>
          <a:bodyPr wrap="square">
            <a:spAutoFit/>
          </a:bodyPr>
          <a:lstStyle/>
          <a:p>
            <a:r>
              <a:rPr lang="en-GB" b="1" dirty="0">
                <a:solidFill>
                  <a:srgbClr val="002E54"/>
                </a:solidFill>
              </a:rPr>
              <a:t>Low</a:t>
            </a:r>
            <a:r>
              <a:rPr lang="en-GB" dirty="0">
                <a:solidFill>
                  <a:srgbClr val="002E54"/>
                </a:solidFill>
              </a:rPr>
              <a:t> Frequency/</a:t>
            </a:r>
          </a:p>
          <a:p>
            <a:r>
              <a:rPr lang="en-GB" b="1" dirty="0">
                <a:solidFill>
                  <a:srgbClr val="002E54"/>
                </a:solidFill>
              </a:rPr>
              <a:t>High</a:t>
            </a:r>
            <a:r>
              <a:rPr lang="en-GB" dirty="0">
                <a:solidFill>
                  <a:srgbClr val="002E54"/>
                </a:solidFill>
              </a:rPr>
              <a:t> Severity</a:t>
            </a:r>
          </a:p>
        </p:txBody>
      </p:sp>
      <p:sp>
        <p:nvSpPr>
          <p:cNvPr id="16" name="Rectangle 15">
            <a:extLst>
              <a:ext uri="{FF2B5EF4-FFF2-40B4-BE49-F238E27FC236}">
                <a16:creationId xmlns:a16="http://schemas.microsoft.com/office/drawing/2014/main" id="{D87F7B40-D345-4C15-830D-DBDDB1CED9BE}"/>
              </a:ext>
            </a:extLst>
          </p:cNvPr>
          <p:cNvSpPr/>
          <p:nvPr/>
        </p:nvSpPr>
        <p:spPr>
          <a:xfrm rot="16200000">
            <a:off x="836077" y="5228890"/>
            <a:ext cx="1804964" cy="646331"/>
          </a:xfrm>
          <a:prstGeom prst="rect">
            <a:avLst/>
          </a:prstGeom>
        </p:spPr>
        <p:txBody>
          <a:bodyPr wrap="square">
            <a:spAutoFit/>
          </a:bodyPr>
          <a:lstStyle/>
          <a:p>
            <a:r>
              <a:rPr lang="en-GB" b="1" dirty="0">
                <a:solidFill>
                  <a:srgbClr val="002E54"/>
                </a:solidFill>
              </a:rPr>
              <a:t>High</a:t>
            </a:r>
            <a:r>
              <a:rPr lang="en-GB" dirty="0">
                <a:solidFill>
                  <a:srgbClr val="002E54"/>
                </a:solidFill>
              </a:rPr>
              <a:t> Frequency/</a:t>
            </a:r>
          </a:p>
          <a:p>
            <a:r>
              <a:rPr lang="en-GB" b="1" dirty="0">
                <a:solidFill>
                  <a:srgbClr val="002E54"/>
                </a:solidFill>
              </a:rPr>
              <a:t>Low</a:t>
            </a:r>
            <a:r>
              <a:rPr lang="en-GB" dirty="0">
                <a:solidFill>
                  <a:srgbClr val="002E54"/>
                </a:solidFill>
              </a:rPr>
              <a:t> Severity</a:t>
            </a:r>
          </a:p>
        </p:txBody>
      </p:sp>
      <p:sp>
        <p:nvSpPr>
          <p:cNvPr id="17" name="Rectangle 16">
            <a:extLst>
              <a:ext uri="{FF2B5EF4-FFF2-40B4-BE49-F238E27FC236}">
                <a16:creationId xmlns:a16="http://schemas.microsoft.com/office/drawing/2014/main" id="{171B92ED-1076-4F61-94AF-44C0F8DF44DE}"/>
              </a:ext>
            </a:extLst>
          </p:cNvPr>
          <p:cNvSpPr/>
          <p:nvPr/>
        </p:nvSpPr>
        <p:spPr>
          <a:xfrm>
            <a:off x="2192900" y="2286430"/>
            <a:ext cx="1756778" cy="584775"/>
          </a:xfrm>
          <a:prstGeom prst="rect">
            <a:avLst/>
          </a:prstGeom>
        </p:spPr>
        <p:txBody>
          <a:bodyPr wrap="square">
            <a:spAutoFit/>
          </a:bodyPr>
          <a:lstStyle/>
          <a:p>
            <a:pPr algn="ctr"/>
            <a:r>
              <a:rPr lang="en-GB" sz="1600" dirty="0">
                <a:solidFill>
                  <a:srgbClr val="002E54"/>
                </a:solidFill>
              </a:rPr>
              <a:t>FINANCING INSTRUMENT</a:t>
            </a:r>
          </a:p>
        </p:txBody>
      </p:sp>
      <p:sp>
        <p:nvSpPr>
          <p:cNvPr id="18" name="Rectangle 17">
            <a:extLst>
              <a:ext uri="{FF2B5EF4-FFF2-40B4-BE49-F238E27FC236}">
                <a16:creationId xmlns:a16="http://schemas.microsoft.com/office/drawing/2014/main" id="{67DDAE3A-EFB0-4150-A057-87392C9E7D76}"/>
              </a:ext>
            </a:extLst>
          </p:cNvPr>
          <p:cNvSpPr/>
          <p:nvPr/>
        </p:nvSpPr>
        <p:spPr>
          <a:xfrm>
            <a:off x="1005051" y="2315313"/>
            <a:ext cx="1467013" cy="584775"/>
          </a:xfrm>
          <a:prstGeom prst="rect">
            <a:avLst/>
          </a:prstGeom>
        </p:spPr>
        <p:txBody>
          <a:bodyPr wrap="square">
            <a:spAutoFit/>
          </a:bodyPr>
          <a:lstStyle/>
          <a:p>
            <a:pPr algn="ctr"/>
            <a:r>
              <a:rPr lang="en-GB" sz="1600" dirty="0">
                <a:solidFill>
                  <a:srgbClr val="002E54"/>
                </a:solidFill>
              </a:rPr>
              <a:t>HAZARD </a:t>
            </a:r>
          </a:p>
          <a:p>
            <a:pPr algn="ctr"/>
            <a:r>
              <a:rPr lang="en-GB" sz="1600" dirty="0">
                <a:solidFill>
                  <a:srgbClr val="002E54"/>
                </a:solidFill>
              </a:rPr>
              <a:t>TYPE</a:t>
            </a:r>
          </a:p>
        </p:txBody>
      </p:sp>
      <p:sp>
        <p:nvSpPr>
          <p:cNvPr id="19" name="Rectangle 18">
            <a:extLst>
              <a:ext uri="{FF2B5EF4-FFF2-40B4-BE49-F238E27FC236}">
                <a16:creationId xmlns:a16="http://schemas.microsoft.com/office/drawing/2014/main" id="{420274A2-1F29-4641-A007-62DD4173BB26}"/>
              </a:ext>
            </a:extLst>
          </p:cNvPr>
          <p:cNvSpPr/>
          <p:nvPr/>
        </p:nvSpPr>
        <p:spPr>
          <a:xfrm>
            <a:off x="2213241" y="3046707"/>
            <a:ext cx="1625600" cy="646331"/>
          </a:xfrm>
          <a:prstGeom prst="rect">
            <a:avLst/>
          </a:prstGeom>
        </p:spPr>
        <p:txBody>
          <a:bodyPr wrap="square">
            <a:spAutoFit/>
          </a:bodyPr>
          <a:lstStyle/>
          <a:p>
            <a:pPr algn="ctr"/>
            <a:r>
              <a:rPr lang="en-GB" dirty="0">
                <a:solidFill>
                  <a:srgbClr val="002E54"/>
                </a:solidFill>
              </a:rPr>
              <a:t>Market-Based Instruments</a:t>
            </a:r>
          </a:p>
        </p:txBody>
      </p:sp>
      <p:sp>
        <p:nvSpPr>
          <p:cNvPr id="20" name="Rectangle 19">
            <a:extLst>
              <a:ext uri="{FF2B5EF4-FFF2-40B4-BE49-F238E27FC236}">
                <a16:creationId xmlns:a16="http://schemas.microsoft.com/office/drawing/2014/main" id="{CA9DEF61-1331-41A8-9C70-56A3ADEBE5FE}"/>
              </a:ext>
            </a:extLst>
          </p:cNvPr>
          <p:cNvSpPr/>
          <p:nvPr/>
        </p:nvSpPr>
        <p:spPr>
          <a:xfrm>
            <a:off x="2061722" y="4261653"/>
            <a:ext cx="1887956" cy="646331"/>
          </a:xfrm>
          <a:prstGeom prst="rect">
            <a:avLst/>
          </a:prstGeom>
        </p:spPr>
        <p:txBody>
          <a:bodyPr wrap="square">
            <a:spAutoFit/>
          </a:bodyPr>
          <a:lstStyle/>
          <a:p>
            <a:pPr algn="ctr"/>
            <a:r>
              <a:rPr lang="en-GB" dirty="0">
                <a:solidFill>
                  <a:srgbClr val="002E54"/>
                </a:solidFill>
              </a:rPr>
              <a:t>Contingent Financing</a:t>
            </a:r>
          </a:p>
        </p:txBody>
      </p:sp>
      <p:sp>
        <p:nvSpPr>
          <p:cNvPr id="21" name="Rectangle 20">
            <a:extLst>
              <a:ext uri="{FF2B5EF4-FFF2-40B4-BE49-F238E27FC236}">
                <a16:creationId xmlns:a16="http://schemas.microsoft.com/office/drawing/2014/main" id="{82ED7F6D-9C1E-46DD-9EBC-C072A5D3F876}"/>
              </a:ext>
            </a:extLst>
          </p:cNvPr>
          <p:cNvSpPr/>
          <p:nvPr/>
        </p:nvSpPr>
        <p:spPr>
          <a:xfrm>
            <a:off x="2283365" y="5517039"/>
            <a:ext cx="1555476" cy="646331"/>
          </a:xfrm>
          <a:prstGeom prst="rect">
            <a:avLst/>
          </a:prstGeom>
        </p:spPr>
        <p:txBody>
          <a:bodyPr wrap="square">
            <a:spAutoFit/>
          </a:bodyPr>
          <a:lstStyle/>
          <a:p>
            <a:pPr algn="ctr"/>
            <a:r>
              <a:rPr lang="en-GB" dirty="0">
                <a:solidFill>
                  <a:srgbClr val="002E54"/>
                </a:solidFill>
              </a:rPr>
              <a:t>Budgetary Instruments</a:t>
            </a:r>
          </a:p>
        </p:txBody>
      </p:sp>
      <p:sp>
        <p:nvSpPr>
          <p:cNvPr id="22" name="Rectangle 21">
            <a:extLst>
              <a:ext uri="{FF2B5EF4-FFF2-40B4-BE49-F238E27FC236}">
                <a16:creationId xmlns:a16="http://schemas.microsoft.com/office/drawing/2014/main" id="{E418DF61-41AC-43A0-B1B1-E0EC48AB1435}"/>
              </a:ext>
            </a:extLst>
          </p:cNvPr>
          <p:cNvSpPr/>
          <p:nvPr/>
        </p:nvSpPr>
        <p:spPr>
          <a:xfrm>
            <a:off x="4118723" y="3215687"/>
            <a:ext cx="1397690" cy="369332"/>
          </a:xfrm>
          <a:prstGeom prst="rect">
            <a:avLst/>
          </a:prstGeom>
        </p:spPr>
        <p:txBody>
          <a:bodyPr wrap="none">
            <a:spAutoFit/>
          </a:bodyPr>
          <a:lstStyle/>
          <a:p>
            <a:r>
              <a:rPr lang="en-GB" b="1" dirty="0">
                <a:solidFill>
                  <a:srgbClr val="002E54"/>
                </a:solidFill>
              </a:rPr>
              <a:t>Risk Transfer</a:t>
            </a:r>
          </a:p>
        </p:txBody>
      </p:sp>
      <p:sp>
        <p:nvSpPr>
          <p:cNvPr id="23" name="Rectangle 22">
            <a:extLst>
              <a:ext uri="{FF2B5EF4-FFF2-40B4-BE49-F238E27FC236}">
                <a16:creationId xmlns:a16="http://schemas.microsoft.com/office/drawing/2014/main" id="{8DEB14C3-5BCB-4F08-9A79-89F1D21C97AF}"/>
              </a:ext>
            </a:extLst>
          </p:cNvPr>
          <p:cNvSpPr/>
          <p:nvPr/>
        </p:nvSpPr>
        <p:spPr>
          <a:xfrm>
            <a:off x="5672836" y="2892224"/>
            <a:ext cx="4165600" cy="1077218"/>
          </a:xfrm>
          <a:prstGeom prst="rect">
            <a:avLst/>
          </a:prstGeom>
        </p:spPr>
        <p:txBody>
          <a:bodyPr wrap="square">
            <a:spAutoFit/>
          </a:bodyPr>
          <a:lstStyle/>
          <a:p>
            <a:r>
              <a:rPr lang="en-GB" sz="1600" dirty="0">
                <a:solidFill>
                  <a:srgbClr val="002E54"/>
                </a:solidFill>
              </a:rPr>
              <a:t>Risk transfer for assets such as property insurance or agricultural insurance and risk transfer for budget management like paramedic insurance, cat bonds/swaps</a:t>
            </a:r>
          </a:p>
        </p:txBody>
      </p:sp>
      <p:sp>
        <p:nvSpPr>
          <p:cNvPr id="24" name="Rectangle 23">
            <a:extLst>
              <a:ext uri="{FF2B5EF4-FFF2-40B4-BE49-F238E27FC236}">
                <a16:creationId xmlns:a16="http://schemas.microsoft.com/office/drawing/2014/main" id="{B7329046-0F2F-419F-BA2D-220243BD967E}"/>
              </a:ext>
            </a:extLst>
          </p:cNvPr>
          <p:cNvSpPr/>
          <p:nvPr/>
        </p:nvSpPr>
        <p:spPr>
          <a:xfrm>
            <a:off x="4118723" y="4389503"/>
            <a:ext cx="1274232" cy="646331"/>
          </a:xfrm>
          <a:prstGeom prst="rect">
            <a:avLst/>
          </a:prstGeom>
        </p:spPr>
        <p:txBody>
          <a:bodyPr wrap="square">
            <a:spAutoFit/>
          </a:bodyPr>
          <a:lstStyle/>
          <a:p>
            <a:r>
              <a:rPr lang="en-GB" b="1" dirty="0">
                <a:solidFill>
                  <a:srgbClr val="002E54"/>
                </a:solidFill>
              </a:rPr>
              <a:t>Contingent Credit</a:t>
            </a:r>
          </a:p>
        </p:txBody>
      </p:sp>
      <p:sp>
        <p:nvSpPr>
          <p:cNvPr id="25" name="Rectangle 24">
            <a:extLst>
              <a:ext uri="{FF2B5EF4-FFF2-40B4-BE49-F238E27FC236}">
                <a16:creationId xmlns:a16="http://schemas.microsoft.com/office/drawing/2014/main" id="{9406535A-8815-4CFA-9C50-6A37DD0E46C6}"/>
              </a:ext>
            </a:extLst>
          </p:cNvPr>
          <p:cNvSpPr/>
          <p:nvPr/>
        </p:nvSpPr>
        <p:spPr>
          <a:xfrm>
            <a:off x="5672836" y="4389504"/>
            <a:ext cx="4544290" cy="646331"/>
          </a:xfrm>
          <a:prstGeom prst="rect">
            <a:avLst/>
          </a:prstGeom>
        </p:spPr>
        <p:txBody>
          <a:bodyPr wrap="square">
            <a:spAutoFit/>
          </a:bodyPr>
          <a:lstStyle/>
          <a:p>
            <a:r>
              <a:rPr lang="en-GB" dirty="0">
                <a:solidFill>
                  <a:srgbClr val="002E54"/>
                </a:solidFill>
              </a:rPr>
              <a:t>Financial instruments that provide liquidity immediately after a shock</a:t>
            </a:r>
          </a:p>
        </p:txBody>
      </p:sp>
      <p:sp>
        <p:nvSpPr>
          <p:cNvPr id="26" name="Rectangle 25">
            <a:extLst>
              <a:ext uri="{FF2B5EF4-FFF2-40B4-BE49-F238E27FC236}">
                <a16:creationId xmlns:a16="http://schemas.microsoft.com/office/drawing/2014/main" id="{5C05F552-10E9-4093-839B-39B034515CC7}"/>
              </a:ext>
            </a:extLst>
          </p:cNvPr>
          <p:cNvSpPr/>
          <p:nvPr/>
        </p:nvSpPr>
        <p:spPr>
          <a:xfrm>
            <a:off x="4011407" y="5409020"/>
            <a:ext cx="1505006" cy="923330"/>
          </a:xfrm>
          <a:prstGeom prst="rect">
            <a:avLst/>
          </a:prstGeom>
        </p:spPr>
        <p:txBody>
          <a:bodyPr wrap="square">
            <a:spAutoFit/>
          </a:bodyPr>
          <a:lstStyle/>
          <a:p>
            <a:r>
              <a:rPr lang="en-GB" b="1" dirty="0">
                <a:solidFill>
                  <a:srgbClr val="002E54"/>
                </a:solidFill>
              </a:rPr>
              <a:t>Budget Reserves/</a:t>
            </a:r>
          </a:p>
          <a:p>
            <a:r>
              <a:rPr lang="en-GB" b="1" dirty="0">
                <a:solidFill>
                  <a:srgbClr val="002E54"/>
                </a:solidFill>
              </a:rPr>
              <a:t>Reallocations</a:t>
            </a:r>
          </a:p>
        </p:txBody>
      </p:sp>
      <p:sp>
        <p:nvSpPr>
          <p:cNvPr id="27" name="Rectangle 26">
            <a:extLst>
              <a:ext uri="{FF2B5EF4-FFF2-40B4-BE49-F238E27FC236}">
                <a16:creationId xmlns:a16="http://schemas.microsoft.com/office/drawing/2014/main" id="{B056E89D-2EA2-4D9F-8E14-FFE6A9075B0C}"/>
              </a:ext>
            </a:extLst>
          </p:cNvPr>
          <p:cNvSpPr/>
          <p:nvPr/>
        </p:nvSpPr>
        <p:spPr>
          <a:xfrm>
            <a:off x="5672836" y="5409020"/>
            <a:ext cx="4544290" cy="830997"/>
          </a:xfrm>
          <a:prstGeom prst="rect">
            <a:avLst/>
          </a:prstGeom>
        </p:spPr>
        <p:txBody>
          <a:bodyPr wrap="square">
            <a:spAutoFit/>
          </a:bodyPr>
          <a:lstStyle/>
          <a:p>
            <a:r>
              <a:rPr lang="en-GB" sz="1600" dirty="0">
                <a:solidFill>
                  <a:srgbClr val="002E54"/>
                </a:solidFill>
              </a:rPr>
              <a:t>Reserve funds specifically designated for financing disaster related expenditures, general contingency budgets, or diverted spending from other programs</a:t>
            </a:r>
          </a:p>
        </p:txBody>
      </p:sp>
      <p:sp>
        <p:nvSpPr>
          <p:cNvPr id="28" name="Title 4">
            <a:extLst>
              <a:ext uri="{FF2B5EF4-FFF2-40B4-BE49-F238E27FC236}">
                <a16:creationId xmlns:a16="http://schemas.microsoft.com/office/drawing/2014/main" id="{E3176F0E-7D76-4640-9A9A-44E92E0F5BD4}"/>
              </a:ext>
            </a:extLst>
          </p:cNvPr>
          <p:cNvSpPr txBox="1">
            <a:spLocks/>
          </p:cNvSpPr>
          <p:nvPr/>
        </p:nvSpPr>
        <p:spPr>
          <a:xfrm>
            <a:off x="402213" y="389182"/>
            <a:ext cx="11387573" cy="490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dirty="0">
                <a:solidFill>
                  <a:schemeClr val="tx1">
                    <a:lumMod val="50000"/>
                    <a:lumOff val="50000"/>
                  </a:schemeClr>
                </a:solidFill>
                <a:latin typeface="Gill Sans MT" panose="020B0502020104020203" pitchFamily="34" charset="0"/>
              </a:rPr>
              <a:t>CLIMATE &amp; DISASTER RISK FINANCING ONLINE TRAINING </a:t>
            </a:r>
          </a:p>
          <a:p>
            <a:pPr algn="ctr"/>
            <a:r>
              <a:rPr lang="en-ZA" sz="1400" b="1" i="1" dirty="0">
                <a:solidFill>
                  <a:schemeClr val="tx1">
                    <a:lumMod val="50000"/>
                    <a:lumOff val="50000"/>
                  </a:schemeClr>
                </a:solidFill>
                <a:latin typeface="Gill Sans MT" panose="020B0502020104020203" pitchFamily="34" charset="0"/>
              </a:rPr>
              <a:t>SESSION 4 : </a:t>
            </a:r>
            <a:r>
              <a:rPr lang="en-US" sz="1400" b="1" i="1" dirty="0">
                <a:solidFill>
                  <a:schemeClr val="tx1">
                    <a:lumMod val="50000"/>
                    <a:lumOff val="50000"/>
                  </a:schemeClr>
                </a:solidFill>
                <a:effectLst/>
                <a:latin typeface="Gill Sans MT" panose="020B0502020104020203" pitchFamily="34" charset="0"/>
                <a:ea typeface="Calibri" panose="020F0502020204030204" pitchFamily="34" charset="0"/>
              </a:rPr>
              <a:t>Key financial instruments available which resonate with the African context</a:t>
            </a:r>
            <a:endParaRPr lang="en-ZA" sz="1400" b="1" i="1" dirty="0">
              <a:solidFill>
                <a:schemeClr val="tx1">
                  <a:lumMod val="50000"/>
                  <a:lumOff val="50000"/>
                </a:schemeClr>
              </a:solidFill>
              <a:latin typeface="Gill Sans MT" panose="020B0502020104020203" pitchFamily="34" charset="0"/>
            </a:endParaRPr>
          </a:p>
        </p:txBody>
      </p:sp>
    </p:spTree>
    <p:extLst>
      <p:ext uri="{BB962C8B-B14F-4D97-AF65-F5344CB8AC3E}">
        <p14:creationId xmlns:p14="http://schemas.microsoft.com/office/powerpoint/2010/main" val="431015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B5C41D5-3F9D-4DF8-8FC0-56F26F570A60}"/>
              </a:ext>
            </a:extLst>
          </p:cNvPr>
          <p:cNvGrpSpPr/>
          <p:nvPr/>
        </p:nvGrpSpPr>
        <p:grpSpPr>
          <a:xfrm>
            <a:off x="0" y="0"/>
            <a:ext cx="12192000" cy="6858000"/>
            <a:chOff x="0" y="0"/>
            <a:chExt cx="12192000" cy="6858000"/>
          </a:xfrm>
        </p:grpSpPr>
        <p:grpSp>
          <p:nvGrpSpPr>
            <p:cNvPr id="5" name="Group 4">
              <a:extLst>
                <a:ext uri="{FF2B5EF4-FFF2-40B4-BE49-F238E27FC236}">
                  <a16:creationId xmlns:a16="http://schemas.microsoft.com/office/drawing/2014/main" id="{BDA7E9CA-7213-4ABC-AC37-510774A024CD}"/>
                </a:ext>
              </a:extLst>
            </p:cNvPr>
            <p:cNvGrpSpPr/>
            <p:nvPr/>
          </p:nvGrpSpPr>
          <p:grpSpPr>
            <a:xfrm>
              <a:off x="0" y="0"/>
              <a:ext cx="12192000" cy="6858000"/>
              <a:chOff x="285753" y="174978"/>
              <a:chExt cx="8572493" cy="6508044"/>
            </a:xfrm>
          </p:grpSpPr>
          <p:pic>
            <p:nvPicPr>
              <p:cNvPr id="8" name="Picture 7">
                <a:extLst>
                  <a:ext uri="{FF2B5EF4-FFF2-40B4-BE49-F238E27FC236}">
                    <a16:creationId xmlns:a16="http://schemas.microsoft.com/office/drawing/2014/main" id="{848F30D3-D545-4ADE-AFA4-692B7CDA7143}"/>
                  </a:ext>
                </a:extLst>
              </p:cNvPr>
              <p:cNvPicPr>
                <a:picLocks noChangeAspect="1"/>
              </p:cNvPicPr>
              <p:nvPr/>
            </p:nvPicPr>
            <p:blipFill>
              <a:blip r:embed="rId2"/>
              <a:stretch>
                <a:fillRect/>
              </a:stretch>
            </p:blipFill>
            <p:spPr>
              <a:xfrm flipH="1">
                <a:off x="4556957" y="174978"/>
                <a:ext cx="4301289" cy="6508044"/>
              </a:xfrm>
              <a:prstGeom prst="rect">
                <a:avLst/>
              </a:prstGeom>
            </p:spPr>
          </p:pic>
          <p:pic>
            <p:nvPicPr>
              <p:cNvPr id="9" name="Picture 8">
                <a:extLst>
                  <a:ext uri="{FF2B5EF4-FFF2-40B4-BE49-F238E27FC236}">
                    <a16:creationId xmlns:a16="http://schemas.microsoft.com/office/drawing/2014/main" id="{797A6A96-4A6A-4532-9105-B12BD55A05E6}"/>
                  </a:ext>
                </a:extLst>
              </p:cNvPr>
              <p:cNvPicPr>
                <a:picLocks noChangeAspect="1"/>
              </p:cNvPicPr>
              <p:nvPr/>
            </p:nvPicPr>
            <p:blipFill>
              <a:blip r:embed="rId2"/>
              <a:stretch>
                <a:fillRect/>
              </a:stretch>
            </p:blipFill>
            <p:spPr>
              <a:xfrm>
                <a:off x="285753" y="174978"/>
                <a:ext cx="4271206" cy="6508044"/>
              </a:xfrm>
              <a:prstGeom prst="rect">
                <a:avLst/>
              </a:prstGeom>
            </p:spPr>
          </p:pic>
          <p:sp>
            <p:nvSpPr>
              <p:cNvPr id="10" name="Rectangle 9">
                <a:extLst>
                  <a:ext uri="{FF2B5EF4-FFF2-40B4-BE49-F238E27FC236}">
                    <a16:creationId xmlns:a16="http://schemas.microsoft.com/office/drawing/2014/main" id="{C2654112-3DE8-44DA-86ED-47C55598699E}"/>
                  </a:ext>
                </a:extLst>
              </p:cNvPr>
              <p:cNvSpPr/>
              <p:nvPr/>
            </p:nvSpPr>
            <p:spPr>
              <a:xfrm>
                <a:off x="285753" y="174978"/>
                <a:ext cx="8572493" cy="6508044"/>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1"/>
              </a:p>
            </p:txBody>
          </p:sp>
        </p:grpSp>
        <p:sp>
          <p:nvSpPr>
            <p:cNvPr id="6" name="Rectangle 5">
              <a:extLst>
                <a:ext uri="{FF2B5EF4-FFF2-40B4-BE49-F238E27FC236}">
                  <a16:creationId xmlns:a16="http://schemas.microsoft.com/office/drawing/2014/main" id="{FE12778F-CD7F-42A5-AC82-257088ECBAE3}"/>
                </a:ext>
              </a:extLst>
            </p:cNvPr>
            <p:cNvSpPr/>
            <p:nvPr/>
          </p:nvSpPr>
          <p:spPr>
            <a:xfrm>
              <a:off x="386169" y="287323"/>
              <a:ext cx="11387574" cy="628335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grpSp>
      <p:sp>
        <p:nvSpPr>
          <p:cNvPr id="2" name="Titre 1"/>
          <p:cNvSpPr>
            <a:spLocks noGrp="1"/>
          </p:cNvSpPr>
          <p:nvPr>
            <p:ph type="ctrTitle"/>
          </p:nvPr>
        </p:nvSpPr>
        <p:spPr>
          <a:xfrm>
            <a:off x="386169" y="909458"/>
            <a:ext cx="11581242" cy="490384"/>
          </a:xfrm>
        </p:spPr>
        <p:txBody>
          <a:bodyPr>
            <a:noAutofit/>
          </a:bodyPr>
          <a:lstStyle/>
          <a:p>
            <a:r>
              <a:rPr lang="fr-FR" sz="2400" b="1" dirty="0">
                <a:solidFill>
                  <a:srgbClr val="682C43"/>
                </a:solidFill>
                <a:latin typeface="+mn-lt"/>
              </a:rPr>
              <a:t>1) RISK TRANSFER</a:t>
            </a:r>
            <a:endParaRPr lang="en-US" sz="2800" b="1" dirty="0">
              <a:solidFill>
                <a:srgbClr val="682C43"/>
              </a:solidFill>
              <a:latin typeface="+mn-lt"/>
            </a:endParaRPr>
          </a:p>
        </p:txBody>
      </p:sp>
      <p:graphicFrame>
        <p:nvGraphicFramePr>
          <p:cNvPr id="7" name="Tableau 6">
            <a:extLst>
              <a:ext uri="{FF2B5EF4-FFF2-40B4-BE49-F238E27FC236}">
                <a16:creationId xmlns:a16="http://schemas.microsoft.com/office/drawing/2014/main" id="{D3AE97B9-E1CC-4B7A-ACFC-7D451760A823}"/>
              </a:ext>
            </a:extLst>
          </p:cNvPr>
          <p:cNvGraphicFramePr>
            <a:graphicFrameLocks noGrp="1"/>
          </p:cNvGraphicFramePr>
          <p:nvPr>
            <p:extLst>
              <p:ext uri="{D42A27DB-BD31-4B8C-83A1-F6EECF244321}">
                <p14:modId xmlns:p14="http://schemas.microsoft.com/office/powerpoint/2010/main" val="4046432722"/>
              </p:ext>
            </p:extLst>
          </p:nvPr>
        </p:nvGraphicFramePr>
        <p:xfrm>
          <a:off x="561474" y="1501701"/>
          <a:ext cx="11053009" cy="5098868"/>
        </p:xfrm>
        <a:graphic>
          <a:graphicData uri="http://schemas.openxmlformats.org/drawingml/2006/table">
            <a:tbl>
              <a:tblPr firstRow="1" firstCol="1" bandRow="1">
                <a:tableStyleId>{5C22544A-7EE6-4342-B048-85BDC9FD1C3A}</a:tableStyleId>
              </a:tblPr>
              <a:tblGrid>
                <a:gridCol w="4529141">
                  <a:extLst>
                    <a:ext uri="{9D8B030D-6E8A-4147-A177-3AD203B41FA5}">
                      <a16:colId xmlns:a16="http://schemas.microsoft.com/office/drawing/2014/main" val="1790061580"/>
                    </a:ext>
                  </a:extLst>
                </a:gridCol>
                <a:gridCol w="6523868">
                  <a:extLst>
                    <a:ext uri="{9D8B030D-6E8A-4147-A177-3AD203B41FA5}">
                      <a16:colId xmlns:a16="http://schemas.microsoft.com/office/drawing/2014/main" val="3418947691"/>
                    </a:ext>
                  </a:extLst>
                </a:gridCol>
              </a:tblGrid>
              <a:tr h="3182793">
                <a:tc>
                  <a:txBody>
                    <a:bodyPr/>
                    <a:lstStyle/>
                    <a:p>
                      <a:pPr>
                        <a:lnSpc>
                          <a:spcPct val="107000"/>
                        </a:lnSpc>
                        <a:spcAft>
                          <a:spcPts val="0"/>
                        </a:spcAft>
                      </a:pPr>
                      <a:r>
                        <a:rPr lang="fr-FR" sz="1600" u="sng" dirty="0">
                          <a:solidFill>
                            <a:srgbClr val="682C43"/>
                          </a:solidFill>
                          <a:effectLst/>
                          <a:latin typeface="+mn-lt"/>
                        </a:rPr>
                        <a:t>PRINCIPLES OF INSURANCE  (RISK TRANSFER):</a:t>
                      </a:r>
                    </a:p>
                    <a:p>
                      <a:pPr>
                        <a:lnSpc>
                          <a:spcPct val="107000"/>
                        </a:lnSpc>
                        <a:spcAft>
                          <a:spcPts val="0"/>
                        </a:spcAft>
                      </a:pPr>
                      <a:endParaRPr lang="fr-FR" sz="1050" u="sng" dirty="0">
                        <a:solidFill>
                          <a:schemeClr val="tx1"/>
                        </a:solidFill>
                        <a:effectLst/>
                      </a:endParaRPr>
                    </a:p>
                    <a:p>
                      <a:pPr algn="just">
                        <a:lnSpc>
                          <a:spcPct val="107000"/>
                        </a:lnSpc>
                        <a:spcAft>
                          <a:spcPts val="0"/>
                        </a:spcAft>
                      </a:pPr>
                      <a:r>
                        <a:rPr lang="fr-FR" sz="1400" b="0" dirty="0">
                          <a:solidFill>
                            <a:schemeClr val="tx1"/>
                          </a:solidFill>
                          <a:effectLst/>
                        </a:rPr>
                        <a:t>An arrangement by </a:t>
                      </a:r>
                      <a:r>
                        <a:rPr lang="fr-FR" sz="1400" b="0" dirty="0" err="1">
                          <a:solidFill>
                            <a:schemeClr val="tx1"/>
                          </a:solidFill>
                          <a:effectLst/>
                        </a:rPr>
                        <a:t>which</a:t>
                      </a:r>
                      <a:r>
                        <a:rPr lang="fr-FR" sz="1400" b="0" dirty="0">
                          <a:solidFill>
                            <a:schemeClr val="tx1"/>
                          </a:solidFill>
                          <a:effectLst/>
                        </a:rPr>
                        <a:t> a </a:t>
                      </a:r>
                      <a:r>
                        <a:rPr lang="fr-FR" sz="1400" b="0" dirty="0" err="1">
                          <a:solidFill>
                            <a:schemeClr val="tx1"/>
                          </a:solidFill>
                          <a:effectLst/>
                        </a:rPr>
                        <a:t>company</a:t>
                      </a:r>
                      <a:r>
                        <a:rPr lang="fr-FR" sz="1400" b="0" dirty="0">
                          <a:solidFill>
                            <a:schemeClr val="tx1"/>
                          </a:solidFill>
                          <a:effectLst/>
                        </a:rPr>
                        <a:t> (or the state) </a:t>
                      </a:r>
                      <a:r>
                        <a:rPr lang="fr-FR" sz="1400" b="0" dirty="0" err="1">
                          <a:solidFill>
                            <a:schemeClr val="tx1"/>
                          </a:solidFill>
                          <a:effectLst/>
                        </a:rPr>
                        <a:t>undertakes</a:t>
                      </a:r>
                      <a:r>
                        <a:rPr lang="fr-FR" sz="1400" b="0" dirty="0">
                          <a:solidFill>
                            <a:schemeClr val="tx1"/>
                          </a:solidFill>
                          <a:effectLst/>
                        </a:rPr>
                        <a:t> to </a:t>
                      </a:r>
                      <a:r>
                        <a:rPr lang="fr-FR" sz="1400" b="0" dirty="0" err="1">
                          <a:solidFill>
                            <a:schemeClr val="tx1"/>
                          </a:solidFill>
                          <a:effectLst/>
                        </a:rPr>
                        <a:t>provide</a:t>
                      </a:r>
                      <a:r>
                        <a:rPr lang="fr-FR" sz="1400" b="0" dirty="0">
                          <a:solidFill>
                            <a:schemeClr val="tx1"/>
                          </a:solidFill>
                          <a:effectLst/>
                        </a:rPr>
                        <a:t> a </a:t>
                      </a:r>
                      <a:r>
                        <a:rPr lang="fr-FR" sz="1400" b="0" dirty="0" err="1">
                          <a:solidFill>
                            <a:schemeClr val="tx1"/>
                          </a:solidFill>
                          <a:effectLst/>
                        </a:rPr>
                        <a:t>guarantee</a:t>
                      </a:r>
                      <a:r>
                        <a:rPr lang="fr-FR" sz="1400" b="0" dirty="0">
                          <a:solidFill>
                            <a:schemeClr val="tx1"/>
                          </a:solidFill>
                          <a:effectLst/>
                        </a:rPr>
                        <a:t> of compensation for </a:t>
                      </a:r>
                      <a:r>
                        <a:rPr lang="fr-FR" sz="1400" b="0" dirty="0" err="1">
                          <a:solidFill>
                            <a:schemeClr val="tx1"/>
                          </a:solidFill>
                          <a:effectLst/>
                        </a:rPr>
                        <a:t>specified</a:t>
                      </a:r>
                      <a:r>
                        <a:rPr lang="fr-FR" sz="1400" b="0" dirty="0">
                          <a:solidFill>
                            <a:schemeClr val="tx1"/>
                          </a:solidFill>
                          <a:effectLst/>
                        </a:rPr>
                        <a:t> </a:t>
                      </a:r>
                      <a:r>
                        <a:rPr lang="fr-FR" sz="1400" b="0" dirty="0" err="1">
                          <a:solidFill>
                            <a:schemeClr val="tx1"/>
                          </a:solidFill>
                          <a:effectLst/>
                        </a:rPr>
                        <a:t>loss</a:t>
                      </a:r>
                      <a:r>
                        <a:rPr lang="fr-FR" sz="1400" b="0" dirty="0">
                          <a:solidFill>
                            <a:schemeClr val="tx1"/>
                          </a:solidFill>
                          <a:effectLst/>
                        </a:rPr>
                        <a:t>, damage, </a:t>
                      </a:r>
                      <a:r>
                        <a:rPr lang="fr-FR" sz="1400" b="0" dirty="0" err="1">
                          <a:solidFill>
                            <a:schemeClr val="tx1"/>
                          </a:solidFill>
                          <a:effectLst/>
                        </a:rPr>
                        <a:t>illness</a:t>
                      </a:r>
                      <a:r>
                        <a:rPr lang="fr-FR" sz="1400" b="0" dirty="0">
                          <a:solidFill>
                            <a:schemeClr val="tx1"/>
                          </a:solidFill>
                          <a:effectLst/>
                        </a:rPr>
                        <a:t>, or </a:t>
                      </a:r>
                      <a:r>
                        <a:rPr lang="fr-FR" sz="1400" b="0" dirty="0" err="1">
                          <a:solidFill>
                            <a:schemeClr val="tx1"/>
                          </a:solidFill>
                          <a:effectLst/>
                        </a:rPr>
                        <a:t>death</a:t>
                      </a:r>
                      <a:r>
                        <a:rPr lang="fr-FR" sz="1400" b="0" dirty="0">
                          <a:solidFill>
                            <a:schemeClr val="tx1"/>
                          </a:solidFill>
                          <a:effectLst/>
                        </a:rPr>
                        <a:t> in return for </a:t>
                      </a:r>
                      <a:r>
                        <a:rPr lang="fr-FR" sz="1400" b="0" dirty="0" err="1">
                          <a:solidFill>
                            <a:schemeClr val="tx1"/>
                          </a:solidFill>
                          <a:effectLst/>
                        </a:rPr>
                        <a:t>payment</a:t>
                      </a:r>
                      <a:r>
                        <a:rPr lang="fr-FR" sz="1400" b="0" dirty="0">
                          <a:solidFill>
                            <a:schemeClr val="tx1"/>
                          </a:solidFill>
                          <a:effectLst/>
                        </a:rPr>
                        <a:t> of a </a:t>
                      </a:r>
                      <a:r>
                        <a:rPr lang="fr-FR" sz="1400" b="0" dirty="0" err="1">
                          <a:solidFill>
                            <a:schemeClr val="tx1"/>
                          </a:solidFill>
                          <a:effectLst/>
                        </a:rPr>
                        <a:t>specified</a:t>
                      </a:r>
                      <a:r>
                        <a:rPr lang="fr-FR" sz="1400" b="0" dirty="0">
                          <a:solidFill>
                            <a:schemeClr val="tx1"/>
                          </a:solidFill>
                          <a:effectLst/>
                        </a:rPr>
                        <a:t> premium </a:t>
                      </a:r>
                    </a:p>
                    <a:p>
                      <a:pPr algn="just">
                        <a:lnSpc>
                          <a:spcPct val="107000"/>
                        </a:lnSpc>
                        <a:spcAft>
                          <a:spcPts val="0"/>
                        </a:spcAft>
                      </a:pPr>
                      <a:r>
                        <a:rPr lang="fr-FR" sz="1200" dirty="0">
                          <a:solidFill>
                            <a:schemeClr val="tx1"/>
                          </a:solidFill>
                          <a:effectLst/>
                        </a:rPr>
                        <a:t> </a:t>
                      </a:r>
                    </a:p>
                    <a:p>
                      <a:pPr algn="just">
                        <a:lnSpc>
                          <a:spcPct val="107000"/>
                        </a:lnSpc>
                        <a:spcAft>
                          <a:spcPts val="0"/>
                        </a:spcAft>
                      </a:pPr>
                      <a:r>
                        <a:rPr lang="fr-FR" sz="1400" dirty="0">
                          <a:solidFill>
                            <a:schemeClr val="tx1"/>
                          </a:solidFill>
                          <a:effectLst/>
                        </a:rPr>
                        <a:t> </a:t>
                      </a:r>
                      <a:endParaRPr lang="fr-F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fr-FR" sz="1600" b="1" u="sng" kern="1200" dirty="0">
                          <a:solidFill>
                            <a:srgbClr val="682C43"/>
                          </a:solidFill>
                          <a:effectLst/>
                          <a:latin typeface="+mn-lt"/>
                          <a:ea typeface="+mn-ea"/>
                          <a:cs typeface="+mn-cs"/>
                        </a:rPr>
                        <a:t>TYPES OF COVERAGE :</a:t>
                      </a:r>
                    </a:p>
                    <a:p>
                      <a:pPr>
                        <a:lnSpc>
                          <a:spcPct val="107000"/>
                        </a:lnSpc>
                        <a:spcAft>
                          <a:spcPts val="0"/>
                        </a:spcAft>
                      </a:pPr>
                      <a:r>
                        <a:rPr lang="fr-FR" sz="1400" dirty="0">
                          <a:solidFill>
                            <a:schemeClr val="tx1"/>
                          </a:solidFill>
                          <a:effectLst/>
                        </a:rPr>
                        <a:t> </a:t>
                      </a:r>
                      <a:r>
                        <a:rPr lang="fr-FR" sz="1400" u="sng" dirty="0" err="1">
                          <a:solidFill>
                            <a:schemeClr val="tx1"/>
                          </a:solidFill>
                          <a:effectLst/>
                        </a:rPr>
                        <a:t>Indemnity</a:t>
                      </a:r>
                      <a:r>
                        <a:rPr lang="fr-FR" sz="1400" u="sng" dirty="0">
                          <a:solidFill>
                            <a:schemeClr val="tx1"/>
                          </a:solidFill>
                          <a:effectLst/>
                        </a:rPr>
                        <a:t> cover: </a:t>
                      </a:r>
                      <a:r>
                        <a:rPr lang="fr-FR" sz="1400" b="0" dirty="0">
                          <a:solidFill>
                            <a:schemeClr val="tx1"/>
                          </a:solidFill>
                          <a:effectLst/>
                        </a:rPr>
                        <a:t>a </a:t>
                      </a:r>
                      <a:r>
                        <a:rPr lang="fr-FR" sz="1400" b="0" dirty="0" err="1">
                          <a:solidFill>
                            <a:schemeClr val="tx1"/>
                          </a:solidFill>
                          <a:effectLst/>
                        </a:rPr>
                        <a:t>guarantee</a:t>
                      </a:r>
                      <a:r>
                        <a:rPr lang="fr-FR" sz="1400" b="0" dirty="0">
                          <a:solidFill>
                            <a:schemeClr val="tx1"/>
                          </a:solidFill>
                          <a:effectLst/>
                        </a:rPr>
                        <a:t> to restore the </a:t>
                      </a:r>
                      <a:r>
                        <a:rPr lang="fr-FR" sz="1400" b="0" dirty="0" err="1">
                          <a:solidFill>
                            <a:schemeClr val="tx1"/>
                          </a:solidFill>
                          <a:effectLst/>
                        </a:rPr>
                        <a:t>insured</a:t>
                      </a:r>
                      <a:r>
                        <a:rPr lang="fr-FR" sz="1400" b="0" dirty="0">
                          <a:solidFill>
                            <a:schemeClr val="tx1"/>
                          </a:solidFill>
                          <a:effectLst/>
                        </a:rPr>
                        <a:t> to the position </a:t>
                      </a:r>
                      <a:r>
                        <a:rPr lang="fr-FR" sz="1400" b="0" dirty="0" err="1">
                          <a:solidFill>
                            <a:schemeClr val="tx1"/>
                          </a:solidFill>
                          <a:effectLst/>
                        </a:rPr>
                        <a:t>he</a:t>
                      </a:r>
                      <a:r>
                        <a:rPr lang="fr-FR" sz="1400" b="0" dirty="0">
                          <a:solidFill>
                            <a:schemeClr val="tx1"/>
                          </a:solidFill>
                          <a:effectLst/>
                        </a:rPr>
                        <a:t> or </a:t>
                      </a:r>
                      <a:r>
                        <a:rPr lang="fr-FR" sz="1400" b="0" dirty="0" err="1">
                          <a:solidFill>
                            <a:schemeClr val="tx1"/>
                          </a:solidFill>
                          <a:effectLst/>
                        </a:rPr>
                        <a:t>she</a:t>
                      </a:r>
                      <a:r>
                        <a:rPr lang="fr-FR" sz="1400" b="0" dirty="0">
                          <a:solidFill>
                            <a:schemeClr val="tx1"/>
                          </a:solidFill>
                          <a:effectLst/>
                        </a:rPr>
                        <a:t> </a:t>
                      </a:r>
                      <a:r>
                        <a:rPr lang="fr-FR" sz="1400" b="0" dirty="0" err="1">
                          <a:solidFill>
                            <a:schemeClr val="tx1"/>
                          </a:solidFill>
                          <a:effectLst/>
                        </a:rPr>
                        <a:t>was</a:t>
                      </a:r>
                      <a:r>
                        <a:rPr lang="fr-FR" sz="1400" b="0" dirty="0">
                          <a:solidFill>
                            <a:schemeClr val="tx1"/>
                          </a:solidFill>
                          <a:effectLst/>
                        </a:rPr>
                        <a:t> in </a:t>
                      </a:r>
                      <a:r>
                        <a:rPr lang="fr-FR" sz="1400" b="0" dirty="0" err="1">
                          <a:solidFill>
                            <a:schemeClr val="tx1"/>
                          </a:solidFill>
                          <a:effectLst/>
                        </a:rPr>
                        <a:t>before</a:t>
                      </a:r>
                      <a:r>
                        <a:rPr lang="fr-FR" sz="1400" b="0" dirty="0">
                          <a:solidFill>
                            <a:schemeClr val="tx1"/>
                          </a:solidFill>
                          <a:effectLst/>
                        </a:rPr>
                        <a:t> the </a:t>
                      </a:r>
                      <a:r>
                        <a:rPr lang="fr-FR" sz="1400" b="0" dirty="0" err="1">
                          <a:solidFill>
                            <a:schemeClr val="tx1"/>
                          </a:solidFill>
                          <a:effectLst/>
                        </a:rPr>
                        <a:t>uncertain</a:t>
                      </a:r>
                      <a:r>
                        <a:rPr lang="fr-FR" sz="1400" b="0" dirty="0">
                          <a:solidFill>
                            <a:schemeClr val="tx1"/>
                          </a:solidFill>
                          <a:effectLst/>
                        </a:rPr>
                        <a:t> incident </a:t>
                      </a:r>
                      <a:r>
                        <a:rPr lang="fr-FR" sz="1400" b="0" dirty="0" err="1">
                          <a:solidFill>
                            <a:schemeClr val="tx1"/>
                          </a:solidFill>
                          <a:effectLst/>
                        </a:rPr>
                        <a:t>that</a:t>
                      </a:r>
                      <a:r>
                        <a:rPr lang="fr-FR" sz="1400" b="0" dirty="0">
                          <a:solidFill>
                            <a:schemeClr val="tx1"/>
                          </a:solidFill>
                          <a:effectLst/>
                        </a:rPr>
                        <a:t> </a:t>
                      </a:r>
                      <a:r>
                        <a:rPr lang="fr-FR" sz="1400" b="0" dirty="0" err="1">
                          <a:solidFill>
                            <a:schemeClr val="tx1"/>
                          </a:solidFill>
                          <a:effectLst/>
                        </a:rPr>
                        <a:t>caused</a:t>
                      </a:r>
                      <a:r>
                        <a:rPr lang="fr-FR" sz="1400" b="0" dirty="0">
                          <a:solidFill>
                            <a:schemeClr val="tx1"/>
                          </a:solidFill>
                          <a:effectLst/>
                        </a:rPr>
                        <a:t> a </a:t>
                      </a:r>
                      <a:r>
                        <a:rPr lang="fr-FR" sz="1400" b="0" dirty="0" err="1">
                          <a:solidFill>
                            <a:schemeClr val="tx1"/>
                          </a:solidFill>
                          <a:effectLst/>
                        </a:rPr>
                        <a:t>loss</a:t>
                      </a:r>
                      <a:r>
                        <a:rPr lang="fr-FR" sz="1400" b="0" dirty="0">
                          <a:solidFill>
                            <a:schemeClr val="tx1"/>
                          </a:solidFill>
                          <a:effectLst/>
                        </a:rPr>
                        <a:t> for the </a:t>
                      </a:r>
                      <a:r>
                        <a:rPr lang="fr-FR" sz="1400" b="0" dirty="0" err="1">
                          <a:solidFill>
                            <a:schemeClr val="tx1"/>
                          </a:solidFill>
                          <a:effectLst/>
                        </a:rPr>
                        <a:t>insured</a:t>
                      </a:r>
                      <a:r>
                        <a:rPr lang="fr-FR" sz="1400" b="0" dirty="0">
                          <a:solidFill>
                            <a:schemeClr val="tx1"/>
                          </a:solidFill>
                          <a:effectLst/>
                        </a:rPr>
                        <a:t> </a:t>
                      </a:r>
                    </a:p>
                    <a:p>
                      <a:pPr>
                        <a:lnSpc>
                          <a:spcPct val="107000"/>
                        </a:lnSpc>
                        <a:spcAft>
                          <a:spcPts val="0"/>
                        </a:spcAft>
                      </a:pPr>
                      <a:r>
                        <a:rPr lang="fr-FR" sz="800" dirty="0">
                          <a:solidFill>
                            <a:schemeClr val="tx1"/>
                          </a:solidFill>
                          <a:effectLst/>
                        </a:rPr>
                        <a:t> </a:t>
                      </a:r>
                    </a:p>
                    <a:p>
                      <a:pPr>
                        <a:lnSpc>
                          <a:spcPct val="107000"/>
                        </a:lnSpc>
                        <a:spcAft>
                          <a:spcPts val="0"/>
                        </a:spcAft>
                      </a:pPr>
                      <a:r>
                        <a:rPr lang="fr-FR" sz="1400" b="1" u="sng" kern="1200" dirty="0" err="1">
                          <a:solidFill>
                            <a:schemeClr val="tx1"/>
                          </a:solidFill>
                          <a:effectLst/>
                          <a:latin typeface="+mn-lt"/>
                          <a:ea typeface="+mn-ea"/>
                          <a:cs typeface="+mn-cs"/>
                        </a:rPr>
                        <a:t>Parametric</a:t>
                      </a:r>
                      <a:r>
                        <a:rPr lang="fr-FR" sz="1400" b="1" u="sng" kern="1200" dirty="0">
                          <a:solidFill>
                            <a:schemeClr val="tx1"/>
                          </a:solidFill>
                          <a:effectLst/>
                          <a:latin typeface="+mn-lt"/>
                          <a:ea typeface="+mn-ea"/>
                          <a:cs typeface="+mn-cs"/>
                        </a:rPr>
                        <a:t> cover: </a:t>
                      </a:r>
                      <a:r>
                        <a:rPr lang="fr-FR" sz="1400" b="0" dirty="0">
                          <a:solidFill>
                            <a:schemeClr val="tx1"/>
                          </a:solidFill>
                          <a:effectLst/>
                        </a:rPr>
                        <a:t>Index </a:t>
                      </a:r>
                      <a:r>
                        <a:rPr lang="fr-FR" sz="1400" b="0" dirty="0" err="1">
                          <a:solidFill>
                            <a:schemeClr val="tx1"/>
                          </a:solidFill>
                          <a:effectLst/>
                        </a:rPr>
                        <a:t>is</a:t>
                      </a:r>
                      <a:r>
                        <a:rPr lang="fr-FR" sz="1400" b="0" dirty="0">
                          <a:solidFill>
                            <a:schemeClr val="tx1"/>
                          </a:solidFill>
                          <a:effectLst/>
                        </a:rPr>
                        <a:t> </a:t>
                      </a:r>
                      <a:r>
                        <a:rPr lang="fr-FR" sz="1400" b="0" dirty="0" err="1">
                          <a:solidFill>
                            <a:schemeClr val="tx1"/>
                          </a:solidFill>
                          <a:effectLst/>
                        </a:rPr>
                        <a:t>created</a:t>
                      </a:r>
                      <a:r>
                        <a:rPr lang="fr-FR" sz="1400" b="0" dirty="0">
                          <a:solidFill>
                            <a:schemeClr val="tx1"/>
                          </a:solidFill>
                          <a:effectLst/>
                        </a:rPr>
                        <a:t> </a:t>
                      </a:r>
                      <a:r>
                        <a:rPr lang="fr-FR" sz="1400" b="0" dirty="0" err="1">
                          <a:solidFill>
                            <a:schemeClr val="tx1"/>
                          </a:solidFill>
                          <a:effectLst/>
                        </a:rPr>
                        <a:t>based</a:t>
                      </a:r>
                      <a:r>
                        <a:rPr lang="fr-FR" sz="1400" b="0" dirty="0">
                          <a:solidFill>
                            <a:schemeClr val="tx1"/>
                          </a:solidFill>
                          <a:effectLst/>
                        </a:rPr>
                        <a:t> on the </a:t>
                      </a:r>
                      <a:r>
                        <a:rPr lang="fr-FR" sz="1400" b="0" dirty="0" err="1">
                          <a:solidFill>
                            <a:schemeClr val="tx1"/>
                          </a:solidFill>
                          <a:effectLst/>
                        </a:rPr>
                        <a:t>severity</a:t>
                      </a:r>
                      <a:r>
                        <a:rPr lang="fr-FR" sz="1400" b="0" dirty="0">
                          <a:solidFill>
                            <a:schemeClr val="tx1"/>
                          </a:solidFill>
                          <a:effectLst/>
                        </a:rPr>
                        <a:t> of a </a:t>
                      </a:r>
                      <a:r>
                        <a:rPr lang="fr-FR" sz="1400" b="0" dirty="0" err="1">
                          <a:solidFill>
                            <a:schemeClr val="tx1"/>
                          </a:solidFill>
                          <a:effectLst/>
                        </a:rPr>
                        <a:t>specific</a:t>
                      </a:r>
                      <a:r>
                        <a:rPr lang="fr-FR" sz="1400" b="0" dirty="0">
                          <a:solidFill>
                            <a:schemeClr val="tx1"/>
                          </a:solidFill>
                          <a:effectLst/>
                        </a:rPr>
                        <a:t> </a:t>
                      </a:r>
                      <a:r>
                        <a:rPr lang="fr-FR" sz="1400" b="0" dirty="0" err="1">
                          <a:solidFill>
                            <a:schemeClr val="tx1"/>
                          </a:solidFill>
                          <a:effectLst/>
                        </a:rPr>
                        <a:t>natural</a:t>
                      </a:r>
                      <a:r>
                        <a:rPr lang="fr-FR" sz="1400" b="0" dirty="0">
                          <a:solidFill>
                            <a:schemeClr val="tx1"/>
                          </a:solidFill>
                          <a:effectLst/>
                        </a:rPr>
                        <a:t> </a:t>
                      </a:r>
                      <a:r>
                        <a:rPr lang="fr-FR" sz="1400" b="0" dirty="0" err="1">
                          <a:solidFill>
                            <a:schemeClr val="tx1"/>
                          </a:solidFill>
                          <a:effectLst/>
                        </a:rPr>
                        <a:t>hazard</a:t>
                      </a:r>
                      <a:r>
                        <a:rPr lang="fr-FR" sz="1400" b="0" dirty="0">
                          <a:solidFill>
                            <a:schemeClr val="tx1"/>
                          </a:solidFill>
                          <a:effectLst/>
                        </a:rPr>
                        <a:t>. If a </a:t>
                      </a:r>
                      <a:r>
                        <a:rPr lang="fr-FR" sz="1400" b="0" dirty="0" err="1">
                          <a:solidFill>
                            <a:schemeClr val="tx1"/>
                          </a:solidFill>
                          <a:effectLst/>
                        </a:rPr>
                        <a:t>hazard</a:t>
                      </a:r>
                      <a:r>
                        <a:rPr lang="fr-FR" sz="1400" b="0" dirty="0">
                          <a:solidFill>
                            <a:schemeClr val="tx1"/>
                          </a:solidFill>
                          <a:effectLst/>
                        </a:rPr>
                        <a:t> </a:t>
                      </a:r>
                      <a:r>
                        <a:rPr lang="fr-FR" sz="1400" b="0" dirty="0" err="1">
                          <a:solidFill>
                            <a:schemeClr val="tx1"/>
                          </a:solidFill>
                          <a:effectLst/>
                        </a:rPr>
                        <a:t>event</a:t>
                      </a:r>
                      <a:r>
                        <a:rPr lang="fr-FR" sz="1400" b="0" dirty="0">
                          <a:solidFill>
                            <a:schemeClr val="tx1"/>
                          </a:solidFill>
                          <a:effectLst/>
                        </a:rPr>
                        <a:t> </a:t>
                      </a:r>
                      <a:r>
                        <a:rPr lang="fr-FR" sz="1400" b="0" dirty="0" err="1">
                          <a:solidFill>
                            <a:schemeClr val="tx1"/>
                          </a:solidFill>
                          <a:effectLst/>
                        </a:rPr>
                        <a:t>occurs</a:t>
                      </a:r>
                      <a:r>
                        <a:rPr lang="fr-FR" sz="1400" b="0" dirty="0">
                          <a:solidFill>
                            <a:schemeClr val="tx1"/>
                          </a:solidFill>
                          <a:effectLst/>
                        </a:rPr>
                        <a:t> </a:t>
                      </a:r>
                      <a:r>
                        <a:rPr lang="fr-FR" sz="1400" b="0" dirty="0" err="1">
                          <a:solidFill>
                            <a:schemeClr val="tx1"/>
                          </a:solidFill>
                          <a:effectLst/>
                        </a:rPr>
                        <a:t>which</a:t>
                      </a:r>
                      <a:r>
                        <a:rPr lang="fr-FR" sz="1400" b="0" dirty="0">
                          <a:solidFill>
                            <a:schemeClr val="tx1"/>
                          </a:solidFill>
                          <a:effectLst/>
                        </a:rPr>
                        <a:t> </a:t>
                      </a:r>
                      <a:r>
                        <a:rPr lang="fr-FR" sz="1400" b="0" dirty="0" err="1">
                          <a:solidFill>
                            <a:schemeClr val="tx1"/>
                          </a:solidFill>
                          <a:effectLst/>
                        </a:rPr>
                        <a:t>exceeds</a:t>
                      </a:r>
                      <a:r>
                        <a:rPr lang="fr-FR" sz="1400" b="0" dirty="0">
                          <a:solidFill>
                            <a:schemeClr val="tx1"/>
                          </a:solidFill>
                          <a:effectLst/>
                        </a:rPr>
                        <a:t> a </a:t>
                      </a:r>
                      <a:r>
                        <a:rPr lang="fr-FR" sz="1400" b="0" dirty="0" err="1">
                          <a:solidFill>
                            <a:schemeClr val="tx1"/>
                          </a:solidFill>
                          <a:effectLst/>
                        </a:rPr>
                        <a:t>pre-defined</a:t>
                      </a:r>
                      <a:r>
                        <a:rPr lang="fr-FR" sz="1400" b="0" dirty="0">
                          <a:solidFill>
                            <a:schemeClr val="tx1"/>
                          </a:solidFill>
                          <a:effectLst/>
                        </a:rPr>
                        <a:t> </a:t>
                      </a:r>
                      <a:r>
                        <a:rPr lang="fr-FR" sz="1400" b="0" dirty="0" err="1">
                          <a:solidFill>
                            <a:schemeClr val="tx1"/>
                          </a:solidFill>
                          <a:effectLst/>
                        </a:rPr>
                        <a:t>threshold</a:t>
                      </a:r>
                      <a:r>
                        <a:rPr lang="fr-FR" sz="1400" b="0" dirty="0">
                          <a:solidFill>
                            <a:schemeClr val="tx1"/>
                          </a:solidFill>
                          <a:effectLst/>
                        </a:rPr>
                        <a:t> on the index (e.g. </a:t>
                      </a:r>
                      <a:r>
                        <a:rPr lang="fr-FR" sz="1400" b="0" dirty="0" err="1">
                          <a:solidFill>
                            <a:schemeClr val="tx1"/>
                          </a:solidFill>
                          <a:effectLst/>
                        </a:rPr>
                        <a:t>rainfall</a:t>
                      </a:r>
                      <a:r>
                        <a:rPr lang="fr-FR" sz="1400" b="0" dirty="0">
                          <a:solidFill>
                            <a:schemeClr val="tx1"/>
                          </a:solidFill>
                          <a:effectLst/>
                        </a:rPr>
                        <a:t> in province </a:t>
                      </a:r>
                      <a:r>
                        <a:rPr lang="fr-FR" sz="1400" b="0" dirty="0" err="1">
                          <a:solidFill>
                            <a:schemeClr val="tx1"/>
                          </a:solidFill>
                          <a:effectLst/>
                        </a:rPr>
                        <a:t>below</a:t>
                      </a:r>
                      <a:r>
                        <a:rPr lang="fr-FR" sz="1400" b="0" dirty="0">
                          <a:solidFill>
                            <a:schemeClr val="tx1"/>
                          </a:solidFill>
                          <a:effectLst/>
                        </a:rPr>
                        <a:t> 50 </a:t>
                      </a:r>
                      <a:r>
                        <a:rPr lang="fr-FR" sz="1400" b="0" dirty="0" err="1">
                          <a:solidFill>
                            <a:schemeClr val="tx1"/>
                          </a:solidFill>
                          <a:effectLst/>
                        </a:rPr>
                        <a:t>millimetres</a:t>
                      </a:r>
                      <a:r>
                        <a:rPr lang="fr-FR" sz="1400" b="0" dirty="0">
                          <a:solidFill>
                            <a:schemeClr val="tx1"/>
                          </a:solidFill>
                          <a:effectLst/>
                        </a:rPr>
                        <a:t>) a </a:t>
                      </a:r>
                      <a:r>
                        <a:rPr lang="fr-FR" sz="1400" b="0" dirty="0" err="1">
                          <a:solidFill>
                            <a:schemeClr val="tx1"/>
                          </a:solidFill>
                          <a:effectLst/>
                        </a:rPr>
                        <a:t>payout</a:t>
                      </a:r>
                      <a:r>
                        <a:rPr lang="fr-FR" sz="1400" b="0" dirty="0">
                          <a:solidFill>
                            <a:schemeClr val="tx1"/>
                          </a:solidFill>
                          <a:effectLst/>
                        </a:rPr>
                        <a:t> </a:t>
                      </a:r>
                      <a:r>
                        <a:rPr lang="fr-FR" sz="1400" b="0" dirty="0" err="1">
                          <a:solidFill>
                            <a:schemeClr val="tx1"/>
                          </a:solidFill>
                          <a:effectLst/>
                        </a:rPr>
                        <a:t>is</a:t>
                      </a:r>
                      <a:r>
                        <a:rPr lang="fr-FR" sz="1400" b="0" dirty="0">
                          <a:solidFill>
                            <a:schemeClr val="tx1"/>
                          </a:solidFill>
                          <a:effectLst/>
                        </a:rPr>
                        <a:t> </a:t>
                      </a:r>
                      <a:r>
                        <a:rPr lang="fr-FR" sz="1400" b="0" dirty="0" err="1">
                          <a:solidFill>
                            <a:schemeClr val="tx1"/>
                          </a:solidFill>
                          <a:effectLst/>
                        </a:rPr>
                        <a:t>triggered</a:t>
                      </a:r>
                      <a:r>
                        <a:rPr lang="fr-FR" sz="1400" b="0" dirty="0">
                          <a:solidFill>
                            <a:schemeClr val="tx1"/>
                          </a:solidFill>
                          <a:effectLst/>
                        </a:rPr>
                        <a:t> </a:t>
                      </a:r>
                    </a:p>
                    <a:p>
                      <a:pPr>
                        <a:lnSpc>
                          <a:spcPct val="107000"/>
                        </a:lnSpc>
                        <a:spcAft>
                          <a:spcPts val="0"/>
                        </a:spcAft>
                      </a:pPr>
                      <a:r>
                        <a:rPr lang="fr-FR" sz="800" dirty="0">
                          <a:solidFill>
                            <a:schemeClr val="tx1"/>
                          </a:solidFill>
                          <a:effectLst/>
                        </a:rPr>
                        <a:t> </a:t>
                      </a:r>
                    </a:p>
                    <a:p>
                      <a:pPr>
                        <a:lnSpc>
                          <a:spcPct val="107000"/>
                        </a:lnSpc>
                        <a:spcAft>
                          <a:spcPts val="0"/>
                        </a:spcAft>
                      </a:pPr>
                      <a:r>
                        <a:rPr lang="fr-FR" sz="1400" dirty="0" err="1">
                          <a:solidFill>
                            <a:schemeClr val="tx1"/>
                          </a:solidFill>
                          <a:effectLst/>
                        </a:rPr>
                        <a:t>E.g</a:t>
                      </a:r>
                      <a:r>
                        <a:rPr lang="fr-FR" sz="1400" dirty="0">
                          <a:solidFill>
                            <a:schemeClr val="tx1"/>
                          </a:solidFill>
                          <a:effectLst/>
                        </a:rPr>
                        <a:t> :</a:t>
                      </a:r>
                    </a:p>
                    <a:p>
                      <a:pPr>
                        <a:lnSpc>
                          <a:spcPct val="107000"/>
                        </a:lnSpc>
                        <a:spcAft>
                          <a:spcPts val="0"/>
                        </a:spcAft>
                      </a:pPr>
                      <a:r>
                        <a:rPr lang="fr-FR" sz="1400" u="sng" dirty="0">
                          <a:solidFill>
                            <a:schemeClr val="tx1"/>
                          </a:solidFill>
                          <a:effectLst/>
                        </a:rPr>
                        <a:t>Agriculture </a:t>
                      </a:r>
                      <a:r>
                        <a:rPr lang="fr-FR" sz="1400" u="sng" dirty="0" err="1">
                          <a:solidFill>
                            <a:schemeClr val="tx1"/>
                          </a:solidFill>
                          <a:effectLst/>
                        </a:rPr>
                        <a:t>insurance</a:t>
                      </a:r>
                      <a:r>
                        <a:rPr lang="fr-FR" sz="1400" u="sng" dirty="0">
                          <a:solidFill>
                            <a:schemeClr val="tx1"/>
                          </a:solidFill>
                          <a:effectLst/>
                        </a:rPr>
                        <a:t>: </a:t>
                      </a:r>
                    </a:p>
                    <a:p>
                      <a:pPr>
                        <a:lnSpc>
                          <a:spcPct val="107000"/>
                        </a:lnSpc>
                        <a:spcAft>
                          <a:spcPts val="0"/>
                        </a:spcAft>
                      </a:pPr>
                      <a:r>
                        <a:rPr lang="fr-FR" sz="1400" b="0" dirty="0">
                          <a:solidFill>
                            <a:schemeClr val="tx1"/>
                          </a:solidFill>
                          <a:effectLst/>
                        </a:rPr>
                        <a:t>can </a:t>
                      </a:r>
                      <a:r>
                        <a:rPr lang="fr-FR" sz="1400" b="0" dirty="0" err="1">
                          <a:solidFill>
                            <a:schemeClr val="tx1"/>
                          </a:solidFill>
                          <a:effectLst/>
                        </a:rPr>
                        <a:t>be</a:t>
                      </a:r>
                      <a:r>
                        <a:rPr lang="fr-FR" sz="1400" b="0" dirty="0">
                          <a:solidFill>
                            <a:schemeClr val="tx1"/>
                          </a:solidFill>
                          <a:effectLst/>
                        </a:rPr>
                        <a:t> </a:t>
                      </a:r>
                      <a:r>
                        <a:rPr lang="fr-FR" sz="1400" b="0" dirty="0" err="1">
                          <a:solidFill>
                            <a:schemeClr val="tx1"/>
                          </a:solidFill>
                          <a:effectLst/>
                        </a:rPr>
                        <a:t>parametric</a:t>
                      </a:r>
                      <a:r>
                        <a:rPr lang="fr-FR" sz="1400" b="0" dirty="0">
                          <a:solidFill>
                            <a:schemeClr val="tx1"/>
                          </a:solidFill>
                          <a:effectLst/>
                        </a:rPr>
                        <a:t> (</a:t>
                      </a:r>
                      <a:r>
                        <a:rPr lang="fr-FR" sz="1400" b="0" dirty="0" err="1">
                          <a:solidFill>
                            <a:schemeClr val="tx1"/>
                          </a:solidFill>
                          <a:effectLst/>
                        </a:rPr>
                        <a:t>based</a:t>
                      </a:r>
                      <a:r>
                        <a:rPr lang="fr-FR" sz="1400" b="0" dirty="0">
                          <a:solidFill>
                            <a:schemeClr val="tx1"/>
                          </a:solidFill>
                          <a:effectLst/>
                        </a:rPr>
                        <a:t> on an index) or </a:t>
                      </a:r>
                      <a:r>
                        <a:rPr lang="fr-FR" sz="1400" b="0" dirty="0" err="1">
                          <a:solidFill>
                            <a:schemeClr val="tx1"/>
                          </a:solidFill>
                          <a:effectLst/>
                        </a:rPr>
                        <a:t>indemnity</a:t>
                      </a:r>
                      <a:r>
                        <a:rPr lang="fr-FR" sz="1400" b="0" dirty="0">
                          <a:solidFill>
                            <a:schemeClr val="tx1"/>
                          </a:solidFill>
                          <a:effectLst/>
                        </a:rPr>
                        <a:t> (</a:t>
                      </a:r>
                      <a:r>
                        <a:rPr lang="fr-FR" sz="1400" b="0" dirty="0" err="1">
                          <a:solidFill>
                            <a:schemeClr val="tx1"/>
                          </a:solidFill>
                          <a:effectLst/>
                        </a:rPr>
                        <a:t>based</a:t>
                      </a:r>
                      <a:r>
                        <a:rPr lang="fr-FR" sz="1400" b="0" dirty="0">
                          <a:solidFill>
                            <a:schemeClr val="tx1"/>
                          </a:solidFill>
                          <a:effectLst/>
                        </a:rPr>
                        <a:t> on </a:t>
                      </a:r>
                      <a:r>
                        <a:rPr lang="fr-FR" sz="1400" b="0" dirty="0" err="1">
                          <a:solidFill>
                            <a:schemeClr val="tx1"/>
                          </a:solidFill>
                          <a:effectLst/>
                        </a:rPr>
                        <a:t>actual</a:t>
                      </a:r>
                      <a:r>
                        <a:rPr lang="fr-FR" sz="1400" b="0" dirty="0">
                          <a:solidFill>
                            <a:schemeClr val="tx1"/>
                          </a:solidFill>
                          <a:effectLst/>
                        </a:rPr>
                        <a:t> </a:t>
                      </a:r>
                      <a:r>
                        <a:rPr lang="fr-FR" sz="1400" b="0" dirty="0" err="1">
                          <a:solidFill>
                            <a:schemeClr val="tx1"/>
                          </a:solidFill>
                          <a:effectLst/>
                        </a:rPr>
                        <a:t>loss</a:t>
                      </a:r>
                      <a:r>
                        <a:rPr lang="fr-FR" sz="1400" b="0" dirty="0">
                          <a:solidFill>
                            <a:schemeClr val="tx1"/>
                          </a:solidFill>
                          <a:effectLst/>
                        </a:rPr>
                        <a:t>) </a:t>
                      </a:r>
                    </a:p>
                    <a:p>
                      <a:pPr>
                        <a:lnSpc>
                          <a:spcPct val="107000"/>
                        </a:lnSpc>
                        <a:spcAft>
                          <a:spcPts val="0"/>
                        </a:spcAft>
                      </a:pPr>
                      <a:endParaRPr lang="fr-FR" sz="600" dirty="0">
                        <a:solidFill>
                          <a:schemeClr val="tx1"/>
                        </a:solidFill>
                        <a:effectLst/>
                      </a:endParaRPr>
                    </a:p>
                    <a:p>
                      <a:pPr>
                        <a:lnSpc>
                          <a:spcPct val="107000"/>
                        </a:lnSpc>
                        <a:spcAft>
                          <a:spcPts val="0"/>
                        </a:spcAft>
                      </a:pPr>
                      <a:r>
                        <a:rPr lang="fr-FR" sz="1400" b="1" u="sng" kern="1200" dirty="0">
                          <a:solidFill>
                            <a:schemeClr val="tx1"/>
                          </a:solidFill>
                          <a:effectLst/>
                          <a:latin typeface="+mn-lt"/>
                          <a:ea typeface="+mn-ea"/>
                          <a:cs typeface="+mn-cs"/>
                        </a:rPr>
                        <a:t>Public asset </a:t>
                      </a:r>
                      <a:r>
                        <a:rPr lang="fr-FR" sz="1400" b="1" u="sng" kern="1200" dirty="0" err="1">
                          <a:solidFill>
                            <a:schemeClr val="tx1"/>
                          </a:solidFill>
                          <a:effectLst/>
                          <a:latin typeface="+mn-lt"/>
                          <a:ea typeface="+mn-ea"/>
                          <a:cs typeface="+mn-cs"/>
                        </a:rPr>
                        <a:t>insurance</a:t>
                      </a:r>
                      <a:r>
                        <a:rPr lang="fr-FR" sz="1400" b="1" u="sng" kern="1200" dirty="0">
                          <a:solidFill>
                            <a:schemeClr val="tx1"/>
                          </a:solidFill>
                          <a:effectLst/>
                          <a:latin typeface="+mn-lt"/>
                          <a:ea typeface="+mn-ea"/>
                          <a:cs typeface="+mn-cs"/>
                        </a:rPr>
                        <a:t>: </a:t>
                      </a:r>
                    </a:p>
                    <a:p>
                      <a:pPr>
                        <a:lnSpc>
                          <a:spcPct val="107000"/>
                        </a:lnSpc>
                        <a:spcAft>
                          <a:spcPts val="0"/>
                        </a:spcAft>
                      </a:pPr>
                      <a:r>
                        <a:rPr lang="fr-FR" sz="1400" b="0" dirty="0" err="1">
                          <a:solidFill>
                            <a:schemeClr val="tx1"/>
                          </a:solidFill>
                          <a:effectLst/>
                        </a:rPr>
                        <a:t>indemnity</a:t>
                      </a:r>
                      <a:r>
                        <a:rPr lang="fr-FR" sz="1400" b="0" dirty="0">
                          <a:solidFill>
                            <a:schemeClr val="tx1"/>
                          </a:solidFill>
                          <a:effectLst/>
                        </a:rPr>
                        <a:t> </a:t>
                      </a:r>
                      <a:r>
                        <a:rPr lang="fr-FR" sz="1400" b="0" dirty="0" err="1">
                          <a:solidFill>
                            <a:schemeClr val="tx1"/>
                          </a:solidFill>
                          <a:effectLst/>
                        </a:rPr>
                        <a:t>insurance</a:t>
                      </a:r>
                      <a:r>
                        <a:rPr lang="fr-FR" sz="1400" b="0" dirty="0">
                          <a:solidFill>
                            <a:schemeClr val="tx1"/>
                          </a:solidFill>
                          <a:effectLst/>
                        </a:rPr>
                        <a:t> for key public assets (bridges, </a:t>
                      </a:r>
                      <a:r>
                        <a:rPr lang="fr-FR" sz="1400" b="0" dirty="0" err="1">
                          <a:solidFill>
                            <a:schemeClr val="tx1"/>
                          </a:solidFill>
                          <a:effectLst/>
                        </a:rPr>
                        <a:t>roads</a:t>
                      </a:r>
                      <a:r>
                        <a:rPr lang="fr-FR" sz="1400" b="0" dirty="0">
                          <a:solidFill>
                            <a:schemeClr val="tx1"/>
                          </a:solidFill>
                          <a:effectLst/>
                        </a:rPr>
                        <a:t>, power plants</a:t>
                      </a:r>
                      <a:endParaRPr lang="fr-FR" sz="1400" b="0" dirty="0">
                        <a:solidFill>
                          <a:schemeClr val="tx1"/>
                        </a:solidFill>
                        <a:effectLst/>
                        <a:latin typeface="Calibri" panose="020F0502020204030204" pitchFamily="34"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1861952"/>
                  </a:ext>
                </a:extLst>
              </a:tr>
              <a:tr h="1916075">
                <a:tc>
                  <a:txBody>
                    <a:bodyPr/>
                    <a:lstStyle/>
                    <a:p>
                      <a:pPr>
                        <a:lnSpc>
                          <a:spcPct val="107000"/>
                        </a:lnSpc>
                        <a:spcAft>
                          <a:spcPts val="0"/>
                        </a:spcAft>
                      </a:pPr>
                      <a:r>
                        <a:rPr lang="fr-FR" sz="1600" u="sng" dirty="0">
                          <a:solidFill>
                            <a:srgbClr val="682C43"/>
                          </a:solidFill>
                          <a:effectLst/>
                        </a:rPr>
                        <a:t>KEY PROVIDERS : </a:t>
                      </a:r>
                    </a:p>
                    <a:p>
                      <a:pPr>
                        <a:lnSpc>
                          <a:spcPct val="107000"/>
                        </a:lnSpc>
                        <a:spcAft>
                          <a:spcPts val="0"/>
                        </a:spcAft>
                      </a:pPr>
                      <a:r>
                        <a:rPr lang="fr-FR" sz="1400" dirty="0">
                          <a:solidFill>
                            <a:schemeClr val="tx1"/>
                          </a:solidFill>
                          <a:effectLst/>
                        </a:rPr>
                        <a:t>Domestic </a:t>
                      </a:r>
                      <a:r>
                        <a:rPr lang="fr-FR" sz="1400" dirty="0" err="1">
                          <a:solidFill>
                            <a:schemeClr val="tx1"/>
                          </a:solidFill>
                          <a:effectLst/>
                        </a:rPr>
                        <a:t>insurance</a:t>
                      </a:r>
                      <a:r>
                        <a:rPr lang="fr-FR" sz="1400" dirty="0">
                          <a:solidFill>
                            <a:schemeClr val="tx1"/>
                          </a:solidFill>
                          <a:effectLst/>
                        </a:rPr>
                        <a:t> </a:t>
                      </a:r>
                      <a:r>
                        <a:rPr lang="fr-FR" sz="1400" dirty="0" err="1">
                          <a:solidFill>
                            <a:schemeClr val="tx1"/>
                          </a:solidFill>
                          <a:effectLst/>
                        </a:rPr>
                        <a:t>companies</a:t>
                      </a:r>
                      <a:r>
                        <a:rPr lang="fr-FR" sz="1400" dirty="0">
                          <a:solidFill>
                            <a:schemeClr val="tx1"/>
                          </a:solidFill>
                          <a:effectLst/>
                        </a:rPr>
                        <a:t>, </a:t>
                      </a:r>
                    </a:p>
                    <a:p>
                      <a:pPr>
                        <a:lnSpc>
                          <a:spcPct val="107000"/>
                        </a:lnSpc>
                        <a:spcAft>
                          <a:spcPts val="0"/>
                        </a:spcAft>
                      </a:pPr>
                      <a:r>
                        <a:rPr lang="fr-FR" sz="1400" dirty="0">
                          <a:solidFill>
                            <a:schemeClr val="tx1"/>
                          </a:solidFill>
                          <a:effectLst/>
                        </a:rPr>
                        <a:t>International </a:t>
                      </a:r>
                      <a:r>
                        <a:rPr lang="fr-FR" sz="1400" dirty="0" err="1">
                          <a:solidFill>
                            <a:schemeClr val="tx1"/>
                          </a:solidFill>
                          <a:effectLst/>
                        </a:rPr>
                        <a:t>reinsurance</a:t>
                      </a:r>
                      <a:r>
                        <a:rPr lang="fr-FR" sz="1400" dirty="0">
                          <a:solidFill>
                            <a:schemeClr val="tx1"/>
                          </a:solidFill>
                          <a:effectLst/>
                        </a:rPr>
                        <a:t> </a:t>
                      </a:r>
                      <a:r>
                        <a:rPr lang="fr-FR" sz="1400" dirty="0" err="1">
                          <a:solidFill>
                            <a:schemeClr val="tx1"/>
                          </a:solidFill>
                          <a:effectLst/>
                        </a:rPr>
                        <a:t>companies</a:t>
                      </a:r>
                      <a:r>
                        <a:rPr lang="fr-FR" sz="1400" dirty="0">
                          <a:solidFill>
                            <a:schemeClr val="tx1"/>
                          </a:solidFill>
                          <a:effectLst/>
                        </a:rPr>
                        <a:t>, </a:t>
                      </a:r>
                    </a:p>
                    <a:p>
                      <a:pPr>
                        <a:lnSpc>
                          <a:spcPct val="107000"/>
                        </a:lnSpc>
                        <a:spcAft>
                          <a:spcPts val="0"/>
                        </a:spcAft>
                      </a:pPr>
                      <a:r>
                        <a:rPr lang="fr-FR" sz="1400" dirty="0">
                          <a:solidFill>
                            <a:schemeClr val="tx1"/>
                          </a:solidFill>
                          <a:effectLst/>
                        </a:rPr>
                        <a:t>Sovereign Risk Pools:</a:t>
                      </a:r>
                      <a:r>
                        <a:rPr lang="fr-FR" sz="1400" b="0" dirty="0">
                          <a:solidFill>
                            <a:schemeClr val="tx1"/>
                          </a:solidFill>
                          <a:effectLst/>
                        </a:rPr>
                        <a:t> Countries can pool </a:t>
                      </a:r>
                      <a:r>
                        <a:rPr lang="fr-FR" sz="1400" b="0" dirty="0" err="1">
                          <a:solidFill>
                            <a:schemeClr val="tx1"/>
                          </a:solidFill>
                          <a:effectLst/>
                        </a:rPr>
                        <a:t>risks</a:t>
                      </a:r>
                      <a:r>
                        <a:rPr lang="fr-FR" sz="1400" b="0" dirty="0">
                          <a:solidFill>
                            <a:schemeClr val="tx1"/>
                          </a:solidFill>
                          <a:effectLst/>
                        </a:rPr>
                        <a:t> in a </a:t>
                      </a:r>
                      <a:r>
                        <a:rPr lang="fr-FR" sz="1400" b="0" dirty="0" err="1">
                          <a:solidFill>
                            <a:schemeClr val="tx1"/>
                          </a:solidFill>
                          <a:effectLst/>
                        </a:rPr>
                        <a:t>diversified</a:t>
                      </a:r>
                      <a:r>
                        <a:rPr lang="fr-FR" sz="1400" b="0" dirty="0">
                          <a:solidFill>
                            <a:schemeClr val="tx1"/>
                          </a:solidFill>
                          <a:effectLst/>
                        </a:rPr>
                        <a:t> portfolio, </a:t>
                      </a:r>
                      <a:r>
                        <a:rPr lang="fr-FR" sz="1400" b="0" dirty="0" err="1">
                          <a:solidFill>
                            <a:schemeClr val="tx1"/>
                          </a:solidFill>
                          <a:effectLst/>
                        </a:rPr>
                        <a:t>retain</a:t>
                      </a:r>
                      <a:r>
                        <a:rPr lang="fr-FR" sz="1400" b="0" dirty="0">
                          <a:solidFill>
                            <a:schemeClr val="tx1"/>
                          </a:solidFill>
                          <a:effectLst/>
                        </a:rPr>
                        <a:t> </a:t>
                      </a:r>
                      <a:r>
                        <a:rPr lang="fr-FR" sz="1400" b="0" dirty="0" err="1">
                          <a:solidFill>
                            <a:schemeClr val="tx1"/>
                          </a:solidFill>
                          <a:effectLst/>
                        </a:rPr>
                        <a:t>some</a:t>
                      </a:r>
                      <a:r>
                        <a:rPr lang="fr-FR" sz="1400" b="0" dirty="0">
                          <a:solidFill>
                            <a:schemeClr val="tx1"/>
                          </a:solidFill>
                          <a:effectLst/>
                        </a:rPr>
                        <a:t> of the </a:t>
                      </a:r>
                      <a:r>
                        <a:rPr lang="fr-FR" sz="1400" b="0" dirty="0" err="1">
                          <a:solidFill>
                            <a:schemeClr val="tx1"/>
                          </a:solidFill>
                          <a:effectLst/>
                        </a:rPr>
                        <a:t>risk</a:t>
                      </a:r>
                      <a:r>
                        <a:rPr lang="fr-FR" sz="1400" b="0" dirty="0">
                          <a:solidFill>
                            <a:schemeClr val="tx1"/>
                          </a:solidFill>
                          <a:effectLst/>
                        </a:rPr>
                        <a:t> </a:t>
                      </a:r>
                      <a:r>
                        <a:rPr lang="fr-FR" sz="1400" b="0" dirty="0" err="1">
                          <a:solidFill>
                            <a:schemeClr val="tx1"/>
                          </a:solidFill>
                          <a:effectLst/>
                        </a:rPr>
                        <a:t>through</a:t>
                      </a:r>
                      <a:r>
                        <a:rPr lang="fr-FR" sz="1400" b="0" dirty="0">
                          <a:solidFill>
                            <a:schemeClr val="tx1"/>
                          </a:solidFill>
                          <a:effectLst/>
                        </a:rPr>
                        <a:t> joint </a:t>
                      </a:r>
                      <a:r>
                        <a:rPr lang="fr-FR" sz="1400" b="0" dirty="0" err="1">
                          <a:solidFill>
                            <a:schemeClr val="tx1"/>
                          </a:solidFill>
                          <a:effectLst/>
                        </a:rPr>
                        <a:t>reserves</a:t>
                      </a:r>
                      <a:r>
                        <a:rPr lang="fr-FR" sz="1400" b="0" dirty="0">
                          <a:solidFill>
                            <a:schemeClr val="tx1"/>
                          </a:solidFill>
                          <a:effectLst/>
                        </a:rPr>
                        <a:t> and capital, and </a:t>
                      </a:r>
                      <a:r>
                        <a:rPr lang="fr-FR" sz="1400" b="0" dirty="0" err="1">
                          <a:solidFill>
                            <a:schemeClr val="tx1"/>
                          </a:solidFill>
                          <a:effectLst/>
                        </a:rPr>
                        <a:t>transfer</a:t>
                      </a:r>
                      <a:r>
                        <a:rPr lang="fr-FR" sz="1400" b="0" dirty="0">
                          <a:solidFill>
                            <a:schemeClr val="tx1"/>
                          </a:solidFill>
                          <a:effectLst/>
                        </a:rPr>
                        <a:t> </a:t>
                      </a:r>
                      <a:r>
                        <a:rPr lang="fr-FR" sz="1400" b="0" dirty="0" err="1">
                          <a:solidFill>
                            <a:schemeClr val="tx1"/>
                          </a:solidFill>
                          <a:effectLst/>
                        </a:rPr>
                        <a:t>excess</a:t>
                      </a:r>
                      <a:r>
                        <a:rPr lang="fr-FR" sz="1400" b="0" dirty="0">
                          <a:solidFill>
                            <a:schemeClr val="tx1"/>
                          </a:solidFill>
                          <a:effectLst/>
                        </a:rPr>
                        <a:t> </a:t>
                      </a:r>
                      <a:r>
                        <a:rPr lang="fr-FR" sz="1400" b="0" dirty="0" err="1">
                          <a:solidFill>
                            <a:schemeClr val="tx1"/>
                          </a:solidFill>
                          <a:effectLst/>
                        </a:rPr>
                        <a:t>risk</a:t>
                      </a:r>
                      <a:r>
                        <a:rPr lang="fr-FR" sz="1400" b="0" dirty="0">
                          <a:solidFill>
                            <a:schemeClr val="tx1"/>
                          </a:solidFill>
                          <a:effectLst/>
                        </a:rPr>
                        <a:t> to the </a:t>
                      </a:r>
                      <a:r>
                        <a:rPr lang="fr-FR" sz="1400" b="0" dirty="0" err="1">
                          <a:solidFill>
                            <a:schemeClr val="tx1"/>
                          </a:solidFill>
                          <a:effectLst/>
                        </a:rPr>
                        <a:t>reinsurance</a:t>
                      </a:r>
                      <a:r>
                        <a:rPr lang="fr-FR" sz="1400" b="0" dirty="0">
                          <a:solidFill>
                            <a:schemeClr val="tx1"/>
                          </a:solidFill>
                          <a:effectLst/>
                        </a:rPr>
                        <a:t> and capital </a:t>
                      </a:r>
                      <a:r>
                        <a:rPr lang="fr-FR" sz="1400" b="0" dirty="0" err="1">
                          <a:solidFill>
                            <a:schemeClr val="tx1"/>
                          </a:solidFill>
                          <a:effectLst/>
                        </a:rPr>
                        <a:t>market</a:t>
                      </a:r>
                      <a:endParaRPr lang="fr-F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fr-FR" sz="1600" b="1" u="sng" dirty="0">
                          <a:solidFill>
                            <a:srgbClr val="682C43"/>
                          </a:solidFill>
                          <a:effectLst/>
                          <a:latin typeface="+mn-lt"/>
                        </a:rPr>
                        <a:t>BEST SUITED: </a:t>
                      </a:r>
                    </a:p>
                    <a:p>
                      <a:pPr>
                        <a:lnSpc>
                          <a:spcPct val="107000"/>
                        </a:lnSpc>
                        <a:spcAft>
                          <a:spcPts val="0"/>
                        </a:spcAft>
                      </a:pPr>
                      <a:r>
                        <a:rPr lang="fr-FR" sz="1400" b="1" dirty="0">
                          <a:solidFill>
                            <a:schemeClr val="tx1"/>
                          </a:solidFill>
                          <a:effectLst/>
                        </a:rPr>
                        <a:t>High-</a:t>
                      </a:r>
                      <a:r>
                        <a:rPr lang="fr-FR" sz="1400" b="1" dirty="0" err="1">
                          <a:solidFill>
                            <a:schemeClr val="tx1"/>
                          </a:solidFill>
                          <a:effectLst/>
                        </a:rPr>
                        <a:t>risk</a:t>
                      </a:r>
                      <a:r>
                        <a:rPr lang="fr-FR" sz="1400" b="1" dirty="0">
                          <a:solidFill>
                            <a:schemeClr val="tx1"/>
                          </a:solidFill>
                          <a:effectLst/>
                        </a:rPr>
                        <a:t> layer </a:t>
                      </a:r>
                    </a:p>
                    <a:p>
                      <a:pPr>
                        <a:lnSpc>
                          <a:spcPct val="107000"/>
                        </a:lnSpc>
                        <a:spcAft>
                          <a:spcPts val="0"/>
                        </a:spcAft>
                      </a:pPr>
                      <a:r>
                        <a:rPr lang="fr-FR" sz="1400" dirty="0">
                          <a:solidFill>
                            <a:schemeClr val="tx1"/>
                          </a:solidFill>
                          <a:effectLst/>
                        </a:rPr>
                        <a:t>In the case of the </a:t>
                      </a:r>
                      <a:r>
                        <a:rPr lang="fr-FR" sz="1400" dirty="0" err="1">
                          <a:solidFill>
                            <a:schemeClr val="tx1"/>
                          </a:solidFill>
                          <a:effectLst/>
                        </a:rPr>
                        <a:t>lower-risk</a:t>
                      </a:r>
                      <a:r>
                        <a:rPr lang="fr-FR" sz="1400" dirty="0">
                          <a:solidFill>
                            <a:schemeClr val="tx1"/>
                          </a:solidFill>
                          <a:effectLst/>
                        </a:rPr>
                        <a:t> layer, </a:t>
                      </a:r>
                      <a:r>
                        <a:rPr lang="fr-FR" sz="1400" dirty="0" err="1">
                          <a:solidFill>
                            <a:schemeClr val="tx1"/>
                          </a:solidFill>
                          <a:effectLst/>
                        </a:rPr>
                        <a:t>where</a:t>
                      </a:r>
                      <a:r>
                        <a:rPr lang="fr-FR" sz="1400" dirty="0">
                          <a:solidFill>
                            <a:schemeClr val="tx1"/>
                          </a:solidFill>
                          <a:effectLst/>
                        </a:rPr>
                        <a:t> </a:t>
                      </a:r>
                      <a:r>
                        <a:rPr lang="fr-FR" sz="1400" dirty="0" err="1">
                          <a:solidFill>
                            <a:schemeClr val="tx1"/>
                          </a:solidFill>
                          <a:effectLst/>
                        </a:rPr>
                        <a:t>costs</a:t>
                      </a:r>
                      <a:r>
                        <a:rPr lang="fr-FR" sz="1400" dirty="0">
                          <a:solidFill>
                            <a:schemeClr val="tx1"/>
                          </a:solidFill>
                          <a:effectLst/>
                        </a:rPr>
                        <a:t> are </a:t>
                      </a:r>
                      <a:r>
                        <a:rPr lang="fr-FR" sz="1400" dirty="0" err="1">
                          <a:solidFill>
                            <a:schemeClr val="tx1"/>
                          </a:solidFill>
                          <a:effectLst/>
                        </a:rPr>
                        <a:t>smaller</a:t>
                      </a:r>
                      <a:r>
                        <a:rPr lang="fr-FR" sz="1400" dirty="0">
                          <a:solidFill>
                            <a:schemeClr val="tx1"/>
                          </a:solidFill>
                          <a:effectLst/>
                        </a:rPr>
                        <a:t> and more </a:t>
                      </a:r>
                      <a:r>
                        <a:rPr lang="fr-FR" sz="1400" dirty="0" err="1">
                          <a:solidFill>
                            <a:schemeClr val="tx1"/>
                          </a:solidFill>
                          <a:effectLst/>
                        </a:rPr>
                        <a:t>frequent</a:t>
                      </a:r>
                      <a:r>
                        <a:rPr lang="fr-FR" sz="1400" dirty="0">
                          <a:solidFill>
                            <a:schemeClr val="tx1"/>
                          </a:solidFill>
                          <a:effectLst/>
                        </a:rPr>
                        <a:t>, </a:t>
                      </a:r>
                      <a:r>
                        <a:rPr lang="fr-FR" sz="1400" dirty="0" err="1">
                          <a:solidFill>
                            <a:schemeClr val="tx1"/>
                          </a:solidFill>
                          <a:effectLst/>
                        </a:rPr>
                        <a:t>it</a:t>
                      </a:r>
                      <a:r>
                        <a:rPr lang="fr-FR" sz="1400" dirty="0">
                          <a:solidFill>
                            <a:schemeClr val="tx1"/>
                          </a:solidFill>
                          <a:effectLst/>
                        </a:rPr>
                        <a:t> </a:t>
                      </a:r>
                      <a:r>
                        <a:rPr lang="fr-FR" sz="1400" dirty="0" err="1">
                          <a:solidFill>
                            <a:schemeClr val="tx1"/>
                          </a:solidFill>
                          <a:effectLst/>
                        </a:rPr>
                        <a:t>is</a:t>
                      </a:r>
                      <a:r>
                        <a:rPr lang="fr-FR" sz="1400" dirty="0">
                          <a:solidFill>
                            <a:schemeClr val="tx1"/>
                          </a:solidFill>
                          <a:effectLst/>
                        </a:rPr>
                        <a:t> inefficient to </a:t>
                      </a:r>
                      <a:r>
                        <a:rPr lang="fr-FR" sz="1400" dirty="0" err="1">
                          <a:solidFill>
                            <a:schemeClr val="tx1"/>
                          </a:solidFill>
                          <a:effectLst/>
                        </a:rPr>
                        <a:t>pay</a:t>
                      </a:r>
                      <a:r>
                        <a:rPr lang="fr-FR" sz="1400" dirty="0">
                          <a:solidFill>
                            <a:schemeClr val="tx1"/>
                          </a:solidFill>
                          <a:effectLst/>
                        </a:rPr>
                        <a:t> an </a:t>
                      </a:r>
                      <a:r>
                        <a:rPr lang="fr-FR" sz="1400" dirty="0" err="1">
                          <a:solidFill>
                            <a:schemeClr val="tx1"/>
                          </a:solidFill>
                          <a:effectLst/>
                        </a:rPr>
                        <a:t>additional</a:t>
                      </a:r>
                      <a:r>
                        <a:rPr lang="fr-FR" sz="1400" dirty="0">
                          <a:solidFill>
                            <a:schemeClr val="tx1"/>
                          </a:solidFill>
                          <a:effectLst/>
                        </a:rPr>
                        <a:t> premium to cover </a:t>
                      </a:r>
                      <a:r>
                        <a:rPr lang="fr-FR" sz="1400" dirty="0" err="1">
                          <a:solidFill>
                            <a:schemeClr val="tx1"/>
                          </a:solidFill>
                          <a:effectLst/>
                        </a:rPr>
                        <a:t>these</a:t>
                      </a:r>
                      <a:r>
                        <a:rPr lang="fr-FR" sz="1400" dirty="0">
                          <a:solidFill>
                            <a:schemeClr val="tx1"/>
                          </a:solidFill>
                          <a:effectLst/>
                        </a:rPr>
                        <a:t> </a:t>
                      </a:r>
                      <a:r>
                        <a:rPr lang="fr-FR" sz="1400" dirty="0" err="1">
                          <a:solidFill>
                            <a:schemeClr val="tx1"/>
                          </a:solidFill>
                          <a:effectLst/>
                        </a:rPr>
                        <a:t>costs</a:t>
                      </a:r>
                      <a:r>
                        <a:rPr lang="fr-FR" sz="1400" dirty="0">
                          <a:solidFill>
                            <a:schemeClr val="tx1"/>
                          </a:solidFill>
                          <a:effectLst/>
                        </a:rPr>
                        <a:t>. </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1390294"/>
                  </a:ext>
                </a:extLst>
              </a:tr>
            </a:tbl>
          </a:graphicData>
        </a:graphic>
      </p:graphicFrame>
      <p:sp>
        <p:nvSpPr>
          <p:cNvPr id="13" name="Title 4">
            <a:extLst>
              <a:ext uri="{FF2B5EF4-FFF2-40B4-BE49-F238E27FC236}">
                <a16:creationId xmlns:a16="http://schemas.microsoft.com/office/drawing/2014/main" id="{96407844-FFAB-4CDD-BE27-0F1E79599621}"/>
              </a:ext>
            </a:extLst>
          </p:cNvPr>
          <p:cNvSpPr txBox="1">
            <a:spLocks/>
          </p:cNvSpPr>
          <p:nvPr/>
        </p:nvSpPr>
        <p:spPr>
          <a:xfrm>
            <a:off x="402213" y="389182"/>
            <a:ext cx="11387573" cy="490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dirty="0">
                <a:solidFill>
                  <a:schemeClr val="tx1">
                    <a:lumMod val="50000"/>
                    <a:lumOff val="50000"/>
                  </a:schemeClr>
                </a:solidFill>
                <a:latin typeface="Gill Sans MT" panose="020B0502020104020203" pitchFamily="34" charset="0"/>
              </a:rPr>
              <a:t>CLIMATE &amp; DISASTER RISK FINANCING ONLINE TRAINING </a:t>
            </a:r>
          </a:p>
          <a:p>
            <a:pPr algn="ctr"/>
            <a:r>
              <a:rPr lang="en-ZA" sz="1400" b="1" i="1" dirty="0">
                <a:solidFill>
                  <a:schemeClr val="tx1">
                    <a:lumMod val="50000"/>
                    <a:lumOff val="50000"/>
                  </a:schemeClr>
                </a:solidFill>
                <a:latin typeface="Gill Sans MT" panose="020B0502020104020203" pitchFamily="34" charset="0"/>
              </a:rPr>
              <a:t>SESSION 4 : </a:t>
            </a:r>
            <a:r>
              <a:rPr lang="en-US" sz="1400" b="1" i="1" dirty="0">
                <a:solidFill>
                  <a:schemeClr val="tx1">
                    <a:lumMod val="50000"/>
                    <a:lumOff val="50000"/>
                  </a:schemeClr>
                </a:solidFill>
                <a:effectLst/>
                <a:latin typeface="Gill Sans MT" panose="020B0502020104020203" pitchFamily="34" charset="0"/>
                <a:ea typeface="Calibri" panose="020F0502020204030204" pitchFamily="34" charset="0"/>
              </a:rPr>
              <a:t>Key financial instruments available which resonate with the African context</a:t>
            </a:r>
            <a:endParaRPr lang="en-ZA" sz="1400" b="1" i="1" dirty="0">
              <a:solidFill>
                <a:schemeClr val="tx1">
                  <a:lumMod val="50000"/>
                  <a:lumOff val="50000"/>
                </a:schemeClr>
              </a:solidFill>
              <a:latin typeface="Gill Sans MT" panose="020B0502020104020203" pitchFamily="34" charset="0"/>
            </a:endParaRPr>
          </a:p>
        </p:txBody>
      </p:sp>
    </p:spTree>
    <p:extLst>
      <p:ext uri="{BB962C8B-B14F-4D97-AF65-F5344CB8AC3E}">
        <p14:creationId xmlns:p14="http://schemas.microsoft.com/office/powerpoint/2010/main" val="4001313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B5C41D5-3F9D-4DF8-8FC0-56F26F570A60}"/>
              </a:ext>
            </a:extLst>
          </p:cNvPr>
          <p:cNvGrpSpPr/>
          <p:nvPr/>
        </p:nvGrpSpPr>
        <p:grpSpPr>
          <a:xfrm>
            <a:off x="0" y="0"/>
            <a:ext cx="12192000" cy="6858000"/>
            <a:chOff x="0" y="0"/>
            <a:chExt cx="12192000" cy="6858000"/>
          </a:xfrm>
        </p:grpSpPr>
        <p:grpSp>
          <p:nvGrpSpPr>
            <p:cNvPr id="5" name="Group 4">
              <a:extLst>
                <a:ext uri="{FF2B5EF4-FFF2-40B4-BE49-F238E27FC236}">
                  <a16:creationId xmlns:a16="http://schemas.microsoft.com/office/drawing/2014/main" id="{BDA7E9CA-7213-4ABC-AC37-510774A024CD}"/>
                </a:ext>
              </a:extLst>
            </p:cNvPr>
            <p:cNvGrpSpPr/>
            <p:nvPr/>
          </p:nvGrpSpPr>
          <p:grpSpPr>
            <a:xfrm>
              <a:off x="0" y="0"/>
              <a:ext cx="12192000" cy="6858000"/>
              <a:chOff x="285753" y="174978"/>
              <a:chExt cx="8572493" cy="6508044"/>
            </a:xfrm>
          </p:grpSpPr>
          <p:pic>
            <p:nvPicPr>
              <p:cNvPr id="8" name="Picture 7">
                <a:extLst>
                  <a:ext uri="{FF2B5EF4-FFF2-40B4-BE49-F238E27FC236}">
                    <a16:creationId xmlns:a16="http://schemas.microsoft.com/office/drawing/2014/main" id="{848F30D3-D545-4ADE-AFA4-692B7CDA7143}"/>
                  </a:ext>
                </a:extLst>
              </p:cNvPr>
              <p:cNvPicPr>
                <a:picLocks noChangeAspect="1"/>
              </p:cNvPicPr>
              <p:nvPr/>
            </p:nvPicPr>
            <p:blipFill>
              <a:blip r:embed="rId2"/>
              <a:stretch>
                <a:fillRect/>
              </a:stretch>
            </p:blipFill>
            <p:spPr>
              <a:xfrm flipH="1">
                <a:off x="4556957" y="174978"/>
                <a:ext cx="4301289" cy="6508044"/>
              </a:xfrm>
              <a:prstGeom prst="rect">
                <a:avLst/>
              </a:prstGeom>
            </p:spPr>
          </p:pic>
          <p:pic>
            <p:nvPicPr>
              <p:cNvPr id="9" name="Picture 8">
                <a:extLst>
                  <a:ext uri="{FF2B5EF4-FFF2-40B4-BE49-F238E27FC236}">
                    <a16:creationId xmlns:a16="http://schemas.microsoft.com/office/drawing/2014/main" id="{797A6A96-4A6A-4532-9105-B12BD55A05E6}"/>
                  </a:ext>
                </a:extLst>
              </p:cNvPr>
              <p:cNvPicPr>
                <a:picLocks noChangeAspect="1"/>
              </p:cNvPicPr>
              <p:nvPr/>
            </p:nvPicPr>
            <p:blipFill>
              <a:blip r:embed="rId2"/>
              <a:stretch>
                <a:fillRect/>
              </a:stretch>
            </p:blipFill>
            <p:spPr>
              <a:xfrm>
                <a:off x="285753" y="174978"/>
                <a:ext cx="4271206" cy="6508044"/>
              </a:xfrm>
              <a:prstGeom prst="rect">
                <a:avLst/>
              </a:prstGeom>
            </p:spPr>
          </p:pic>
          <p:sp>
            <p:nvSpPr>
              <p:cNvPr id="10" name="Rectangle 9">
                <a:extLst>
                  <a:ext uri="{FF2B5EF4-FFF2-40B4-BE49-F238E27FC236}">
                    <a16:creationId xmlns:a16="http://schemas.microsoft.com/office/drawing/2014/main" id="{C2654112-3DE8-44DA-86ED-47C55598699E}"/>
                  </a:ext>
                </a:extLst>
              </p:cNvPr>
              <p:cNvSpPr/>
              <p:nvPr/>
            </p:nvSpPr>
            <p:spPr>
              <a:xfrm>
                <a:off x="285753" y="174978"/>
                <a:ext cx="8572493" cy="6508044"/>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1"/>
              </a:p>
            </p:txBody>
          </p:sp>
        </p:grpSp>
        <p:sp>
          <p:nvSpPr>
            <p:cNvPr id="6" name="Rectangle 5">
              <a:extLst>
                <a:ext uri="{FF2B5EF4-FFF2-40B4-BE49-F238E27FC236}">
                  <a16:creationId xmlns:a16="http://schemas.microsoft.com/office/drawing/2014/main" id="{FE12778F-CD7F-42A5-AC82-257088ECBAE3}"/>
                </a:ext>
              </a:extLst>
            </p:cNvPr>
            <p:cNvSpPr/>
            <p:nvPr/>
          </p:nvSpPr>
          <p:spPr>
            <a:xfrm>
              <a:off x="386169" y="287323"/>
              <a:ext cx="11387574" cy="628335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7" name="Title 4">
              <a:extLst>
                <a:ext uri="{FF2B5EF4-FFF2-40B4-BE49-F238E27FC236}">
                  <a16:creationId xmlns:a16="http://schemas.microsoft.com/office/drawing/2014/main" id="{E43493EB-0653-461B-834C-5F35E32DA17D}"/>
                </a:ext>
              </a:extLst>
            </p:cNvPr>
            <p:cNvSpPr txBox="1">
              <a:spLocks/>
            </p:cNvSpPr>
            <p:nvPr/>
          </p:nvSpPr>
          <p:spPr>
            <a:xfrm>
              <a:off x="402213" y="389182"/>
              <a:ext cx="11387573" cy="490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400" b="1" dirty="0">
                  <a:solidFill>
                    <a:schemeClr val="tx1">
                      <a:lumMod val="50000"/>
                      <a:lumOff val="50000"/>
                    </a:schemeClr>
                  </a:solidFill>
                  <a:latin typeface="Gill Sans MT" panose="020B0502020104020203" pitchFamily="34" charset="0"/>
                </a:rPr>
                <a:t>CLIMATE AND DISASTER RISK FINANCING ONLINE TRAINING</a:t>
              </a:r>
            </a:p>
            <a:p>
              <a:pPr algn="ctr"/>
              <a:r>
                <a:rPr lang="en-ZA" sz="1400" b="1" i="1" dirty="0">
                  <a:solidFill>
                    <a:schemeClr val="tx1">
                      <a:lumMod val="50000"/>
                      <a:lumOff val="50000"/>
                    </a:schemeClr>
                  </a:solidFill>
                  <a:latin typeface="Gill Sans MT" panose="020B0502020104020203" pitchFamily="34" charset="0"/>
                </a:rPr>
                <a:t>SESSION 4: </a:t>
              </a:r>
              <a:r>
                <a:rPr lang="en-US" sz="1400" b="1" i="1" dirty="0">
                  <a:solidFill>
                    <a:schemeClr val="tx1">
                      <a:lumMod val="50000"/>
                      <a:lumOff val="50000"/>
                    </a:schemeClr>
                  </a:solidFill>
                  <a:latin typeface="Gill Sans MT" panose="020B0502020104020203" pitchFamily="34" charset="0"/>
                </a:rPr>
                <a:t>CLIMATE AND DISASTER RISK FINANCING and KEY FINANCIAL INSTRUMENTS</a:t>
              </a:r>
              <a:endParaRPr lang="en-ZA" sz="1400" b="1" i="1" dirty="0">
                <a:solidFill>
                  <a:schemeClr val="tx1">
                    <a:lumMod val="50000"/>
                    <a:lumOff val="50000"/>
                  </a:schemeClr>
                </a:solidFill>
                <a:latin typeface="Gill Sans MT" panose="020B0502020104020203" pitchFamily="34" charset="0"/>
              </a:endParaRPr>
            </a:p>
          </p:txBody>
        </p:sp>
      </p:grpSp>
      <p:pic>
        <p:nvPicPr>
          <p:cNvPr id="11" name="Picture 10">
            <a:extLst>
              <a:ext uri="{FF2B5EF4-FFF2-40B4-BE49-F238E27FC236}">
                <a16:creationId xmlns:a16="http://schemas.microsoft.com/office/drawing/2014/main" id="{DEF1C78C-B978-45E6-AE98-C7F398573B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500" y="949554"/>
            <a:ext cx="11047682" cy="5507394"/>
          </a:xfrm>
          <a:prstGeom prst="rect">
            <a:avLst/>
          </a:prstGeom>
        </p:spPr>
      </p:pic>
      <p:pic>
        <p:nvPicPr>
          <p:cNvPr id="12" name="Picture 11">
            <a:extLst>
              <a:ext uri="{FF2B5EF4-FFF2-40B4-BE49-F238E27FC236}">
                <a16:creationId xmlns:a16="http://schemas.microsoft.com/office/drawing/2014/main" id="{FFF664BD-32B3-424F-AD65-FE97A10C29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6291" y="5833667"/>
            <a:ext cx="9699419" cy="1024334"/>
          </a:xfrm>
          <a:prstGeom prst="rect">
            <a:avLst/>
          </a:prstGeom>
        </p:spPr>
      </p:pic>
      <p:sp>
        <p:nvSpPr>
          <p:cNvPr id="13" name="Title 1">
            <a:extLst>
              <a:ext uri="{FF2B5EF4-FFF2-40B4-BE49-F238E27FC236}">
                <a16:creationId xmlns:a16="http://schemas.microsoft.com/office/drawing/2014/main" id="{B9549419-E63A-4C0F-9F3F-9F9E8F19142D}"/>
              </a:ext>
            </a:extLst>
          </p:cNvPr>
          <p:cNvSpPr txBox="1">
            <a:spLocks/>
          </p:cNvSpPr>
          <p:nvPr/>
        </p:nvSpPr>
        <p:spPr>
          <a:xfrm>
            <a:off x="1119116" y="1335638"/>
            <a:ext cx="10206793" cy="696793"/>
          </a:xfrm>
          <a:prstGeom prst="rect">
            <a:avLst/>
          </a:prstGeom>
        </p:spPr>
        <p:txBody>
          <a:bodyPr vert="horz" lIns="82953" tIns="41476" rIns="82953" bIns="41476"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r>
              <a:rPr lang="en-GB" sz="2722" b="1" dirty="0">
                <a:solidFill>
                  <a:srgbClr val="002E54"/>
                </a:solidFill>
                <a:latin typeface="Arial" charset="0"/>
                <a:ea typeface="Arial" charset="0"/>
                <a:cs typeface="Arial" charset="0"/>
              </a:rPr>
              <a:t>Parametric insurance as one component of a DRF strategy</a:t>
            </a:r>
          </a:p>
        </p:txBody>
      </p:sp>
      <p:sp>
        <p:nvSpPr>
          <p:cNvPr id="14" name="Content Placeholder 2">
            <a:extLst>
              <a:ext uri="{FF2B5EF4-FFF2-40B4-BE49-F238E27FC236}">
                <a16:creationId xmlns:a16="http://schemas.microsoft.com/office/drawing/2014/main" id="{16F4795D-90DC-4D82-BBA6-2923112EF7B8}"/>
              </a:ext>
            </a:extLst>
          </p:cNvPr>
          <p:cNvSpPr txBox="1">
            <a:spLocks/>
          </p:cNvSpPr>
          <p:nvPr/>
        </p:nvSpPr>
        <p:spPr>
          <a:xfrm>
            <a:off x="1739204" y="2172652"/>
            <a:ext cx="891197" cy="635747"/>
          </a:xfrm>
          <a:prstGeom prst="rect">
            <a:avLst/>
          </a:prstGeom>
        </p:spPr>
        <p:txBody>
          <a:bodyPr vert="horz" lIns="110604" tIns="55302" rIns="110604" bIns="55302" rtlCol="0">
            <a:normAutofit/>
          </a:bodyPr>
          <a:lstStyle>
            <a:lvl1pPr marL="0" indent="0" algn="l" defTabSz="457200" rtl="0" eaLnBrk="1" latinLnBrk="0" hangingPunct="1">
              <a:spcBef>
                <a:spcPct val="20000"/>
              </a:spcBef>
              <a:spcAft>
                <a:spcPts val="936"/>
              </a:spcAft>
              <a:buFontTx/>
              <a:buNone/>
              <a:defRPr sz="1400" b="1" i="0" kern="1200" cap="all" spc="160" baseline="0">
                <a:solidFill>
                  <a:srgbClr val="E95912"/>
                </a:solidFill>
                <a:latin typeface="Tahoma"/>
                <a:ea typeface="+mn-ea"/>
                <a:cs typeface="+mn-cs"/>
              </a:defRPr>
            </a:lvl1pPr>
            <a:lvl2pPr marL="0" indent="0" algn="l" defTabSz="457200" rtl="0" eaLnBrk="1" latinLnBrk="0" hangingPunct="1">
              <a:spcBef>
                <a:spcPts val="0"/>
              </a:spcBef>
              <a:spcAft>
                <a:spcPts val="200"/>
              </a:spcAft>
              <a:buFontTx/>
              <a:buNone/>
              <a:defRPr sz="1300" kern="0" cap="all" spc="160" baseline="0">
                <a:solidFill>
                  <a:srgbClr val="139295"/>
                </a:solidFill>
                <a:latin typeface="Tahoma"/>
                <a:ea typeface="+mn-ea"/>
                <a:cs typeface="+mn-cs"/>
              </a:defRPr>
            </a:lvl2pPr>
            <a:lvl3pPr marL="0" indent="0" algn="l" defTabSz="457200" rtl="0" eaLnBrk="1" latinLnBrk="0" hangingPunct="1">
              <a:lnSpc>
                <a:spcPct val="110000"/>
              </a:lnSpc>
              <a:spcBef>
                <a:spcPts val="0"/>
              </a:spcBef>
              <a:spcAft>
                <a:spcPts val="200"/>
              </a:spcAft>
              <a:buFontTx/>
              <a:buNone/>
              <a:defRPr sz="1200" kern="1200" baseline="0">
                <a:solidFill>
                  <a:srgbClr val="139295"/>
                </a:solidFill>
                <a:latin typeface="Tahoma"/>
                <a:ea typeface="+mn-ea"/>
                <a:cs typeface="+mn-cs"/>
              </a:defRPr>
            </a:lvl3pPr>
            <a:lvl4pPr marL="0" indent="0" algn="l" defTabSz="457200" rtl="0" eaLnBrk="1" latinLnBrk="0" hangingPunct="1">
              <a:spcBef>
                <a:spcPts val="0"/>
              </a:spcBef>
              <a:spcAft>
                <a:spcPts val="200"/>
              </a:spcAft>
              <a:buFontTx/>
              <a:buNone/>
              <a:defRPr sz="1100" kern="1200" baseline="0">
                <a:solidFill>
                  <a:srgbClr val="139295"/>
                </a:solidFill>
                <a:latin typeface="Tahoma"/>
                <a:ea typeface="+mn-ea"/>
                <a:cs typeface="+mn-cs"/>
              </a:defRPr>
            </a:lvl4pPr>
            <a:lvl5pPr marL="137160" indent="-137160" algn="l" defTabSz="457200" rtl="0" eaLnBrk="1" latinLnBrk="0" hangingPunct="1">
              <a:spcBef>
                <a:spcPts val="500"/>
              </a:spcBef>
              <a:buFont typeface="Arial"/>
              <a:buChar char="•"/>
              <a:defRPr sz="1200" kern="1200">
                <a:solidFill>
                  <a:srgbClr val="139295"/>
                </a:solidFill>
                <a:latin typeface="Tahom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gn="ctr" defTabSz="553016">
              <a:spcAft>
                <a:spcPts val="242"/>
              </a:spcAft>
            </a:pPr>
            <a:r>
              <a:rPr lang="en-US" sz="907" spc="193" dirty="0">
                <a:solidFill>
                  <a:schemeClr val="tx1"/>
                </a:solidFill>
                <a:latin typeface="Arial" panose="020B0604020202020204" pitchFamily="34" charset="0"/>
                <a:cs typeface="Arial" panose="020B0604020202020204" pitchFamily="34" charset="0"/>
              </a:rPr>
              <a:t>Hazard </a:t>
            </a:r>
            <a:br>
              <a:rPr lang="en-US" sz="907" spc="193" dirty="0">
                <a:solidFill>
                  <a:schemeClr val="tx1"/>
                </a:solidFill>
                <a:latin typeface="Arial" panose="020B0604020202020204" pitchFamily="34" charset="0"/>
                <a:cs typeface="Arial" panose="020B0604020202020204" pitchFamily="34" charset="0"/>
              </a:rPr>
            </a:br>
            <a:r>
              <a:rPr lang="en-US" sz="907" spc="193" dirty="0">
                <a:solidFill>
                  <a:schemeClr val="tx1"/>
                </a:solidFill>
                <a:latin typeface="Arial" panose="020B0604020202020204" pitchFamily="34" charset="0"/>
                <a:cs typeface="Arial" panose="020B0604020202020204" pitchFamily="34" charset="0"/>
              </a:rPr>
              <a:t>Type</a:t>
            </a:r>
          </a:p>
        </p:txBody>
      </p:sp>
      <p:sp>
        <p:nvSpPr>
          <p:cNvPr id="15" name="Content Placeholder 2">
            <a:extLst>
              <a:ext uri="{FF2B5EF4-FFF2-40B4-BE49-F238E27FC236}">
                <a16:creationId xmlns:a16="http://schemas.microsoft.com/office/drawing/2014/main" id="{FFD4FA4C-92A7-427B-95D5-1316EBB0C972}"/>
              </a:ext>
            </a:extLst>
          </p:cNvPr>
          <p:cNvSpPr txBox="1">
            <a:spLocks/>
          </p:cNvSpPr>
          <p:nvPr/>
        </p:nvSpPr>
        <p:spPr>
          <a:xfrm>
            <a:off x="2556227" y="2172652"/>
            <a:ext cx="1483612" cy="635747"/>
          </a:xfrm>
          <a:prstGeom prst="rect">
            <a:avLst/>
          </a:prstGeom>
        </p:spPr>
        <p:txBody>
          <a:bodyPr vert="horz" lIns="110604" tIns="55302" rIns="110604" bIns="55302" rtlCol="0">
            <a:normAutofit/>
          </a:bodyPr>
          <a:lstStyle>
            <a:lvl1pPr marL="0" indent="0" algn="l" defTabSz="457200" rtl="0" eaLnBrk="1" latinLnBrk="0" hangingPunct="1">
              <a:spcBef>
                <a:spcPct val="20000"/>
              </a:spcBef>
              <a:spcAft>
                <a:spcPts val="936"/>
              </a:spcAft>
              <a:buFontTx/>
              <a:buNone/>
              <a:defRPr sz="1400" b="1" i="0" kern="1200" cap="all" spc="160" baseline="0">
                <a:solidFill>
                  <a:srgbClr val="E95912"/>
                </a:solidFill>
                <a:latin typeface="Tahoma"/>
                <a:ea typeface="+mn-ea"/>
                <a:cs typeface="+mn-cs"/>
              </a:defRPr>
            </a:lvl1pPr>
            <a:lvl2pPr marL="0" indent="0" algn="l" defTabSz="457200" rtl="0" eaLnBrk="1" latinLnBrk="0" hangingPunct="1">
              <a:spcBef>
                <a:spcPts val="0"/>
              </a:spcBef>
              <a:spcAft>
                <a:spcPts val="200"/>
              </a:spcAft>
              <a:buFontTx/>
              <a:buNone/>
              <a:defRPr sz="1300" kern="0" cap="all" spc="160" baseline="0">
                <a:solidFill>
                  <a:srgbClr val="139295"/>
                </a:solidFill>
                <a:latin typeface="Tahoma"/>
                <a:ea typeface="+mn-ea"/>
                <a:cs typeface="+mn-cs"/>
              </a:defRPr>
            </a:lvl2pPr>
            <a:lvl3pPr marL="0" indent="0" algn="l" defTabSz="457200" rtl="0" eaLnBrk="1" latinLnBrk="0" hangingPunct="1">
              <a:lnSpc>
                <a:spcPct val="110000"/>
              </a:lnSpc>
              <a:spcBef>
                <a:spcPts val="0"/>
              </a:spcBef>
              <a:spcAft>
                <a:spcPts val="200"/>
              </a:spcAft>
              <a:buFontTx/>
              <a:buNone/>
              <a:defRPr sz="1200" kern="1200" baseline="0">
                <a:solidFill>
                  <a:srgbClr val="139295"/>
                </a:solidFill>
                <a:latin typeface="Tahoma"/>
                <a:ea typeface="+mn-ea"/>
                <a:cs typeface="+mn-cs"/>
              </a:defRPr>
            </a:lvl3pPr>
            <a:lvl4pPr marL="0" indent="0" algn="l" defTabSz="457200" rtl="0" eaLnBrk="1" latinLnBrk="0" hangingPunct="1">
              <a:spcBef>
                <a:spcPts val="0"/>
              </a:spcBef>
              <a:spcAft>
                <a:spcPts val="200"/>
              </a:spcAft>
              <a:buFontTx/>
              <a:buNone/>
              <a:defRPr sz="1100" kern="1200" baseline="0">
                <a:solidFill>
                  <a:srgbClr val="139295"/>
                </a:solidFill>
                <a:latin typeface="Tahoma"/>
                <a:ea typeface="+mn-ea"/>
                <a:cs typeface="+mn-cs"/>
              </a:defRPr>
            </a:lvl4pPr>
            <a:lvl5pPr marL="137160" indent="-137160" algn="l" defTabSz="457200" rtl="0" eaLnBrk="1" latinLnBrk="0" hangingPunct="1">
              <a:spcBef>
                <a:spcPts val="500"/>
              </a:spcBef>
              <a:buFont typeface="Arial"/>
              <a:buChar char="•"/>
              <a:defRPr sz="1200" kern="1200">
                <a:solidFill>
                  <a:srgbClr val="139295"/>
                </a:solidFill>
                <a:latin typeface="Tahom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gn="ctr" defTabSz="553016">
              <a:spcAft>
                <a:spcPts val="242"/>
              </a:spcAft>
            </a:pPr>
            <a:r>
              <a:rPr lang="en-US" sz="907" spc="193" dirty="0">
                <a:solidFill>
                  <a:schemeClr val="tx1"/>
                </a:solidFill>
                <a:latin typeface="Arial" panose="020B0604020202020204" pitchFamily="34" charset="0"/>
                <a:cs typeface="Arial" panose="020B0604020202020204" pitchFamily="34" charset="0"/>
              </a:rPr>
              <a:t>Financing instrument</a:t>
            </a:r>
          </a:p>
        </p:txBody>
      </p:sp>
      <p:sp>
        <p:nvSpPr>
          <p:cNvPr id="16" name="Content Placeholder 2">
            <a:extLst>
              <a:ext uri="{FF2B5EF4-FFF2-40B4-BE49-F238E27FC236}">
                <a16:creationId xmlns:a16="http://schemas.microsoft.com/office/drawing/2014/main" id="{970A7194-ABC4-49D8-8316-B5419D0CA655}"/>
              </a:ext>
            </a:extLst>
          </p:cNvPr>
          <p:cNvSpPr txBox="1">
            <a:spLocks/>
          </p:cNvSpPr>
          <p:nvPr/>
        </p:nvSpPr>
        <p:spPr>
          <a:xfrm rot="16200000">
            <a:off x="1460295" y="2935505"/>
            <a:ext cx="1483612" cy="635747"/>
          </a:xfrm>
          <a:prstGeom prst="rect">
            <a:avLst/>
          </a:prstGeom>
        </p:spPr>
        <p:txBody>
          <a:bodyPr vert="horz" lIns="110604" tIns="55302" rIns="110604" bIns="55302" rtlCol="0">
            <a:normAutofit/>
          </a:bodyPr>
          <a:lstStyle>
            <a:lvl1pPr marL="0" indent="0" algn="l" defTabSz="457200" rtl="0" eaLnBrk="1" latinLnBrk="0" hangingPunct="1">
              <a:spcBef>
                <a:spcPct val="20000"/>
              </a:spcBef>
              <a:spcAft>
                <a:spcPts val="936"/>
              </a:spcAft>
              <a:buFontTx/>
              <a:buNone/>
              <a:defRPr sz="1400" b="1" i="0" kern="1200" cap="all" spc="160" baseline="0">
                <a:solidFill>
                  <a:srgbClr val="E95912"/>
                </a:solidFill>
                <a:latin typeface="Tahoma"/>
                <a:ea typeface="+mn-ea"/>
                <a:cs typeface="+mn-cs"/>
              </a:defRPr>
            </a:lvl1pPr>
            <a:lvl2pPr marL="0" indent="0" algn="l" defTabSz="457200" rtl="0" eaLnBrk="1" latinLnBrk="0" hangingPunct="1">
              <a:spcBef>
                <a:spcPts val="0"/>
              </a:spcBef>
              <a:spcAft>
                <a:spcPts val="200"/>
              </a:spcAft>
              <a:buFontTx/>
              <a:buNone/>
              <a:defRPr sz="1300" kern="0" cap="all" spc="160" baseline="0">
                <a:solidFill>
                  <a:srgbClr val="139295"/>
                </a:solidFill>
                <a:latin typeface="Tahoma"/>
                <a:ea typeface="+mn-ea"/>
                <a:cs typeface="+mn-cs"/>
              </a:defRPr>
            </a:lvl2pPr>
            <a:lvl3pPr marL="0" indent="0" algn="l" defTabSz="457200" rtl="0" eaLnBrk="1" latinLnBrk="0" hangingPunct="1">
              <a:lnSpc>
                <a:spcPct val="110000"/>
              </a:lnSpc>
              <a:spcBef>
                <a:spcPts val="0"/>
              </a:spcBef>
              <a:spcAft>
                <a:spcPts val="200"/>
              </a:spcAft>
              <a:buFontTx/>
              <a:buNone/>
              <a:defRPr sz="1200" kern="1200" baseline="0">
                <a:solidFill>
                  <a:srgbClr val="139295"/>
                </a:solidFill>
                <a:latin typeface="Tahoma"/>
                <a:ea typeface="+mn-ea"/>
                <a:cs typeface="+mn-cs"/>
              </a:defRPr>
            </a:lvl3pPr>
            <a:lvl4pPr marL="0" indent="0" algn="l" defTabSz="457200" rtl="0" eaLnBrk="1" latinLnBrk="0" hangingPunct="1">
              <a:spcBef>
                <a:spcPts val="0"/>
              </a:spcBef>
              <a:spcAft>
                <a:spcPts val="200"/>
              </a:spcAft>
              <a:buFontTx/>
              <a:buNone/>
              <a:defRPr sz="1100" kern="1200" baseline="0">
                <a:solidFill>
                  <a:srgbClr val="139295"/>
                </a:solidFill>
                <a:latin typeface="Tahoma"/>
                <a:ea typeface="+mn-ea"/>
                <a:cs typeface="+mn-cs"/>
              </a:defRPr>
            </a:lvl4pPr>
            <a:lvl5pPr marL="137160" indent="-137160" algn="l" defTabSz="457200" rtl="0" eaLnBrk="1" latinLnBrk="0" hangingPunct="1">
              <a:spcBef>
                <a:spcPts val="500"/>
              </a:spcBef>
              <a:buFont typeface="Arial"/>
              <a:buChar char="•"/>
              <a:defRPr sz="1200" kern="1200">
                <a:solidFill>
                  <a:srgbClr val="139295"/>
                </a:solidFill>
                <a:latin typeface="Tahom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2" algn="ctr" defTabSz="553016">
              <a:spcAft>
                <a:spcPts val="242"/>
              </a:spcAft>
            </a:pPr>
            <a:r>
              <a:rPr lang="en-US" sz="1179" b="1" dirty="0">
                <a:solidFill>
                  <a:schemeClr val="tx1"/>
                </a:solidFill>
                <a:uFill>
                  <a:solidFill>
                    <a:srgbClr val="E95912"/>
                  </a:solidFill>
                </a:uFill>
                <a:latin typeface="Arial" panose="020B0604020202020204" pitchFamily="34" charset="0"/>
                <a:cs typeface="Arial" panose="020B0604020202020204" pitchFamily="34" charset="0"/>
              </a:rPr>
              <a:t>Low</a:t>
            </a:r>
            <a:r>
              <a:rPr lang="en-US" sz="1179" dirty="0">
                <a:solidFill>
                  <a:schemeClr val="tx1"/>
                </a:solidFill>
                <a:latin typeface="Arial" panose="020B0604020202020204" pitchFamily="34" charset="0"/>
                <a:cs typeface="Arial" panose="020B0604020202020204" pitchFamily="34" charset="0"/>
              </a:rPr>
              <a:t> Frequency/</a:t>
            </a:r>
          </a:p>
          <a:p>
            <a:pPr lvl="2" algn="ctr" defTabSz="553016">
              <a:spcAft>
                <a:spcPts val="242"/>
              </a:spcAft>
            </a:pPr>
            <a:r>
              <a:rPr lang="en-US" sz="1179" b="1" dirty="0">
                <a:solidFill>
                  <a:schemeClr val="tx1"/>
                </a:solidFill>
                <a:uFill>
                  <a:solidFill>
                    <a:srgbClr val="E95912"/>
                  </a:solidFill>
                </a:uFill>
                <a:latin typeface="Arial" panose="020B0604020202020204" pitchFamily="34" charset="0"/>
                <a:cs typeface="Arial" panose="020B0604020202020204" pitchFamily="34" charset="0"/>
              </a:rPr>
              <a:t>High</a:t>
            </a:r>
            <a:r>
              <a:rPr lang="en-US" sz="1179" dirty="0">
                <a:solidFill>
                  <a:schemeClr val="tx1"/>
                </a:solidFill>
                <a:latin typeface="Arial" panose="020B0604020202020204" pitchFamily="34" charset="0"/>
                <a:cs typeface="Arial" panose="020B0604020202020204" pitchFamily="34" charset="0"/>
              </a:rPr>
              <a:t> Severity</a:t>
            </a:r>
          </a:p>
        </p:txBody>
      </p:sp>
      <p:sp>
        <p:nvSpPr>
          <p:cNvPr id="17" name="Content Placeholder 2">
            <a:extLst>
              <a:ext uri="{FF2B5EF4-FFF2-40B4-BE49-F238E27FC236}">
                <a16:creationId xmlns:a16="http://schemas.microsoft.com/office/drawing/2014/main" id="{92574D57-F4B3-48B5-AD31-72A86B5FAABD}"/>
              </a:ext>
            </a:extLst>
          </p:cNvPr>
          <p:cNvSpPr txBox="1">
            <a:spLocks/>
          </p:cNvSpPr>
          <p:nvPr/>
        </p:nvSpPr>
        <p:spPr>
          <a:xfrm rot="16200000">
            <a:off x="1460295" y="4698751"/>
            <a:ext cx="1483612" cy="635747"/>
          </a:xfrm>
          <a:prstGeom prst="rect">
            <a:avLst/>
          </a:prstGeom>
        </p:spPr>
        <p:txBody>
          <a:bodyPr vert="horz" lIns="110604" tIns="55302" rIns="110604" bIns="55302" rtlCol="0">
            <a:normAutofit/>
          </a:bodyPr>
          <a:lstStyle>
            <a:lvl1pPr marL="0" indent="0" algn="l" defTabSz="457200" rtl="0" eaLnBrk="1" latinLnBrk="0" hangingPunct="1">
              <a:spcBef>
                <a:spcPct val="20000"/>
              </a:spcBef>
              <a:spcAft>
                <a:spcPts val="936"/>
              </a:spcAft>
              <a:buFontTx/>
              <a:buNone/>
              <a:defRPr sz="1400" b="1" i="0" kern="1200" cap="all" spc="160" baseline="0">
                <a:solidFill>
                  <a:srgbClr val="E95912"/>
                </a:solidFill>
                <a:latin typeface="Tahoma"/>
                <a:ea typeface="+mn-ea"/>
                <a:cs typeface="+mn-cs"/>
              </a:defRPr>
            </a:lvl1pPr>
            <a:lvl2pPr marL="0" indent="0" algn="l" defTabSz="457200" rtl="0" eaLnBrk="1" latinLnBrk="0" hangingPunct="1">
              <a:spcBef>
                <a:spcPts val="0"/>
              </a:spcBef>
              <a:spcAft>
                <a:spcPts val="200"/>
              </a:spcAft>
              <a:buFontTx/>
              <a:buNone/>
              <a:defRPr sz="1300" kern="0" cap="all" spc="160" baseline="0">
                <a:solidFill>
                  <a:srgbClr val="139295"/>
                </a:solidFill>
                <a:latin typeface="Tahoma"/>
                <a:ea typeface="+mn-ea"/>
                <a:cs typeface="+mn-cs"/>
              </a:defRPr>
            </a:lvl2pPr>
            <a:lvl3pPr marL="0" indent="0" algn="l" defTabSz="457200" rtl="0" eaLnBrk="1" latinLnBrk="0" hangingPunct="1">
              <a:lnSpc>
                <a:spcPct val="110000"/>
              </a:lnSpc>
              <a:spcBef>
                <a:spcPts val="0"/>
              </a:spcBef>
              <a:spcAft>
                <a:spcPts val="200"/>
              </a:spcAft>
              <a:buFontTx/>
              <a:buNone/>
              <a:defRPr sz="1200" kern="1200" baseline="0">
                <a:solidFill>
                  <a:srgbClr val="139295"/>
                </a:solidFill>
                <a:latin typeface="Tahoma"/>
                <a:ea typeface="+mn-ea"/>
                <a:cs typeface="+mn-cs"/>
              </a:defRPr>
            </a:lvl3pPr>
            <a:lvl4pPr marL="0" indent="0" algn="l" defTabSz="457200" rtl="0" eaLnBrk="1" latinLnBrk="0" hangingPunct="1">
              <a:spcBef>
                <a:spcPts val="0"/>
              </a:spcBef>
              <a:spcAft>
                <a:spcPts val="200"/>
              </a:spcAft>
              <a:buFontTx/>
              <a:buNone/>
              <a:defRPr sz="1100" kern="1200" baseline="0">
                <a:solidFill>
                  <a:srgbClr val="139295"/>
                </a:solidFill>
                <a:latin typeface="Tahoma"/>
                <a:ea typeface="+mn-ea"/>
                <a:cs typeface="+mn-cs"/>
              </a:defRPr>
            </a:lvl4pPr>
            <a:lvl5pPr marL="137160" indent="-137160" algn="l" defTabSz="457200" rtl="0" eaLnBrk="1" latinLnBrk="0" hangingPunct="1">
              <a:spcBef>
                <a:spcPts val="500"/>
              </a:spcBef>
              <a:buFont typeface="Arial"/>
              <a:buChar char="•"/>
              <a:defRPr sz="1200" kern="1200">
                <a:solidFill>
                  <a:srgbClr val="139295"/>
                </a:solidFill>
                <a:latin typeface="Tahom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2" algn="ctr" defTabSz="553016">
              <a:spcAft>
                <a:spcPts val="242"/>
              </a:spcAft>
            </a:pPr>
            <a:r>
              <a:rPr lang="en-US" sz="1179" b="1" dirty="0">
                <a:solidFill>
                  <a:schemeClr val="tx1"/>
                </a:solidFill>
                <a:uFill>
                  <a:solidFill>
                    <a:srgbClr val="E95912"/>
                  </a:solidFill>
                </a:uFill>
                <a:latin typeface="Arial" panose="020B0604020202020204" pitchFamily="34" charset="0"/>
                <a:cs typeface="Arial" panose="020B0604020202020204" pitchFamily="34" charset="0"/>
              </a:rPr>
              <a:t>High</a:t>
            </a:r>
            <a:r>
              <a:rPr lang="en-US" sz="1179" dirty="0">
                <a:solidFill>
                  <a:schemeClr val="tx1"/>
                </a:solidFill>
                <a:latin typeface="Arial" panose="020B0604020202020204" pitchFamily="34" charset="0"/>
                <a:cs typeface="Arial" panose="020B0604020202020204" pitchFamily="34" charset="0"/>
              </a:rPr>
              <a:t> Frequency/</a:t>
            </a:r>
          </a:p>
          <a:p>
            <a:pPr lvl="2" algn="ctr" defTabSz="553016">
              <a:spcAft>
                <a:spcPts val="242"/>
              </a:spcAft>
            </a:pPr>
            <a:r>
              <a:rPr lang="en-US" sz="1179" b="1" dirty="0">
                <a:solidFill>
                  <a:schemeClr val="tx1"/>
                </a:solidFill>
                <a:uFill>
                  <a:solidFill>
                    <a:srgbClr val="E95912"/>
                  </a:solidFill>
                </a:uFill>
                <a:latin typeface="Arial" panose="020B0604020202020204" pitchFamily="34" charset="0"/>
                <a:cs typeface="Arial" panose="020B0604020202020204" pitchFamily="34" charset="0"/>
              </a:rPr>
              <a:t>Low</a:t>
            </a:r>
            <a:r>
              <a:rPr lang="en-US" sz="1179" dirty="0">
                <a:solidFill>
                  <a:schemeClr val="tx1"/>
                </a:solidFill>
                <a:latin typeface="Arial" panose="020B0604020202020204" pitchFamily="34" charset="0"/>
                <a:cs typeface="Arial" panose="020B0604020202020204" pitchFamily="34" charset="0"/>
              </a:rPr>
              <a:t> Severity</a:t>
            </a:r>
          </a:p>
        </p:txBody>
      </p:sp>
      <p:sp>
        <p:nvSpPr>
          <p:cNvPr id="18" name="Content Placeholder 2">
            <a:extLst>
              <a:ext uri="{FF2B5EF4-FFF2-40B4-BE49-F238E27FC236}">
                <a16:creationId xmlns:a16="http://schemas.microsoft.com/office/drawing/2014/main" id="{B22FA29B-B944-4AF1-A78D-16DDDA5DFB65}"/>
              </a:ext>
            </a:extLst>
          </p:cNvPr>
          <p:cNvSpPr txBox="1">
            <a:spLocks/>
          </p:cNvSpPr>
          <p:nvPr/>
        </p:nvSpPr>
        <p:spPr>
          <a:xfrm>
            <a:off x="2477778" y="2683200"/>
            <a:ext cx="1483612" cy="635747"/>
          </a:xfrm>
          <a:prstGeom prst="rect">
            <a:avLst/>
          </a:prstGeom>
        </p:spPr>
        <p:txBody>
          <a:bodyPr vert="horz" lIns="110604" tIns="55302" rIns="110604" bIns="55302" rtlCol="0">
            <a:normAutofit/>
          </a:bodyPr>
          <a:lstStyle>
            <a:lvl1pPr marL="0" indent="0" algn="l" defTabSz="457200" rtl="0" eaLnBrk="1" latinLnBrk="0" hangingPunct="1">
              <a:spcBef>
                <a:spcPct val="20000"/>
              </a:spcBef>
              <a:spcAft>
                <a:spcPts val="936"/>
              </a:spcAft>
              <a:buFontTx/>
              <a:buNone/>
              <a:defRPr sz="1400" b="1" i="0" kern="1200" cap="all" spc="160" baseline="0">
                <a:solidFill>
                  <a:srgbClr val="E95912"/>
                </a:solidFill>
                <a:latin typeface="Tahoma"/>
                <a:ea typeface="+mn-ea"/>
                <a:cs typeface="+mn-cs"/>
              </a:defRPr>
            </a:lvl1pPr>
            <a:lvl2pPr marL="0" indent="0" algn="l" defTabSz="457200" rtl="0" eaLnBrk="1" latinLnBrk="0" hangingPunct="1">
              <a:spcBef>
                <a:spcPts val="0"/>
              </a:spcBef>
              <a:spcAft>
                <a:spcPts val="200"/>
              </a:spcAft>
              <a:buFontTx/>
              <a:buNone/>
              <a:defRPr sz="1300" kern="0" cap="all" spc="160" baseline="0">
                <a:solidFill>
                  <a:srgbClr val="139295"/>
                </a:solidFill>
                <a:latin typeface="Tahoma"/>
                <a:ea typeface="+mn-ea"/>
                <a:cs typeface="+mn-cs"/>
              </a:defRPr>
            </a:lvl2pPr>
            <a:lvl3pPr marL="0" indent="0" algn="l" defTabSz="457200" rtl="0" eaLnBrk="1" latinLnBrk="0" hangingPunct="1">
              <a:lnSpc>
                <a:spcPct val="110000"/>
              </a:lnSpc>
              <a:spcBef>
                <a:spcPts val="0"/>
              </a:spcBef>
              <a:spcAft>
                <a:spcPts val="200"/>
              </a:spcAft>
              <a:buFontTx/>
              <a:buNone/>
              <a:defRPr sz="1200" kern="1200" baseline="0">
                <a:solidFill>
                  <a:srgbClr val="139295"/>
                </a:solidFill>
                <a:latin typeface="Tahoma"/>
                <a:ea typeface="+mn-ea"/>
                <a:cs typeface="+mn-cs"/>
              </a:defRPr>
            </a:lvl3pPr>
            <a:lvl4pPr marL="0" indent="0" algn="l" defTabSz="457200" rtl="0" eaLnBrk="1" latinLnBrk="0" hangingPunct="1">
              <a:spcBef>
                <a:spcPts val="0"/>
              </a:spcBef>
              <a:spcAft>
                <a:spcPts val="200"/>
              </a:spcAft>
              <a:buFontTx/>
              <a:buNone/>
              <a:defRPr sz="1100" kern="1200" baseline="0">
                <a:solidFill>
                  <a:srgbClr val="139295"/>
                </a:solidFill>
                <a:latin typeface="Tahoma"/>
                <a:ea typeface="+mn-ea"/>
                <a:cs typeface="+mn-cs"/>
              </a:defRPr>
            </a:lvl4pPr>
            <a:lvl5pPr marL="137160" indent="-137160" algn="l" defTabSz="457200" rtl="0" eaLnBrk="1" latinLnBrk="0" hangingPunct="1">
              <a:spcBef>
                <a:spcPts val="500"/>
              </a:spcBef>
              <a:buFont typeface="Arial"/>
              <a:buChar char="•"/>
              <a:defRPr sz="1200" kern="1200">
                <a:solidFill>
                  <a:srgbClr val="139295"/>
                </a:solidFill>
                <a:latin typeface="Tahom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2" algn="ctr" defTabSz="553016">
              <a:spcAft>
                <a:spcPts val="242"/>
              </a:spcAft>
            </a:pPr>
            <a:r>
              <a:rPr lang="en-US" sz="1270" dirty="0">
                <a:solidFill>
                  <a:schemeClr val="tx1"/>
                </a:solidFill>
                <a:latin typeface="Arial" panose="020B0604020202020204" pitchFamily="34" charset="0"/>
                <a:cs typeface="Arial" panose="020B0604020202020204" pitchFamily="34" charset="0"/>
              </a:rPr>
              <a:t>Market-Based Instruments</a:t>
            </a:r>
          </a:p>
        </p:txBody>
      </p:sp>
      <p:sp>
        <p:nvSpPr>
          <p:cNvPr id="19" name="Content Placeholder 2">
            <a:extLst>
              <a:ext uri="{FF2B5EF4-FFF2-40B4-BE49-F238E27FC236}">
                <a16:creationId xmlns:a16="http://schemas.microsoft.com/office/drawing/2014/main" id="{32346AF0-8F7D-4E7A-A30F-A3B834FFABA6}"/>
              </a:ext>
            </a:extLst>
          </p:cNvPr>
          <p:cNvSpPr txBox="1">
            <a:spLocks/>
          </p:cNvSpPr>
          <p:nvPr/>
        </p:nvSpPr>
        <p:spPr>
          <a:xfrm>
            <a:off x="2477778" y="3803607"/>
            <a:ext cx="1483612" cy="635747"/>
          </a:xfrm>
          <a:prstGeom prst="rect">
            <a:avLst/>
          </a:prstGeom>
        </p:spPr>
        <p:txBody>
          <a:bodyPr vert="horz" lIns="110604" tIns="55302" rIns="110604" bIns="55302" rtlCol="0">
            <a:normAutofit/>
          </a:bodyPr>
          <a:lstStyle>
            <a:lvl1pPr marL="0" indent="0" algn="l" defTabSz="457200" rtl="0" eaLnBrk="1" latinLnBrk="0" hangingPunct="1">
              <a:spcBef>
                <a:spcPct val="20000"/>
              </a:spcBef>
              <a:spcAft>
                <a:spcPts val="936"/>
              </a:spcAft>
              <a:buFontTx/>
              <a:buNone/>
              <a:defRPr sz="1400" b="1" i="0" kern="1200" cap="all" spc="160" baseline="0">
                <a:solidFill>
                  <a:srgbClr val="E95912"/>
                </a:solidFill>
                <a:latin typeface="Tahoma"/>
                <a:ea typeface="+mn-ea"/>
                <a:cs typeface="+mn-cs"/>
              </a:defRPr>
            </a:lvl1pPr>
            <a:lvl2pPr marL="0" indent="0" algn="l" defTabSz="457200" rtl="0" eaLnBrk="1" latinLnBrk="0" hangingPunct="1">
              <a:spcBef>
                <a:spcPts val="0"/>
              </a:spcBef>
              <a:spcAft>
                <a:spcPts val="200"/>
              </a:spcAft>
              <a:buFontTx/>
              <a:buNone/>
              <a:defRPr sz="1300" kern="0" cap="all" spc="160" baseline="0">
                <a:solidFill>
                  <a:srgbClr val="139295"/>
                </a:solidFill>
                <a:latin typeface="Tahoma"/>
                <a:ea typeface="+mn-ea"/>
                <a:cs typeface="+mn-cs"/>
              </a:defRPr>
            </a:lvl2pPr>
            <a:lvl3pPr marL="0" indent="0" algn="l" defTabSz="457200" rtl="0" eaLnBrk="1" latinLnBrk="0" hangingPunct="1">
              <a:lnSpc>
                <a:spcPct val="110000"/>
              </a:lnSpc>
              <a:spcBef>
                <a:spcPts val="0"/>
              </a:spcBef>
              <a:spcAft>
                <a:spcPts val="200"/>
              </a:spcAft>
              <a:buFontTx/>
              <a:buNone/>
              <a:defRPr sz="1200" kern="1200" baseline="0">
                <a:solidFill>
                  <a:srgbClr val="139295"/>
                </a:solidFill>
                <a:latin typeface="Tahoma"/>
                <a:ea typeface="+mn-ea"/>
                <a:cs typeface="+mn-cs"/>
              </a:defRPr>
            </a:lvl3pPr>
            <a:lvl4pPr marL="0" indent="0" algn="l" defTabSz="457200" rtl="0" eaLnBrk="1" latinLnBrk="0" hangingPunct="1">
              <a:spcBef>
                <a:spcPts val="0"/>
              </a:spcBef>
              <a:spcAft>
                <a:spcPts val="200"/>
              </a:spcAft>
              <a:buFontTx/>
              <a:buNone/>
              <a:defRPr sz="1100" kern="1200" baseline="0">
                <a:solidFill>
                  <a:srgbClr val="139295"/>
                </a:solidFill>
                <a:latin typeface="Tahoma"/>
                <a:ea typeface="+mn-ea"/>
                <a:cs typeface="+mn-cs"/>
              </a:defRPr>
            </a:lvl4pPr>
            <a:lvl5pPr marL="137160" indent="-137160" algn="l" defTabSz="457200" rtl="0" eaLnBrk="1" latinLnBrk="0" hangingPunct="1">
              <a:spcBef>
                <a:spcPts val="500"/>
              </a:spcBef>
              <a:buFont typeface="Arial"/>
              <a:buChar char="•"/>
              <a:defRPr sz="1200" kern="1200">
                <a:solidFill>
                  <a:srgbClr val="139295"/>
                </a:solidFill>
                <a:latin typeface="Tahom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2" algn="ctr" defTabSz="553016">
              <a:spcAft>
                <a:spcPts val="242"/>
              </a:spcAft>
            </a:pPr>
            <a:r>
              <a:rPr lang="en-US" sz="1270" dirty="0">
                <a:solidFill>
                  <a:schemeClr val="tx1"/>
                </a:solidFill>
                <a:latin typeface="Arial" panose="020B0604020202020204" pitchFamily="34" charset="0"/>
                <a:cs typeface="Arial" panose="020B0604020202020204" pitchFamily="34" charset="0"/>
              </a:rPr>
              <a:t>Contingent Financing</a:t>
            </a:r>
          </a:p>
        </p:txBody>
      </p:sp>
      <p:sp>
        <p:nvSpPr>
          <p:cNvPr id="20" name="Content Placeholder 2">
            <a:extLst>
              <a:ext uri="{FF2B5EF4-FFF2-40B4-BE49-F238E27FC236}">
                <a16:creationId xmlns:a16="http://schemas.microsoft.com/office/drawing/2014/main" id="{CCBAC72E-2DF6-48EB-8F0F-6A3F8D524449}"/>
              </a:ext>
            </a:extLst>
          </p:cNvPr>
          <p:cNvSpPr txBox="1">
            <a:spLocks/>
          </p:cNvSpPr>
          <p:nvPr/>
        </p:nvSpPr>
        <p:spPr>
          <a:xfrm>
            <a:off x="2477778" y="5001068"/>
            <a:ext cx="1483612" cy="635747"/>
          </a:xfrm>
          <a:prstGeom prst="rect">
            <a:avLst/>
          </a:prstGeom>
        </p:spPr>
        <p:txBody>
          <a:bodyPr vert="horz" lIns="110604" tIns="55302" rIns="110604" bIns="55302" rtlCol="0">
            <a:normAutofit/>
          </a:bodyPr>
          <a:lstStyle>
            <a:lvl1pPr marL="0" indent="0" algn="l" defTabSz="457200" rtl="0" eaLnBrk="1" latinLnBrk="0" hangingPunct="1">
              <a:spcBef>
                <a:spcPct val="20000"/>
              </a:spcBef>
              <a:spcAft>
                <a:spcPts val="936"/>
              </a:spcAft>
              <a:buFontTx/>
              <a:buNone/>
              <a:defRPr sz="1400" b="1" i="0" kern="1200" cap="all" spc="160" baseline="0">
                <a:solidFill>
                  <a:srgbClr val="E95912"/>
                </a:solidFill>
                <a:latin typeface="Tahoma"/>
                <a:ea typeface="+mn-ea"/>
                <a:cs typeface="+mn-cs"/>
              </a:defRPr>
            </a:lvl1pPr>
            <a:lvl2pPr marL="0" indent="0" algn="l" defTabSz="457200" rtl="0" eaLnBrk="1" latinLnBrk="0" hangingPunct="1">
              <a:spcBef>
                <a:spcPts val="0"/>
              </a:spcBef>
              <a:spcAft>
                <a:spcPts val="200"/>
              </a:spcAft>
              <a:buFontTx/>
              <a:buNone/>
              <a:defRPr sz="1300" kern="0" cap="all" spc="160" baseline="0">
                <a:solidFill>
                  <a:srgbClr val="139295"/>
                </a:solidFill>
                <a:latin typeface="Tahoma"/>
                <a:ea typeface="+mn-ea"/>
                <a:cs typeface="+mn-cs"/>
              </a:defRPr>
            </a:lvl2pPr>
            <a:lvl3pPr marL="0" indent="0" algn="l" defTabSz="457200" rtl="0" eaLnBrk="1" latinLnBrk="0" hangingPunct="1">
              <a:lnSpc>
                <a:spcPct val="110000"/>
              </a:lnSpc>
              <a:spcBef>
                <a:spcPts val="0"/>
              </a:spcBef>
              <a:spcAft>
                <a:spcPts val="200"/>
              </a:spcAft>
              <a:buFontTx/>
              <a:buNone/>
              <a:defRPr sz="1200" kern="1200" baseline="0">
                <a:solidFill>
                  <a:srgbClr val="139295"/>
                </a:solidFill>
                <a:latin typeface="Tahoma"/>
                <a:ea typeface="+mn-ea"/>
                <a:cs typeface="+mn-cs"/>
              </a:defRPr>
            </a:lvl3pPr>
            <a:lvl4pPr marL="0" indent="0" algn="l" defTabSz="457200" rtl="0" eaLnBrk="1" latinLnBrk="0" hangingPunct="1">
              <a:spcBef>
                <a:spcPts val="0"/>
              </a:spcBef>
              <a:spcAft>
                <a:spcPts val="200"/>
              </a:spcAft>
              <a:buFontTx/>
              <a:buNone/>
              <a:defRPr sz="1100" kern="1200" baseline="0">
                <a:solidFill>
                  <a:srgbClr val="139295"/>
                </a:solidFill>
                <a:latin typeface="Tahoma"/>
                <a:ea typeface="+mn-ea"/>
                <a:cs typeface="+mn-cs"/>
              </a:defRPr>
            </a:lvl4pPr>
            <a:lvl5pPr marL="137160" indent="-137160" algn="l" defTabSz="457200" rtl="0" eaLnBrk="1" latinLnBrk="0" hangingPunct="1">
              <a:spcBef>
                <a:spcPts val="500"/>
              </a:spcBef>
              <a:buFont typeface="Arial"/>
              <a:buChar char="•"/>
              <a:defRPr sz="1200" kern="1200">
                <a:solidFill>
                  <a:srgbClr val="139295"/>
                </a:solidFill>
                <a:latin typeface="Tahom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2" algn="ctr" defTabSz="553016">
              <a:spcAft>
                <a:spcPts val="242"/>
              </a:spcAft>
            </a:pPr>
            <a:r>
              <a:rPr lang="en-US" sz="1270" dirty="0">
                <a:solidFill>
                  <a:schemeClr val="tx1"/>
                </a:solidFill>
                <a:latin typeface="Arial" panose="020B0604020202020204" pitchFamily="34" charset="0"/>
                <a:cs typeface="Arial" panose="020B0604020202020204" pitchFamily="34" charset="0"/>
              </a:rPr>
              <a:t>Budgetary Instruments</a:t>
            </a:r>
          </a:p>
        </p:txBody>
      </p:sp>
      <p:sp>
        <p:nvSpPr>
          <p:cNvPr id="21" name="Content Placeholder 2">
            <a:extLst>
              <a:ext uri="{FF2B5EF4-FFF2-40B4-BE49-F238E27FC236}">
                <a16:creationId xmlns:a16="http://schemas.microsoft.com/office/drawing/2014/main" id="{AC39748A-1432-49B5-9214-B8CA74B210E2}"/>
              </a:ext>
            </a:extLst>
          </p:cNvPr>
          <p:cNvSpPr txBox="1">
            <a:spLocks/>
          </p:cNvSpPr>
          <p:nvPr/>
        </p:nvSpPr>
        <p:spPr>
          <a:xfrm rot="16200000">
            <a:off x="8708449" y="3854975"/>
            <a:ext cx="3330913" cy="635747"/>
          </a:xfrm>
          <a:prstGeom prst="rect">
            <a:avLst/>
          </a:prstGeom>
        </p:spPr>
        <p:txBody>
          <a:bodyPr vert="horz" lIns="110604" tIns="55302" rIns="110604" bIns="55302" rtlCol="0">
            <a:normAutofit/>
          </a:bodyPr>
          <a:lstStyle>
            <a:lvl1pPr marL="0" indent="0" algn="l" defTabSz="457200" rtl="0" eaLnBrk="1" latinLnBrk="0" hangingPunct="1">
              <a:spcBef>
                <a:spcPct val="20000"/>
              </a:spcBef>
              <a:spcAft>
                <a:spcPts val="936"/>
              </a:spcAft>
              <a:buFontTx/>
              <a:buNone/>
              <a:defRPr sz="1400" b="1" i="0" kern="1200" cap="all" spc="160" baseline="0">
                <a:solidFill>
                  <a:srgbClr val="E95912"/>
                </a:solidFill>
                <a:latin typeface="Tahoma"/>
                <a:ea typeface="+mn-ea"/>
                <a:cs typeface="+mn-cs"/>
              </a:defRPr>
            </a:lvl1pPr>
            <a:lvl2pPr marL="0" indent="0" algn="l" defTabSz="457200" rtl="0" eaLnBrk="1" latinLnBrk="0" hangingPunct="1">
              <a:spcBef>
                <a:spcPts val="0"/>
              </a:spcBef>
              <a:spcAft>
                <a:spcPts val="200"/>
              </a:spcAft>
              <a:buFontTx/>
              <a:buNone/>
              <a:defRPr sz="1300" kern="0" cap="all" spc="160" baseline="0">
                <a:solidFill>
                  <a:srgbClr val="139295"/>
                </a:solidFill>
                <a:latin typeface="Tahoma"/>
                <a:ea typeface="+mn-ea"/>
                <a:cs typeface="+mn-cs"/>
              </a:defRPr>
            </a:lvl2pPr>
            <a:lvl3pPr marL="0" indent="0" algn="l" defTabSz="457200" rtl="0" eaLnBrk="1" latinLnBrk="0" hangingPunct="1">
              <a:lnSpc>
                <a:spcPct val="110000"/>
              </a:lnSpc>
              <a:spcBef>
                <a:spcPts val="0"/>
              </a:spcBef>
              <a:spcAft>
                <a:spcPts val="200"/>
              </a:spcAft>
              <a:buFontTx/>
              <a:buNone/>
              <a:defRPr sz="1200" kern="1200" baseline="0">
                <a:solidFill>
                  <a:srgbClr val="139295"/>
                </a:solidFill>
                <a:latin typeface="Tahoma"/>
                <a:ea typeface="+mn-ea"/>
                <a:cs typeface="+mn-cs"/>
              </a:defRPr>
            </a:lvl3pPr>
            <a:lvl4pPr marL="0" indent="0" algn="l" defTabSz="457200" rtl="0" eaLnBrk="1" latinLnBrk="0" hangingPunct="1">
              <a:spcBef>
                <a:spcPts val="0"/>
              </a:spcBef>
              <a:spcAft>
                <a:spcPts val="200"/>
              </a:spcAft>
              <a:buFontTx/>
              <a:buNone/>
              <a:defRPr sz="1100" kern="1200" baseline="0">
                <a:solidFill>
                  <a:srgbClr val="139295"/>
                </a:solidFill>
                <a:latin typeface="Tahoma"/>
                <a:ea typeface="+mn-ea"/>
                <a:cs typeface="+mn-cs"/>
              </a:defRPr>
            </a:lvl4pPr>
            <a:lvl5pPr marL="137160" indent="-137160" algn="l" defTabSz="457200" rtl="0" eaLnBrk="1" latinLnBrk="0" hangingPunct="1">
              <a:spcBef>
                <a:spcPts val="500"/>
              </a:spcBef>
              <a:buFont typeface="Arial"/>
              <a:buChar char="•"/>
              <a:defRPr sz="1200" kern="1200">
                <a:solidFill>
                  <a:srgbClr val="139295"/>
                </a:solidFill>
                <a:latin typeface="Tahom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2" algn="ctr" defTabSz="553016">
              <a:spcAft>
                <a:spcPts val="242"/>
              </a:spcAft>
            </a:pPr>
            <a:r>
              <a:rPr lang="en-US" sz="1209" b="1" dirty="0">
                <a:solidFill>
                  <a:schemeClr val="tx1"/>
                </a:solidFill>
              </a:rPr>
              <a:t>International Assistance (uncertain)</a:t>
            </a:r>
          </a:p>
        </p:txBody>
      </p:sp>
      <p:sp>
        <p:nvSpPr>
          <p:cNvPr id="22" name="Content Placeholder 2">
            <a:extLst>
              <a:ext uri="{FF2B5EF4-FFF2-40B4-BE49-F238E27FC236}">
                <a16:creationId xmlns:a16="http://schemas.microsoft.com/office/drawing/2014/main" id="{FE5EDFCB-E240-4200-B7D2-CF756DFAD451}"/>
              </a:ext>
            </a:extLst>
          </p:cNvPr>
          <p:cNvSpPr txBox="1">
            <a:spLocks/>
          </p:cNvSpPr>
          <p:nvPr/>
        </p:nvSpPr>
        <p:spPr>
          <a:xfrm>
            <a:off x="4076090" y="2626553"/>
            <a:ext cx="1400790" cy="635747"/>
          </a:xfrm>
          <a:prstGeom prst="rect">
            <a:avLst/>
          </a:prstGeom>
        </p:spPr>
        <p:txBody>
          <a:bodyPr vert="horz" lIns="110604" tIns="55302" rIns="110604" bIns="55302" rtlCol="0">
            <a:normAutofit/>
          </a:bodyPr>
          <a:lstStyle>
            <a:lvl1pPr marL="0" indent="0" algn="l" defTabSz="457200" rtl="0" eaLnBrk="1" latinLnBrk="0" hangingPunct="1">
              <a:spcBef>
                <a:spcPct val="20000"/>
              </a:spcBef>
              <a:spcAft>
                <a:spcPts val="936"/>
              </a:spcAft>
              <a:buFontTx/>
              <a:buNone/>
              <a:defRPr sz="1400" b="1" i="0" kern="1200" cap="all" spc="160" baseline="0">
                <a:solidFill>
                  <a:srgbClr val="E95912"/>
                </a:solidFill>
                <a:latin typeface="Tahoma"/>
                <a:ea typeface="+mn-ea"/>
                <a:cs typeface="+mn-cs"/>
              </a:defRPr>
            </a:lvl1pPr>
            <a:lvl2pPr marL="0" indent="0" algn="l" defTabSz="457200" rtl="0" eaLnBrk="1" latinLnBrk="0" hangingPunct="1">
              <a:spcBef>
                <a:spcPts val="0"/>
              </a:spcBef>
              <a:spcAft>
                <a:spcPts val="200"/>
              </a:spcAft>
              <a:buFontTx/>
              <a:buNone/>
              <a:defRPr sz="1300" kern="0" cap="all" spc="160" baseline="0">
                <a:solidFill>
                  <a:srgbClr val="139295"/>
                </a:solidFill>
                <a:latin typeface="Tahoma"/>
                <a:ea typeface="+mn-ea"/>
                <a:cs typeface="+mn-cs"/>
              </a:defRPr>
            </a:lvl2pPr>
            <a:lvl3pPr marL="0" indent="0" algn="l" defTabSz="457200" rtl="0" eaLnBrk="1" latinLnBrk="0" hangingPunct="1">
              <a:lnSpc>
                <a:spcPct val="110000"/>
              </a:lnSpc>
              <a:spcBef>
                <a:spcPts val="0"/>
              </a:spcBef>
              <a:spcAft>
                <a:spcPts val="200"/>
              </a:spcAft>
              <a:buFontTx/>
              <a:buNone/>
              <a:defRPr sz="1200" kern="1200" baseline="0">
                <a:solidFill>
                  <a:srgbClr val="139295"/>
                </a:solidFill>
                <a:latin typeface="Tahoma"/>
                <a:ea typeface="+mn-ea"/>
                <a:cs typeface="+mn-cs"/>
              </a:defRPr>
            </a:lvl3pPr>
            <a:lvl4pPr marL="0" indent="0" algn="l" defTabSz="457200" rtl="0" eaLnBrk="1" latinLnBrk="0" hangingPunct="1">
              <a:spcBef>
                <a:spcPts val="0"/>
              </a:spcBef>
              <a:spcAft>
                <a:spcPts val="200"/>
              </a:spcAft>
              <a:buFontTx/>
              <a:buNone/>
              <a:defRPr sz="1100" kern="1200" baseline="0">
                <a:solidFill>
                  <a:srgbClr val="139295"/>
                </a:solidFill>
                <a:latin typeface="Tahoma"/>
                <a:ea typeface="+mn-ea"/>
                <a:cs typeface="+mn-cs"/>
              </a:defRPr>
            </a:lvl4pPr>
            <a:lvl5pPr marL="137160" indent="-137160" algn="l" defTabSz="457200" rtl="0" eaLnBrk="1" latinLnBrk="0" hangingPunct="1">
              <a:spcBef>
                <a:spcPts val="500"/>
              </a:spcBef>
              <a:buFont typeface="Arial"/>
              <a:buChar char="•"/>
              <a:defRPr sz="1200" kern="1200">
                <a:solidFill>
                  <a:srgbClr val="139295"/>
                </a:solidFill>
                <a:latin typeface="Tahom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2" defTabSz="553016">
              <a:spcAft>
                <a:spcPts val="242"/>
              </a:spcAft>
            </a:pPr>
            <a:r>
              <a:rPr lang="en-US" sz="1270" b="1" dirty="0">
                <a:solidFill>
                  <a:schemeClr val="bg1"/>
                </a:solidFill>
                <a:latin typeface="Arial" panose="020B0604020202020204" pitchFamily="34" charset="0"/>
                <a:cs typeface="Arial" panose="020B0604020202020204" pitchFamily="34" charset="0"/>
              </a:rPr>
              <a:t>Risk Transfer</a:t>
            </a:r>
          </a:p>
        </p:txBody>
      </p:sp>
      <p:sp>
        <p:nvSpPr>
          <p:cNvPr id="23" name="Content Placeholder 2">
            <a:extLst>
              <a:ext uri="{FF2B5EF4-FFF2-40B4-BE49-F238E27FC236}">
                <a16:creationId xmlns:a16="http://schemas.microsoft.com/office/drawing/2014/main" id="{2C74055D-41FC-40BD-96E9-8C63B7B8A437}"/>
              </a:ext>
            </a:extLst>
          </p:cNvPr>
          <p:cNvSpPr txBox="1">
            <a:spLocks/>
          </p:cNvSpPr>
          <p:nvPr/>
        </p:nvSpPr>
        <p:spPr>
          <a:xfrm>
            <a:off x="4076090" y="3789236"/>
            <a:ext cx="1400790" cy="635747"/>
          </a:xfrm>
          <a:prstGeom prst="rect">
            <a:avLst/>
          </a:prstGeom>
        </p:spPr>
        <p:txBody>
          <a:bodyPr vert="horz" lIns="110604" tIns="55302" rIns="110604" bIns="55302" rtlCol="0">
            <a:normAutofit/>
          </a:bodyPr>
          <a:lstStyle>
            <a:lvl1pPr marL="0" indent="0" algn="l" defTabSz="457200" rtl="0" eaLnBrk="1" latinLnBrk="0" hangingPunct="1">
              <a:spcBef>
                <a:spcPct val="20000"/>
              </a:spcBef>
              <a:spcAft>
                <a:spcPts val="936"/>
              </a:spcAft>
              <a:buFontTx/>
              <a:buNone/>
              <a:defRPr sz="1400" b="1" i="0" kern="1200" cap="all" spc="160" baseline="0">
                <a:solidFill>
                  <a:srgbClr val="E95912"/>
                </a:solidFill>
                <a:latin typeface="Tahoma"/>
                <a:ea typeface="+mn-ea"/>
                <a:cs typeface="+mn-cs"/>
              </a:defRPr>
            </a:lvl1pPr>
            <a:lvl2pPr marL="0" indent="0" algn="l" defTabSz="457200" rtl="0" eaLnBrk="1" latinLnBrk="0" hangingPunct="1">
              <a:spcBef>
                <a:spcPts val="0"/>
              </a:spcBef>
              <a:spcAft>
                <a:spcPts val="200"/>
              </a:spcAft>
              <a:buFontTx/>
              <a:buNone/>
              <a:defRPr sz="1300" kern="0" cap="all" spc="160" baseline="0">
                <a:solidFill>
                  <a:srgbClr val="139295"/>
                </a:solidFill>
                <a:latin typeface="Tahoma"/>
                <a:ea typeface="+mn-ea"/>
                <a:cs typeface="+mn-cs"/>
              </a:defRPr>
            </a:lvl2pPr>
            <a:lvl3pPr marL="0" indent="0" algn="l" defTabSz="457200" rtl="0" eaLnBrk="1" latinLnBrk="0" hangingPunct="1">
              <a:lnSpc>
                <a:spcPct val="110000"/>
              </a:lnSpc>
              <a:spcBef>
                <a:spcPts val="0"/>
              </a:spcBef>
              <a:spcAft>
                <a:spcPts val="200"/>
              </a:spcAft>
              <a:buFontTx/>
              <a:buNone/>
              <a:defRPr sz="1200" kern="1200" baseline="0">
                <a:solidFill>
                  <a:srgbClr val="139295"/>
                </a:solidFill>
                <a:latin typeface="Tahoma"/>
                <a:ea typeface="+mn-ea"/>
                <a:cs typeface="+mn-cs"/>
              </a:defRPr>
            </a:lvl3pPr>
            <a:lvl4pPr marL="0" indent="0" algn="l" defTabSz="457200" rtl="0" eaLnBrk="1" latinLnBrk="0" hangingPunct="1">
              <a:spcBef>
                <a:spcPts val="0"/>
              </a:spcBef>
              <a:spcAft>
                <a:spcPts val="200"/>
              </a:spcAft>
              <a:buFontTx/>
              <a:buNone/>
              <a:defRPr sz="1100" kern="1200" baseline="0">
                <a:solidFill>
                  <a:srgbClr val="139295"/>
                </a:solidFill>
                <a:latin typeface="Tahoma"/>
                <a:ea typeface="+mn-ea"/>
                <a:cs typeface="+mn-cs"/>
              </a:defRPr>
            </a:lvl4pPr>
            <a:lvl5pPr marL="137160" indent="-137160" algn="l" defTabSz="457200" rtl="0" eaLnBrk="1" latinLnBrk="0" hangingPunct="1">
              <a:spcBef>
                <a:spcPts val="500"/>
              </a:spcBef>
              <a:buFont typeface="Arial"/>
              <a:buChar char="•"/>
              <a:defRPr sz="1200" kern="1200">
                <a:solidFill>
                  <a:srgbClr val="139295"/>
                </a:solidFill>
                <a:latin typeface="Tahom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2" defTabSz="553016">
              <a:spcAft>
                <a:spcPts val="242"/>
              </a:spcAft>
            </a:pPr>
            <a:r>
              <a:rPr lang="en-US" sz="1270" b="1" dirty="0">
                <a:solidFill>
                  <a:schemeClr val="bg1"/>
                </a:solidFill>
                <a:latin typeface="Arial" panose="020B0604020202020204" pitchFamily="34" charset="0"/>
                <a:cs typeface="Arial" panose="020B0604020202020204" pitchFamily="34" charset="0"/>
              </a:rPr>
              <a:t>Contingent Credit</a:t>
            </a:r>
          </a:p>
        </p:txBody>
      </p:sp>
      <p:sp>
        <p:nvSpPr>
          <p:cNvPr id="24" name="Content Placeholder 2">
            <a:extLst>
              <a:ext uri="{FF2B5EF4-FFF2-40B4-BE49-F238E27FC236}">
                <a16:creationId xmlns:a16="http://schemas.microsoft.com/office/drawing/2014/main" id="{9EE5D41E-5A4B-4795-9C09-A1DC337B281D}"/>
              </a:ext>
            </a:extLst>
          </p:cNvPr>
          <p:cNvSpPr txBox="1">
            <a:spLocks/>
          </p:cNvSpPr>
          <p:nvPr/>
        </p:nvSpPr>
        <p:spPr>
          <a:xfrm>
            <a:off x="4076090" y="4852405"/>
            <a:ext cx="1400790" cy="943033"/>
          </a:xfrm>
          <a:prstGeom prst="rect">
            <a:avLst/>
          </a:prstGeom>
        </p:spPr>
        <p:txBody>
          <a:bodyPr vert="horz" lIns="110604" tIns="55302" rIns="110604" bIns="55302" rtlCol="0">
            <a:normAutofit/>
          </a:bodyPr>
          <a:lstStyle>
            <a:lvl1pPr marL="0" indent="0" algn="l" defTabSz="457200" rtl="0" eaLnBrk="1" latinLnBrk="0" hangingPunct="1">
              <a:spcBef>
                <a:spcPct val="20000"/>
              </a:spcBef>
              <a:spcAft>
                <a:spcPts val="936"/>
              </a:spcAft>
              <a:buFontTx/>
              <a:buNone/>
              <a:defRPr sz="1400" b="1" i="0" kern="1200" cap="all" spc="160" baseline="0">
                <a:solidFill>
                  <a:srgbClr val="E95912"/>
                </a:solidFill>
                <a:latin typeface="Tahoma"/>
                <a:ea typeface="+mn-ea"/>
                <a:cs typeface="+mn-cs"/>
              </a:defRPr>
            </a:lvl1pPr>
            <a:lvl2pPr marL="0" indent="0" algn="l" defTabSz="457200" rtl="0" eaLnBrk="1" latinLnBrk="0" hangingPunct="1">
              <a:spcBef>
                <a:spcPts val="0"/>
              </a:spcBef>
              <a:spcAft>
                <a:spcPts val="200"/>
              </a:spcAft>
              <a:buFontTx/>
              <a:buNone/>
              <a:defRPr sz="1300" kern="0" cap="all" spc="160" baseline="0">
                <a:solidFill>
                  <a:srgbClr val="139295"/>
                </a:solidFill>
                <a:latin typeface="Tahoma"/>
                <a:ea typeface="+mn-ea"/>
                <a:cs typeface="+mn-cs"/>
              </a:defRPr>
            </a:lvl2pPr>
            <a:lvl3pPr marL="0" indent="0" algn="l" defTabSz="457200" rtl="0" eaLnBrk="1" latinLnBrk="0" hangingPunct="1">
              <a:lnSpc>
                <a:spcPct val="110000"/>
              </a:lnSpc>
              <a:spcBef>
                <a:spcPts val="0"/>
              </a:spcBef>
              <a:spcAft>
                <a:spcPts val="200"/>
              </a:spcAft>
              <a:buFontTx/>
              <a:buNone/>
              <a:defRPr sz="1200" kern="1200" baseline="0">
                <a:solidFill>
                  <a:srgbClr val="139295"/>
                </a:solidFill>
                <a:latin typeface="Tahoma"/>
                <a:ea typeface="+mn-ea"/>
                <a:cs typeface="+mn-cs"/>
              </a:defRPr>
            </a:lvl3pPr>
            <a:lvl4pPr marL="0" indent="0" algn="l" defTabSz="457200" rtl="0" eaLnBrk="1" latinLnBrk="0" hangingPunct="1">
              <a:spcBef>
                <a:spcPts val="0"/>
              </a:spcBef>
              <a:spcAft>
                <a:spcPts val="200"/>
              </a:spcAft>
              <a:buFontTx/>
              <a:buNone/>
              <a:defRPr sz="1100" kern="1200" baseline="0">
                <a:solidFill>
                  <a:srgbClr val="139295"/>
                </a:solidFill>
                <a:latin typeface="Tahoma"/>
                <a:ea typeface="+mn-ea"/>
                <a:cs typeface="+mn-cs"/>
              </a:defRPr>
            </a:lvl4pPr>
            <a:lvl5pPr marL="137160" indent="-137160" algn="l" defTabSz="457200" rtl="0" eaLnBrk="1" latinLnBrk="0" hangingPunct="1">
              <a:spcBef>
                <a:spcPts val="500"/>
              </a:spcBef>
              <a:buFont typeface="Arial"/>
              <a:buChar char="•"/>
              <a:defRPr sz="1200" kern="1200">
                <a:solidFill>
                  <a:srgbClr val="139295"/>
                </a:solidFill>
                <a:latin typeface="Tahom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2" defTabSz="553016">
              <a:spcAft>
                <a:spcPts val="242"/>
              </a:spcAft>
            </a:pPr>
            <a:r>
              <a:rPr lang="en-US" sz="1270" b="1" dirty="0">
                <a:solidFill>
                  <a:schemeClr val="bg1"/>
                </a:solidFill>
                <a:latin typeface="Arial" panose="020B0604020202020204" pitchFamily="34" charset="0"/>
                <a:cs typeface="Arial" panose="020B0604020202020204" pitchFamily="34" charset="0"/>
              </a:rPr>
              <a:t>Budget Reserves/</a:t>
            </a:r>
          </a:p>
          <a:p>
            <a:pPr lvl="2" defTabSz="553016">
              <a:spcAft>
                <a:spcPts val="242"/>
              </a:spcAft>
            </a:pPr>
            <a:r>
              <a:rPr lang="en-US" sz="1270" b="1" dirty="0">
                <a:solidFill>
                  <a:schemeClr val="bg1"/>
                </a:solidFill>
                <a:latin typeface="Arial" panose="020B0604020202020204" pitchFamily="34" charset="0"/>
                <a:cs typeface="Arial" panose="020B0604020202020204" pitchFamily="34" charset="0"/>
              </a:rPr>
              <a:t>Reallocations</a:t>
            </a:r>
          </a:p>
        </p:txBody>
      </p:sp>
      <p:sp>
        <p:nvSpPr>
          <p:cNvPr id="25" name="Content Placeholder 2">
            <a:extLst>
              <a:ext uri="{FF2B5EF4-FFF2-40B4-BE49-F238E27FC236}">
                <a16:creationId xmlns:a16="http://schemas.microsoft.com/office/drawing/2014/main" id="{D7005A69-5792-4339-87F3-C4D8A9892B9D}"/>
              </a:ext>
            </a:extLst>
          </p:cNvPr>
          <p:cNvSpPr txBox="1">
            <a:spLocks/>
          </p:cNvSpPr>
          <p:nvPr/>
        </p:nvSpPr>
        <p:spPr>
          <a:xfrm>
            <a:off x="5611546" y="2626553"/>
            <a:ext cx="3994535" cy="793625"/>
          </a:xfrm>
          <a:prstGeom prst="rect">
            <a:avLst/>
          </a:prstGeom>
        </p:spPr>
        <p:txBody>
          <a:bodyPr vert="horz" lIns="110604" tIns="55302" rIns="110604" bIns="55302" rtlCol="0">
            <a:normAutofit fontScale="92500" lnSpcReduction="10000"/>
          </a:bodyPr>
          <a:lstStyle>
            <a:lvl1pPr marL="0" indent="0" algn="l" defTabSz="457200" rtl="0" eaLnBrk="1" latinLnBrk="0" hangingPunct="1">
              <a:spcBef>
                <a:spcPct val="20000"/>
              </a:spcBef>
              <a:spcAft>
                <a:spcPts val="936"/>
              </a:spcAft>
              <a:buFontTx/>
              <a:buNone/>
              <a:defRPr sz="1400" b="1" i="0" kern="1200" cap="all" spc="160" baseline="0">
                <a:solidFill>
                  <a:srgbClr val="E95912"/>
                </a:solidFill>
                <a:latin typeface="Tahoma"/>
                <a:ea typeface="+mn-ea"/>
                <a:cs typeface="+mn-cs"/>
              </a:defRPr>
            </a:lvl1pPr>
            <a:lvl2pPr marL="0" indent="0" algn="l" defTabSz="457200" rtl="0" eaLnBrk="1" latinLnBrk="0" hangingPunct="1">
              <a:spcBef>
                <a:spcPts val="0"/>
              </a:spcBef>
              <a:spcAft>
                <a:spcPts val="200"/>
              </a:spcAft>
              <a:buFontTx/>
              <a:buNone/>
              <a:defRPr sz="1300" kern="0" cap="all" spc="160" baseline="0">
                <a:solidFill>
                  <a:srgbClr val="139295"/>
                </a:solidFill>
                <a:latin typeface="Tahoma"/>
                <a:ea typeface="+mn-ea"/>
                <a:cs typeface="+mn-cs"/>
              </a:defRPr>
            </a:lvl2pPr>
            <a:lvl3pPr marL="0" indent="0" algn="l" defTabSz="457200" rtl="0" eaLnBrk="1" latinLnBrk="0" hangingPunct="1">
              <a:lnSpc>
                <a:spcPct val="110000"/>
              </a:lnSpc>
              <a:spcBef>
                <a:spcPts val="0"/>
              </a:spcBef>
              <a:spcAft>
                <a:spcPts val="200"/>
              </a:spcAft>
              <a:buFontTx/>
              <a:buNone/>
              <a:defRPr sz="1200" kern="1200" baseline="0">
                <a:solidFill>
                  <a:srgbClr val="139295"/>
                </a:solidFill>
                <a:latin typeface="Tahoma"/>
                <a:ea typeface="+mn-ea"/>
                <a:cs typeface="+mn-cs"/>
              </a:defRPr>
            </a:lvl3pPr>
            <a:lvl4pPr marL="0" indent="0" algn="l" defTabSz="457200" rtl="0" eaLnBrk="1" latinLnBrk="0" hangingPunct="1">
              <a:spcBef>
                <a:spcPts val="0"/>
              </a:spcBef>
              <a:spcAft>
                <a:spcPts val="200"/>
              </a:spcAft>
              <a:buFontTx/>
              <a:buNone/>
              <a:defRPr sz="1100" kern="1200" baseline="0">
                <a:solidFill>
                  <a:srgbClr val="139295"/>
                </a:solidFill>
                <a:latin typeface="Tahoma"/>
                <a:ea typeface="+mn-ea"/>
                <a:cs typeface="+mn-cs"/>
              </a:defRPr>
            </a:lvl4pPr>
            <a:lvl5pPr marL="137160" indent="-137160" algn="l" defTabSz="457200" rtl="0" eaLnBrk="1" latinLnBrk="0" hangingPunct="1">
              <a:spcBef>
                <a:spcPts val="500"/>
              </a:spcBef>
              <a:buFont typeface="Arial"/>
              <a:buChar char="•"/>
              <a:defRPr sz="1200" kern="1200">
                <a:solidFill>
                  <a:srgbClr val="139295"/>
                </a:solidFill>
                <a:latin typeface="Tahom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3" defTabSz="553016">
              <a:spcAft>
                <a:spcPts val="242"/>
              </a:spcAft>
            </a:pPr>
            <a:r>
              <a:rPr lang="en-US" sz="1270" dirty="0">
                <a:solidFill>
                  <a:schemeClr val="bg1"/>
                </a:solidFill>
                <a:latin typeface="Arial" panose="020B0604020202020204" pitchFamily="34" charset="0"/>
                <a:cs typeface="Arial" panose="020B0604020202020204" pitchFamily="34" charset="0"/>
              </a:rPr>
              <a:t>Risk transfer for </a:t>
            </a:r>
            <a:r>
              <a:rPr lang="en-US" sz="1270" i="1" dirty="0">
                <a:solidFill>
                  <a:schemeClr val="bg1"/>
                </a:solidFill>
                <a:latin typeface="Arial" panose="020B0604020202020204" pitchFamily="34" charset="0"/>
                <a:cs typeface="Arial" panose="020B0604020202020204" pitchFamily="34" charset="0"/>
              </a:rPr>
              <a:t>assets </a:t>
            </a:r>
            <a:r>
              <a:rPr lang="en-US" sz="1270" dirty="0">
                <a:solidFill>
                  <a:schemeClr val="bg1"/>
                </a:solidFill>
                <a:latin typeface="Arial" panose="020B0604020202020204" pitchFamily="34" charset="0"/>
                <a:cs typeface="Arial" panose="020B0604020202020204" pitchFamily="34" charset="0"/>
              </a:rPr>
              <a:t>such as property insurance or agricultural insurance and risk transfer for </a:t>
            </a:r>
            <a:r>
              <a:rPr lang="en-US" sz="1270" i="1" dirty="0">
                <a:solidFill>
                  <a:schemeClr val="bg1"/>
                </a:solidFill>
                <a:latin typeface="Arial" panose="020B0604020202020204" pitchFamily="34" charset="0"/>
                <a:cs typeface="Arial" panose="020B0604020202020204" pitchFamily="34" charset="0"/>
              </a:rPr>
              <a:t>budget management </a:t>
            </a:r>
            <a:r>
              <a:rPr lang="en-US" sz="1270" dirty="0">
                <a:solidFill>
                  <a:schemeClr val="bg1"/>
                </a:solidFill>
                <a:latin typeface="Arial" panose="020B0604020202020204" pitchFamily="34" charset="0"/>
                <a:cs typeface="Arial" panose="020B0604020202020204" pitchFamily="34" charset="0"/>
              </a:rPr>
              <a:t>like parametric insurance, cat bonds/swaps</a:t>
            </a:r>
            <a:endParaRPr lang="en-US" sz="1270" i="1" dirty="0">
              <a:solidFill>
                <a:schemeClr val="bg1"/>
              </a:solidFill>
              <a:latin typeface="Arial" panose="020B0604020202020204" pitchFamily="34" charset="0"/>
              <a:cs typeface="Arial" panose="020B0604020202020204" pitchFamily="34" charset="0"/>
            </a:endParaRPr>
          </a:p>
        </p:txBody>
      </p:sp>
      <p:sp>
        <p:nvSpPr>
          <p:cNvPr id="26" name="Content Placeholder 2">
            <a:extLst>
              <a:ext uri="{FF2B5EF4-FFF2-40B4-BE49-F238E27FC236}">
                <a16:creationId xmlns:a16="http://schemas.microsoft.com/office/drawing/2014/main" id="{D1AE2F7F-9D66-4B7D-AD09-2E8016F791A2}"/>
              </a:ext>
            </a:extLst>
          </p:cNvPr>
          <p:cNvSpPr txBox="1">
            <a:spLocks/>
          </p:cNvSpPr>
          <p:nvPr/>
        </p:nvSpPr>
        <p:spPr>
          <a:xfrm>
            <a:off x="5611546" y="3742306"/>
            <a:ext cx="3994535" cy="793625"/>
          </a:xfrm>
          <a:prstGeom prst="rect">
            <a:avLst/>
          </a:prstGeom>
        </p:spPr>
        <p:txBody>
          <a:bodyPr vert="horz" lIns="110604" tIns="55302" rIns="110604" bIns="55302" rtlCol="0">
            <a:normAutofit/>
          </a:bodyPr>
          <a:lstStyle>
            <a:lvl1pPr marL="0" indent="0" algn="l" defTabSz="457200" rtl="0" eaLnBrk="1" latinLnBrk="0" hangingPunct="1">
              <a:spcBef>
                <a:spcPct val="20000"/>
              </a:spcBef>
              <a:spcAft>
                <a:spcPts val="936"/>
              </a:spcAft>
              <a:buFontTx/>
              <a:buNone/>
              <a:defRPr sz="1400" b="1" i="0" kern="1200" cap="all" spc="160" baseline="0">
                <a:solidFill>
                  <a:srgbClr val="E95912"/>
                </a:solidFill>
                <a:latin typeface="Tahoma"/>
                <a:ea typeface="+mn-ea"/>
                <a:cs typeface="+mn-cs"/>
              </a:defRPr>
            </a:lvl1pPr>
            <a:lvl2pPr marL="0" indent="0" algn="l" defTabSz="457200" rtl="0" eaLnBrk="1" latinLnBrk="0" hangingPunct="1">
              <a:spcBef>
                <a:spcPts val="0"/>
              </a:spcBef>
              <a:spcAft>
                <a:spcPts val="200"/>
              </a:spcAft>
              <a:buFontTx/>
              <a:buNone/>
              <a:defRPr sz="1300" kern="0" cap="all" spc="160" baseline="0">
                <a:solidFill>
                  <a:srgbClr val="139295"/>
                </a:solidFill>
                <a:latin typeface="Tahoma"/>
                <a:ea typeface="+mn-ea"/>
                <a:cs typeface="+mn-cs"/>
              </a:defRPr>
            </a:lvl2pPr>
            <a:lvl3pPr marL="0" indent="0" algn="l" defTabSz="457200" rtl="0" eaLnBrk="1" latinLnBrk="0" hangingPunct="1">
              <a:lnSpc>
                <a:spcPct val="110000"/>
              </a:lnSpc>
              <a:spcBef>
                <a:spcPts val="0"/>
              </a:spcBef>
              <a:spcAft>
                <a:spcPts val="200"/>
              </a:spcAft>
              <a:buFontTx/>
              <a:buNone/>
              <a:defRPr sz="1200" kern="1200" baseline="0">
                <a:solidFill>
                  <a:srgbClr val="139295"/>
                </a:solidFill>
                <a:latin typeface="Tahoma"/>
                <a:ea typeface="+mn-ea"/>
                <a:cs typeface="+mn-cs"/>
              </a:defRPr>
            </a:lvl3pPr>
            <a:lvl4pPr marL="0" indent="0" algn="l" defTabSz="457200" rtl="0" eaLnBrk="1" latinLnBrk="0" hangingPunct="1">
              <a:spcBef>
                <a:spcPts val="0"/>
              </a:spcBef>
              <a:spcAft>
                <a:spcPts val="200"/>
              </a:spcAft>
              <a:buFontTx/>
              <a:buNone/>
              <a:defRPr sz="1100" kern="1200" baseline="0">
                <a:solidFill>
                  <a:srgbClr val="139295"/>
                </a:solidFill>
                <a:latin typeface="Tahoma"/>
                <a:ea typeface="+mn-ea"/>
                <a:cs typeface="+mn-cs"/>
              </a:defRPr>
            </a:lvl4pPr>
            <a:lvl5pPr marL="137160" indent="-137160" algn="l" defTabSz="457200" rtl="0" eaLnBrk="1" latinLnBrk="0" hangingPunct="1">
              <a:spcBef>
                <a:spcPts val="500"/>
              </a:spcBef>
              <a:buFont typeface="Arial"/>
              <a:buChar char="•"/>
              <a:defRPr sz="1200" kern="1200">
                <a:solidFill>
                  <a:srgbClr val="139295"/>
                </a:solidFill>
                <a:latin typeface="Tahom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3" defTabSz="553016">
              <a:spcAft>
                <a:spcPts val="242"/>
              </a:spcAft>
            </a:pPr>
            <a:r>
              <a:rPr lang="en-US" sz="1270" dirty="0">
                <a:solidFill>
                  <a:schemeClr val="bg1"/>
                </a:solidFill>
                <a:latin typeface="Arial" panose="020B0604020202020204" pitchFamily="34" charset="0"/>
                <a:cs typeface="Arial" panose="020B0604020202020204" pitchFamily="34" charset="0"/>
              </a:rPr>
              <a:t>Financial instruments that provide liquidity immediately after </a:t>
            </a:r>
            <a:r>
              <a:rPr lang="en-US" sz="1270">
                <a:solidFill>
                  <a:schemeClr val="bg1"/>
                </a:solidFill>
                <a:latin typeface="Arial" panose="020B0604020202020204" pitchFamily="34" charset="0"/>
                <a:cs typeface="Arial" panose="020B0604020202020204" pitchFamily="34" charset="0"/>
              </a:rPr>
              <a:t>a shock</a:t>
            </a:r>
            <a:endParaRPr lang="en-US" sz="1270" i="1" dirty="0">
              <a:solidFill>
                <a:schemeClr val="bg1"/>
              </a:solidFill>
              <a:latin typeface="Arial" panose="020B0604020202020204" pitchFamily="34" charset="0"/>
              <a:cs typeface="Arial" panose="020B0604020202020204" pitchFamily="34" charset="0"/>
            </a:endParaRPr>
          </a:p>
        </p:txBody>
      </p:sp>
      <p:sp>
        <p:nvSpPr>
          <p:cNvPr id="27" name="Content Placeholder 2">
            <a:extLst>
              <a:ext uri="{FF2B5EF4-FFF2-40B4-BE49-F238E27FC236}">
                <a16:creationId xmlns:a16="http://schemas.microsoft.com/office/drawing/2014/main" id="{289E2E51-99D8-4CF5-A55C-166AB3B6DAEB}"/>
              </a:ext>
            </a:extLst>
          </p:cNvPr>
          <p:cNvSpPr txBox="1">
            <a:spLocks/>
          </p:cNvSpPr>
          <p:nvPr/>
        </p:nvSpPr>
        <p:spPr>
          <a:xfrm>
            <a:off x="5611546" y="4843189"/>
            <a:ext cx="3994535" cy="793625"/>
          </a:xfrm>
          <a:prstGeom prst="rect">
            <a:avLst/>
          </a:prstGeom>
        </p:spPr>
        <p:txBody>
          <a:bodyPr vert="horz" lIns="110604" tIns="55302" rIns="110604" bIns="55302" rtlCol="0">
            <a:normAutofit/>
          </a:bodyPr>
          <a:lstStyle>
            <a:lvl1pPr marL="0" indent="0" algn="l" defTabSz="457200" rtl="0" eaLnBrk="1" latinLnBrk="0" hangingPunct="1">
              <a:spcBef>
                <a:spcPct val="20000"/>
              </a:spcBef>
              <a:spcAft>
                <a:spcPts val="936"/>
              </a:spcAft>
              <a:buFontTx/>
              <a:buNone/>
              <a:defRPr sz="1400" b="1" i="0" kern="1200" cap="all" spc="160" baseline="0">
                <a:solidFill>
                  <a:srgbClr val="E95912"/>
                </a:solidFill>
                <a:latin typeface="Tahoma"/>
                <a:ea typeface="+mn-ea"/>
                <a:cs typeface="+mn-cs"/>
              </a:defRPr>
            </a:lvl1pPr>
            <a:lvl2pPr marL="0" indent="0" algn="l" defTabSz="457200" rtl="0" eaLnBrk="1" latinLnBrk="0" hangingPunct="1">
              <a:spcBef>
                <a:spcPts val="0"/>
              </a:spcBef>
              <a:spcAft>
                <a:spcPts val="200"/>
              </a:spcAft>
              <a:buFontTx/>
              <a:buNone/>
              <a:defRPr sz="1300" kern="0" cap="all" spc="160" baseline="0">
                <a:solidFill>
                  <a:srgbClr val="139295"/>
                </a:solidFill>
                <a:latin typeface="Tahoma"/>
                <a:ea typeface="+mn-ea"/>
                <a:cs typeface="+mn-cs"/>
              </a:defRPr>
            </a:lvl2pPr>
            <a:lvl3pPr marL="0" indent="0" algn="l" defTabSz="457200" rtl="0" eaLnBrk="1" latinLnBrk="0" hangingPunct="1">
              <a:lnSpc>
                <a:spcPct val="110000"/>
              </a:lnSpc>
              <a:spcBef>
                <a:spcPts val="0"/>
              </a:spcBef>
              <a:spcAft>
                <a:spcPts val="200"/>
              </a:spcAft>
              <a:buFontTx/>
              <a:buNone/>
              <a:defRPr sz="1200" kern="1200" baseline="0">
                <a:solidFill>
                  <a:srgbClr val="139295"/>
                </a:solidFill>
                <a:latin typeface="Tahoma"/>
                <a:ea typeface="+mn-ea"/>
                <a:cs typeface="+mn-cs"/>
              </a:defRPr>
            </a:lvl3pPr>
            <a:lvl4pPr marL="0" indent="0" algn="l" defTabSz="457200" rtl="0" eaLnBrk="1" latinLnBrk="0" hangingPunct="1">
              <a:spcBef>
                <a:spcPts val="0"/>
              </a:spcBef>
              <a:spcAft>
                <a:spcPts val="200"/>
              </a:spcAft>
              <a:buFontTx/>
              <a:buNone/>
              <a:defRPr sz="1100" kern="1200" baseline="0">
                <a:solidFill>
                  <a:srgbClr val="139295"/>
                </a:solidFill>
                <a:latin typeface="Tahoma"/>
                <a:ea typeface="+mn-ea"/>
                <a:cs typeface="+mn-cs"/>
              </a:defRPr>
            </a:lvl4pPr>
            <a:lvl5pPr marL="137160" indent="-137160" algn="l" defTabSz="457200" rtl="0" eaLnBrk="1" latinLnBrk="0" hangingPunct="1">
              <a:spcBef>
                <a:spcPts val="500"/>
              </a:spcBef>
              <a:buFont typeface="Arial"/>
              <a:buChar char="•"/>
              <a:defRPr sz="1200" kern="1200">
                <a:solidFill>
                  <a:srgbClr val="139295"/>
                </a:solidFill>
                <a:latin typeface="Tahom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3" defTabSz="553016">
              <a:spcAft>
                <a:spcPts val="242"/>
              </a:spcAft>
            </a:pPr>
            <a:r>
              <a:rPr lang="en-US" sz="1270" dirty="0">
                <a:solidFill>
                  <a:schemeClr val="bg1"/>
                </a:solidFill>
                <a:latin typeface="Arial" panose="020B0604020202020204" pitchFamily="34" charset="0"/>
                <a:cs typeface="Arial" panose="020B0604020202020204" pitchFamily="34" charset="0"/>
              </a:rPr>
              <a:t>Reserve funds specifically designated for financing disaster related expenditures, general contingency budgets, or diverted spending from other programs</a:t>
            </a:r>
            <a:endParaRPr lang="en-US" sz="1270" i="1" dirty="0">
              <a:solidFill>
                <a:schemeClr val="bg1"/>
              </a:solidFill>
              <a:latin typeface="Arial" panose="020B0604020202020204" pitchFamily="34" charset="0"/>
              <a:cs typeface="Arial" panose="020B0604020202020204" pitchFamily="34" charset="0"/>
            </a:endParaRPr>
          </a:p>
        </p:txBody>
      </p:sp>
      <p:sp>
        <p:nvSpPr>
          <p:cNvPr id="28" name="Oval 27">
            <a:extLst>
              <a:ext uri="{FF2B5EF4-FFF2-40B4-BE49-F238E27FC236}">
                <a16:creationId xmlns:a16="http://schemas.microsoft.com/office/drawing/2014/main" id="{FCF1C455-02E1-4E68-9A9E-37DC6EF3CECF}"/>
              </a:ext>
            </a:extLst>
          </p:cNvPr>
          <p:cNvSpPr/>
          <p:nvPr/>
        </p:nvSpPr>
        <p:spPr>
          <a:xfrm>
            <a:off x="2477778" y="2147383"/>
            <a:ext cx="8315309" cy="162581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a:p>
        </p:txBody>
      </p:sp>
    </p:spTree>
    <p:extLst>
      <p:ext uri="{BB962C8B-B14F-4D97-AF65-F5344CB8AC3E}">
        <p14:creationId xmlns:p14="http://schemas.microsoft.com/office/powerpoint/2010/main" val="2980569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B5C41D5-3F9D-4DF8-8FC0-56F26F570A60}"/>
              </a:ext>
            </a:extLst>
          </p:cNvPr>
          <p:cNvGrpSpPr/>
          <p:nvPr/>
        </p:nvGrpSpPr>
        <p:grpSpPr>
          <a:xfrm>
            <a:off x="0" y="0"/>
            <a:ext cx="12192000" cy="6858000"/>
            <a:chOff x="0" y="0"/>
            <a:chExt cx="12192000" cy="6858000"/>
          </a:xfrm>
        </p:grpSpPr>
        <p:grpSp>
          <p:nvGrpSpPr>
            <p:cNvPr id="5" name="Group 4">
              <a:extLst>
                <a:ext uri="{FF2B5EF4-FFF2-40B4-BE49-F238E27FC236}">
                  <a16:creationId xmlns:a16="http://schemas.microsoft.com/office/drawing/2014/main" id="{BDA7E9CA-7213-4ABC-AC37-510774A024CD}"/>
                </a:ext>
              </a:extLst>
            </p:cNvPr>
            <p:cNvGrpSpPr/>
            <p:nvPr/>
          </p:nvGrpSpPr>
          <p:grpSpPr>
            <a:xfrm>
              <a:off x="0" y="0"/>
              <a:ext cx="12192000" cy="6858000"/>
              <a:chOff x="285753" y="174978"/>
              <a:chExt cx="8572493" cy="6508044"/>
            </a:xfrm>
          </p:grpSpPr>
          <p:pic>
            <p:nvPicPr>
              <p:cNvPr id="8" name="Picture 7">
                <a:extLst>
                  <a:ext uri="{FF2B5EF4-FFF2-40B4-BE49-F238E27FC236}">
                    <a16:creationId xmlns:a16="http://schemas.microsoft.com/office/drawing/2014/main" id="{848F30D3-D545-4ADE-AFA4-692B7CDA7143}"/>
                  </a:ext>
                </a:extLst>
              </p:cNvPr>
              <p:cNvPicPr>
                <a:picLocks noChangeAspect="1"/>
              </p:cNvPicPr>
              <p:nvPr/>
            </p:nvPicPr>
            <p:blipFill>
              <a:blip r:embed="rId2"/>
              <a:stretch>
                <a:fillRect/>
              </a:stretch>
            </p:blipFill>
            <p:spPr>
              <a:xfrm flipH="1">
                <a:off x="4556957" y="174978"/>
                <a:ext cx="4301289" cy="6508044"/>
              </a:xfrm>
              <a:prstGeom prst="rect">
                <a:avLst/>
              </a:prstGeom>
            </p:spPr>
          </p:pic>
          <p:pic>
            <p:nvPicPr>
              <p:cNvPr id="9" name="Picture 8">
                <a:extLst>
                  <a:ext uri="{FF2B5EF4-FFF2-40B4-BE49-F238E27FC236}">
                    <a16:creationId xmlns:a16="http://schemas.microsoft.com/office/drawing/2014/main" id="{797A6A96-4A6A-4532-9105-B12BD55A05E6}"/>
                  </a:ext>
                </a:extLst>
              </p:cNvPr>
              <p:cNvPicPr>
                <a:picLocks noChangeAspect="1"/>
              </p:cNvPicPr>
              <p:nvPr/>
            </p:nvPicPr>
            <p:blipFill>
              <a:blip r:embed="rId2"/>
              <a:stretch>
                <a:fillRect/>
              </a:stretch>
            </p:blipFill>
            <p:spPr>
              <a:xfrm>
                <a:off x="285753" y="174978"/>
                <a:ext cx="4271206" cy="6508044"/>
              </a:xfrm>
              <a:prstGeom prst="rect">
                <a:avLst/>
              </a:prstGeom>
            </p:spPr>
          </p:pic>
          <p:sp>
            <p:nvSpPr>
              <p:cNvPr id="10" name="Rectangle 9">
                <a:extLst>
                  <a:ext uri="{FF2B5EF4-FFF2-40B4-BE49-F238E27FC236}">
                    <a16:creationId xmlns:a16="http://schemas.microsoft.com/office/drawing/2014/main" id="{C2654112-3DE8-44DA-86ED-47C55598699E}"/>
                  </a:ext>
                </a:extLst>
              </p:cNvPr>
              <p:cNvSpPr/>
              <p:nvPr/>
            </p:nvSpPr>
            <p:spPr>
              <a:xfrm>
                <a:off x="285753" y="174978"/>
                <a:ext cx="8572493" cy="6508044"/>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1"/>
              </a:p>
            </p:txBody>
          </p:sp>
        </p:grpSp>
        <p:sp>
          <p:nvSpPr>
            <p:cNvPr id="6" name="Rectangle 5">
              <a:extLst>
                <a:ext uri="{FF2B5EF4-FFF2-40B4-BE49-F238E27FC236}">
                  <a16:creationId xmlns:a16="http://schemas.microsoft.com/office/drawing/2014/main" id="{FE12778F-CD7F-42A5-AC82-257088ECBAE3}"/>
                </a:ext>
              </a:extLst>
            </p:cNvPr>
            <p:cNvSpPr/>
            <p:nvPr/>
          </p:nvSpPr>
          <p:spPr>
            <a:xfrm>
              <a:off x="386169" y="287323"/>
              <a:ext cx="11387574" cy="628335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7" name="Title 4">
              <a:extLst>
                <a:ext uri="{FF2B5EF4-FFF2-40B4-BE49-F238E27FC236}">
                  <a16:creationId xmlns:a16="http://schemas.microsoft.com/office/drawing/2014/main" id="{E43493EB-0653-461B-834C-5F35E32DA17D}"/>
                </a:ext>
              </a:extLst>
            </p:cNvPr>
            <p:cNvSpPr txBox="1">
              <a:spLocks/>
            </p:cNvSpPr>
            <p:nvPr/>
          </p:nvSpPr>
          <p:spPr>
            <a:xfrm>
              <a:off x="402213" y="389182"/>
              <a:ext cx="11387573" cy="490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400" b="1" dirty="0">
                  <a:solidFill>
                    <a:schemeClr val="tx1">
                      <a:lumMod val="50000"/>
                      <a:lumOff val="50000"/>
                    </a:schemeClr>
                  </a:solidFill>
                  <a:latin typeface="Gill Sans MT" panose="020B0502020104020203" pitchFamily="34" charset="0"/>
                </a:rPr>
                <a:t>CLIMATE AND DISASTER RISK FINANCING ONLINE TRAINING</a:t>
              </a:r>
            </a:p>
            <a:p>
              <a:pPr algn="ctr"/>
              <a:r>
                <a:rPr lang="en-ZA" sz="1400" b="1" i="1" dirty="0">
                  <a:solidFill>
                    <a:schemeClr val="tx1">
                      <a:lumMod val="50000"/>
                      <a:lumOff val="50000"/>
                    </a:schemeClr>
                  </a:solidFill>
                  <a:latin typeface="Gill Sans MT" panose="020B0502020104020203" pitchFamily="34" charset="0"/>
                </a:rPr>
                <a:t>SESSION 4: </a:t>
              </a:r>
              <a:r>
                <a:rPr lang="en-US" sz="1400" b="1" i="1" dirty="0">
                  <a:solidFill>
                    <a:schemeClr val="tx1">
                      <a:lumMod val="50000"/>
                      <a:lumOff val="50000"/>
                    </a:schemeClr>
                  </a:solidFill>
                  <a:latin typeface="Gill Sans MT" panose="020B0502020104020203" pitchFamily="34" charset="0"/>
                </a:rPr>
                <a:t>CLIMATE AND DISASTER RISK FINANCING and KEY FINANCIAL INSTRUMENTS</a:t>
              </a:r>
              <a:endParaRPr lang="en-ZA" sz="1400" b="1" i="1" dirty="0">
                <a:solidFill>
                  <a:schemeClr val="tx1">
                    <a:lumMod val="50000"/>
                    <a:lumOff val="50000"/>
                  </a:schemeClr>
                </a:solidFill>
                <a:latin typeface="Gill Sans MT" panose="020B0502020104020203" pitchFamily="34" charset="0"/>
              </a:endParaRPr>
            </a:p>
          </p:txBody>
        </p:sp>
      </p:grpSp>
      <p:sp>
        <p:nvSpPr>
          <p:cNvPr id="11" name="Titre 1">
            <a:extLst>
              <a:ext uri="{FF2B5EF4-FFF2-40B4-BE49-F238E27FC236}">
                <a16:creationId xmlns:a16="http://schemas.microsoft.com/office/drawing/2014/main" id="{E39401C2-A9EF-4C68-923C-CA53B2332FC8}"/>
              </a:ext>
            </a:extLst>
          </p:cNvPr>
          <p:cNvSpPr>
            <a:spLocks noGrp="1"/>
          </p:cNvSpPr>
          <p:nvPr>
            <p:ph type="ctrTitle"/>
          </p:nvPr>
        </p:nvSpPr>
        <p:spPr>
          <a:xfrm>
            <a:off x="305379" y="1009218"/>
            <a:ext cx="11581242" cy="490384"/>
          </a:xfrm>
        </p:spPr>
        <p:txBody>
          <a:bodyPr>
            <a:noAutofit/>
          </a:bodyPr>
          <a:lstStyle/>
          <a:p>
            <a:r>
              <a:rPr lang="fr-FR" sz="2800" b="1" dirty="0">
                <a:solidFill>
                  <a:srgbClr val="682C43"/>
                </a:solidFill>
                <a:latin typeface="+mn-lt"/>
              </a:rPr>
              <a:t>2) CONTINGENT LINES OF CREDIT</a:t>
            </a:r>
            <a:endParaRPr lang="en-US" sz="3200" b="1" dirty="0">
              <a:solidFill>
                <a:srgbClr val="682C43"/>
              </a:solidFill>
              <a:latin typeface="+mn-lt"/>
            </a:endParaRPr>
          </a:p>
        </p:txBody>
      </p:sp>
      <p:graphicFrame>
        <p:nvGraphicFramePr>
          <p:cNvPr id="12" name="Tableau 2">
            <a:extLst>
              <a:ext uri="{FF2B5EF4-FFF2-40B4-BE49-F238E27FC236}">
                <a16:creationId xmlns:a16="http://schemas.microsoft.com/office/drawing/2014/main" id="{AF2885A5-A3E8-4490-9845-04FFA46389CB}"/>
              </a:ext>
            </a:extLst>
          </p:cNvPr>
          <p:cNvGraphicFramePr>
            <a:graphicFrameLocks noGrp="1"/>
          </p:cNvGraphicFramePr>
          <p:nvPr>
            <p:extLst>
              <p:ext uri="{D42A27DB-BD31-4B8C-83A1-F6EECF244321}">
                <p14:modId xmlns:p14="http://schemas.microsoft.com/office/powerpoint/2010/main" val="1056734955"/>
              </p:ext>
            </p:extLst>
          </p:nvPr>
        </p:nvGraphicFramePr>
        <p:xfrm>
          <a:off x="1460310" y="1925053"/>
          <a:ext cx="9239535" cy="4332802"/>
        </p:xfrm>
        <a:graphic>
          <a:graphicData uri="http://schemas.openxmlformats.org/drawingml/2006/table">
            <a:tbl>
              <a:tblPr firstRow="1" firstCol="1" bandRow="1">
                <a:tableStyleId>{5C22544A-7EE6-4342-B048-85BDC9FD1C3A}</a:tableStyleId>
              </a:tblPr>
              <a:tblGrid>
                <a:gridCol w="9239535">
                  <a:extLst>
                    <a:ext uri="{9D8B030D-6E8A-4147-A177-3AD203B41FA5}">
                      <a16:colId xmlns:a16="http://schemas.microsoft.com/office/drawing/2014/main" val="813592515"/>
                    </a:ext>
                  </a:extLst>
                </a:gridCol>
              </a:tblGrid>
              <a:tr h="4332802">
                <a:tc>
                  <a:txBody>
                    <a:bodyPr/>
                    <a:lstStyle/>
                    <a:p>
                      <a:pPr>
                        <a:lnSpc>
                          <a:spcPct val="107000"/>
                        </a:lnSpc>
                        <a:spcAft>
                          <a:spcPts val="0"/>
                        </a:spcAft>
                      </a:pPr>
                      <a:r>
                        <a:rPr lang="fr-FR" sz="1800" u="sng" dirty="0" err="1">
                          <a:solidFill>
                            <a:srgbClr val="682C43"/>
                          </a:solidFill>
                          <a:effectLst/>
                        </a:rPr>
                        <a:t>Definition</a:t>
                      </a:r>
                      <a:r>
                        <a:rPr lang="fr-FR" sz="1800" u="sng" dirty="0">
                          <a:solidFill>
                            <a:srgbClr val="682C43"/>
                          </a:solidFill>
                          <a:effectLst/>
                        </a:rPr>
                        <a:t> and how </a:t>
                      </a:r>
                      <a:r>
                        <a:rPr lang="fr-FR" sz="1800" u="sng" dirty="0" err="1">
                          <a:solidFill>
                            <a:srgbClr val="682C43"/>
                          </a:solidFill>
                          <a:effectLst/>
                        </a:rPr>
                        <a:t>it</a:t>
                      </a:r>
                      <a:r>
                        <a:rPr lang="fr-FR" sz="1800" u="sng" dirty="0">
                          <a:solidFill>
                            <a:srgbClr val="682C43"/>
                          </a:solidFill>
                          <a:effectLst/>
                        </a:rPr>
                        <a:t> </a:t>
                      </a:r>
                      <a:r>
                        <a:rPr lang="fr-FR" sz="1800" u="sng" dirty="0" err="1">
                          <a:solidFill>
                            <a:srgbClr val="682C43"/>
                          </a:solidFill>
                          <a:effectLst/>
                        </a:rPr>
                        <a:t>works</a:t>
                      </a:r>
                      <a:endParaRPr lang="fr-FR" sz="1100" dirty="0">
                        <a:solidFill>
                          <a:srgbClr val="682C43"/>
                        </a:solidFill>
                        <a:effectLst/>
                      </a:endParaRPr>
                    </a:p>
                    <a:p>
                      <a:pPr marL="171450" indent="-171450">
                        <a:lnSpc>
                          <a:spcPct val="107000"/>
                        </a:lnSpc>
                        <a:spcAft>
                          <a:spcPts val="0"/>
                        </a:spcAft>
                        <a:buFont typeface="Arial" panose="020B0604020202020204" pitchFamily="34" charset="0"/>
                        <a:buChar char="•"/>
                      </a:pPr>
                      <a:r>
                        <a:rPr lang="fr-FR" sz="1100" dirty="0">
                          <a:solidFill>
                            <a:schemeClr val="tx1"/>
                          </a:solidFill>
                          <a:effectLst/>
                        </a:rPr>
                        <a:t> </a:t>
                      </a:r>
                      <a:r>
                        <a:rPr lang="fr-FR" sz="1600" b="0" dirty="0">
                          <a:solidFill>
                            <a:schemeClr val="tx1"/>
                          </a:solidFill>
                          <a:effectLst/>
                        </a:rPr>
                        <a:t>A contingent line of </a:t>
                      </a:r>
                      <a:r>
                        <a:rPr lang="fr-FR" sz="1600" b="0" dirty="0" err="1">
                          <a:solidFill>
                            <a:schemeClr val="tx1"/>
                          </a:solidFill>
                          <a:effectLst/>
                        </a:rPr>
                        <a:t>credit</a:t>
                      </a:r>
                      <a:r>
                        <a:rPr lang="fr-FR" sz="1600" b="0" dirty="0">
                          <a:solidFill>
                            <a:schemeClr val="tx1"/>
                          </a:solidFill>
                          <a:effectLst/>
                        </a:rPr>
                        <a:t> </a:t>
                      </a:r>
                      <a:r>
                        <a:rPr lang="fr-FR" sz="1600" b="0" dirty="0" err="1">
                          <a:solidFill>
                            <a:schemeClr val="tx1"/>
                          </a:solidFill>
                          <a:effectLst/>
                        </a:rPr>
                        <a:t>is</a:t>
                      </a:r>
                      <a:r>
                        <a:rPr lang="fr-FR" sz="1600" b="0" dirty="0">
                          <a:solidFill>
                            <a:schemeClr val="tx1"/>
                          </a:solidFill>
                          <a:effectLst/>
                        </a:rPr>
                        <a:t> line of </a:t>
                      </a:r>
                      <a:r>
                        <a:rPr lang="fr-FR" sz="1600" b="0" dirty="0" err="1">
                          <a:solidFill>
                            <a:schemeClr val="tx1"/>
                          </a:solidFill>
                          <a:effectLst/>
                        </a:rPr>
                        <a:t>credit</a:t>
                      </a:r>
                      <a:r>
                        <a:rPr lang="fr-FR" sz="1600" b="0" dirty="0">
                          <a:solidFill>
                            <a:schemeClr val="tx1"/>
                          </a:solidFill>
                          <a:effectLst/>
                        </a:rPr>
                        <a:t> (</a:t>
                      </a:r>
                      <a:r>
                        <a:rPr lang="fr-FR" sz="1600" b="0" dirty="0" err="1">
                          <a:solidFill>
                            <a:schemeClr val="tx1"/>
                          </a:solidFill>
                          <a:effectLst/>
                        </a:rPr>
                        <a:t>loan</a:t>
                      </a:r>
                      <a:r>
                        <a:rPr lang="fr-FR" sz="1600" b="0" dirty="0">
                          <a:solidFill>
                            <a:schemeClr val="tx1"/>
                          </a:solidFill>
                          <a:effectLst/>
                        </a:rPr>
                        <a:t>) </a:t>
                      </a:r>
                      <a:r>
                        <a:rPr lang="fr-FR" sz="1600" b="0" dirty="0" err="1">
                          <a:solidFill>
                            <a:schemeClr val="tx1"/>
                          </a:solidFill>
                          <a:effectLst/>
                        </a:rPr>
                        <a:t>which</a:t>
                      </a:r>
                      <a:r>
                        <a:rPr lang="fr-FR" sz="1600" b="0" dirty="0">
                          <a:solidFill>
                            <a:schemeClr val="tx1"/>
                          </a:solidFill>
                          <a:effectLst/>
                        </a:rPr>
                        <a:t> </a:t>
                      </a:r>
                      <a:r>
                        <a:rPr lang="fr-FR" sz="1600" b="0" dirty="0" err="1">
                          <a:solidFill>
                            <a:schemeClr val="tx1"/>
                          </a:solidFill>
                          <a:effectLst/>
                        </a:rPr>
                        <a:t>is</a:t>
                      </a:r>
                      <a:r>
                        <a:rPr lang="fr-FR" sz="1600" b="0" dirty="0">
                          <a:solidFill>
                            <a:schemeClr val="tx1"/>
                          </a:solidFill>
                          <a:effectLst/>
                        </a:rPr>
                        <a:t> </a:t>
                      </a:r>
                      <a:r>
                        <a:rPr lang="fr-FR" sz="1600" b="0" dirty="0" err="1">
                          <a:solidFill>
                            <a:schemeClr val="tx1"/>
                          </a:solidFill>
                          <a:effectLst/>
                        </a:rPr>
                        <a:t>disbursed</a:t>
                      </a:r>
                      <a:r>
                        <a:rPr lang="fr-FR" sz="1600" b="0" dirty="0">
                          <a:solidFill>
                            <a:schemeClr val="tx1"/>
                          </a:solidFill>
                          <a:effectLst/>
                        </a:rPr>
                        <a:t> to a country </a:t>
                      </a:r>
                      <a:r>
                        <a:rPr lang="fr-FR" sz="1600" b="0" dirty="0" err="1">
                          <a:solidFill>
                            <a:schemeClr val="tx1"/>
                          </a:solidFill>
                          <a:effectLst/>
                        </a:rPr>
                        <a:t>upon</a:t>
                      </a:r>
                      <a:r>
                        <a:rPr lang="fr-FR" sz="1600" b="0" dirty="0">
                          <a:solidFill>
                            <a:schemeClr val="tx1"/>
                          </a:solidFill>
                          <a:effectLst/>
                        </a:rPr>
                        <a:t> the occurrence of a </a:t>
                      </a:r>
                      <a:r>
                        <a:rPr lang="fr-FR" sz="1600" b="0" dirty="0" err="1">
                          <a:solidFill>
                            <a:schemeClr val="tx1"/>
                          </a:solidFill>
                          <a:effectLst/>
                        </a:rPr>
                        <a:t>pre-defined</a:t>
                      </a:r>
                      <a:r>
                        <a:rPr lang="fr-FR" sz="1600" b="0" dirty="0">
                          <a:solidFill>
                            <a:schemeClr val="tx1"/>
                          </a:solidFill>
                          <a:effectLst/>
                        </a:rPr>
                        <a:t> </a:t>
                      </a:r>
                      <a:r>
                        <a:rPr lang="fr-FR" sz="1600" b="0" dirty="0" err="1">
                          <a:solidFill>
                            <a:schemeClr val="tx1"/>
                          </a:solidFill>
                          <a:effectLst/>
                        </a:rPr>
                        <a:t>shock</a:t>
                      </a:r>
                      <a:r>
                        <a:rPr lang="fr-FR" sz="1600" b="0" dirty="0">
                          <a:solidFill>
                            <a:schemeClr val="tx1"/>
                          </a:solidFill>
                          <a:effectLst/>
                        </a:rPr>
                        <a:t>. </a:t>
                      </a:r>
                    </a:p>
                    <a:p>
                      <a:pPr marL="0" indent="0" algn="just">
                        <a:lnSpc>
                          <a:spcPct val="107000"/>
                        </a:lnSpc>
                        <a:spcAft>
                          <a:spcPts val="0"/>
                        </a:spcAft>
                        <a:buFont typeface="Arial" panose="020B0604020202020204" pitchFamily="34" charset="0"/>
                        <a:buNone/>
                      </a:pPr>
                      <a:endParaRPr lang="fr-FR" sz="1600" b="0" dirty="0">
                        <a:solidFill>
                          <a:schemeClr val="tx1"/>
                        </a:solidFill>
                        <a:effectLst/>
                      </a:endParaRPr>
                    </a:p>
                    <a:p>
                      <a:pPr marL="285750" indent="-285750" algn="just">
                        <a:lnSpc>
                          <a:spcPct val="107000"/>
                        </a:lnSpc>
                        <a:spcAft>
                          <a:spcPts val="0"/>
                        </a:spcAft>
                        <a:buFont typeface="Arial" panose="020B0604020202020204" pitchFamily="34" charset="0"/>
                        <a:buChar char="•"/>
                      </a:pPr>
                      <a:r>
                        <a:rPr lang="fr-FR" sz="1600" b="0" dirty="0">
                          <a:solidFill>
                            <a:schemeClr val="tx1"/>
                          </a:solidFill>
                          <a:effectLst/>
                        </a:rPr>
                        <a:t>The </a:t>
                      </a:r>
                      <a:r>
                        <a:rPr lang="fr-FR" sz="1600" b="0" dirty="0" err="1">
                          <a:solidFill>
                            <a:schemeClr val="tx1"/>
                          </a:solidFill>
                          <a:effectLst/>
                        </a:rPr>
                        <a:t>terms</a:t>
                      </a:r>
                      <a:r>
                        <a:rPr lang="fr-FR" sz="1600" b="0" dirty="0">
                          <a:solidFill>
                            <a:schemeClr val="tx1"/>
                          </a:solidFill>
                          <a:effectLst/>
                        </a:rPr>
                        <a:t> and conditions of the </a:t>
                      </a:r>
                      <a:r>
                        <a:rPr lang="fr-FR" sz="1600" b="0" dirty="0" err="1">
                          <a:solidFill>
                            <a:schemeClr val="tx1"/>
                          </a:solidFill>
                          <a:effectLst/>
                        </a:rPr>
                        <a:t>loan</a:t>
                      </a:r>
                      <a:r>
                        <a:rPr lang="fr-FR" sz="1600" b="0" dirty="0">
                          <a:solidFill>
                            <a:schemeClr val="tx1"/>
                          </a:solidFill>
                          <a:effectLst/>
                        </a:rPr>
                        <a:t> (</a:t>
                      </a:r>
                      <a:r>
                        <a:rPr lang="fr-FR" sz="1600" b="0" dirty="0" err="1">
                          <a:solidFill>
                            <a:schemeClr val="tx1"/>
                          </a:solidFill>
                          <a:effectLst/>
                        </a:rPr>
                        <a:t>loan</a:t>
                      </a:r>
                      <a:r>
                        <a:rPr lang="fr-FR" sz="1600" b="0" dirty="0">
                          <a:solidFill>
                            <a:schemeClr val="tx1"/>
                          </a:solidFill>
                          <a:effectLst/>
                        </a:rPr>
                        <a:t> </a:t>
                      </a:r>
                      <a:r>
                        <a:rPr lang="fr-FR" sz="1600" b="0" dirty="0" err="1">
                          <a:solidFill>
                            <a:schemeClr val="tx1"/>
                          </a:solidFill>
                          <a:effectLst/>
                        </a:rPr>
                        <a:t>amount</a:t>
                      </a:r>
                      <a:r>
                        <a:rPr lang="fr-FR" sz="1600" b="0" dirty="0">
                          <a:solidFill>
                            <a:schemeClr val="tx1"/>
                          </a:solidFill>
                          <a:effectLst/>
                        </a:rPr>
                        <a:t>, </a:t>
                      </a:r>
                      <a:r>
                        <a:rPr lang="fr-FR" sz="1600" b="0" dirty="0" err="1">
                          <a:solidFill>
                            <a:schemeClr val="tx1"/>
                          </a:solidFill>
                          <a:effectLst/>
                        </a:rPr>
                        <a:t>fees</a:t>
                      </a:r>
                      <a:r>
                        <a:rPr lang="fr-FR" sz="1600" b="0" dirty="0">
                          <a:solidFill>
                            <a:schemeClr val="tx1"/>
                          </a:solidFill>
                          <a:effectLst/>
                        </a:rPr>
                        <a:t>, </a:t>
                      </a:r>
                      <a:r>
                        <a:rPr lang="fr-FR" sz="1600" b="0" dirty="0" err="1">
                          <a:solidFill>
                            <a:schemeClr val="tx1"/>
                          </a:solidFill>
                          <a:effectLst/>
                        </a:rPr>
                        <a:t>interest</a:t>
                      </a:r>
                      <a:r>
                        <a:rPr lang="fr-FR" sz="1600" b="0" dirty="0">
                          <a:solidFill>
                            <a:schemeClr val="tx1"/>
                          </a:solidFill>
                          <a:effectLst/>
                        </a:rPr>
                        <a:t> rate, duration, etc.) :</a:t>
                      </a:r>
                    </a:p>
                    <a:p>
                      <a:pPr marL="742950" lvl="1" indent="-285750" algn="just">
                        <a:lnSpc>
                          <a:spcPct val="107000"/>
                        </a:lnSpc>
                        <a:spcAft>
                          <a:spcPts val="0"/>
                        </a:spcAft>
                        <a:buFont typeface="Wingdings" panose="05000000000000000000" pitchFamily="2" charset="2"/>
                        <a:buChar char="Ø"/>
                      </a:pPr>
                      <a:r>
                        <a:rPr lang="fr-FR" sz="1600" b="0" dirty="0" err="1">
                          <a:solidFill>
                            <a:schemeClr val="tx1"/>
                          </a:solidFill>
                          <a:effectLst/>
                        </a:rPr>
                        <a:t>Agreed</a:t>
                      </a:r>
                      <a:r>
                        <a:rPr lang="fr-FR" sz="1600" b="0" dirty="0">
                          <a:solidFill>
                            <a:schemeClr val="tx1"/>
                          </a:solidFill>
                          <a:effectLst/>
                        </a:rPr>
                        <a:t> </a:t>
                      </a:r>
                      <a:r>
                        <a:rPr lang="fr-FR" sz="1600" b="0" dirty="0" err="1">
                          <a:solidFill>
                            <a:schemeClr val="tx1"/>
                          </a:solidFill>
                          <a:effectLst/>
                        </a:rPr>
                        <a:t>upon</a:t>
                      </a:r>
                      <a:r>
                        <a:rPr lang="fr-FR" sz="1600" b="0" dirty="0">
                          <a:solidFill>
                            <a:schemeClr val="tx1"/>
                          </a:solidFill>
                          <a:effectLst/>
                        </a:rPr>
                        <a:t> </a:t>
                      </a:r>
                      <a:r>
                        <a:rPr lang="fr-FR" sz="1600" b="0" dirty="0" err="1">
                          <a:solidFill>
                            <a:schemeClr val="tx1"/>
                          </a:solidFill>
                          <a:effectLst/>
                        </a:rPr>
                        <a:t>signing</a:t>
                      </a:r>
                      <a:r>
                        <a:rPr lang="fr-FR" sz="1600" b="0" dirty="0">
                          <a:solidFill>
                            <a:schemeClr val="tx1"/>
                          </a:solidFill>
                          <a:effectLst/>
                        </a:rPr>
                        <a:t> the </a:t>
                      </a:r>
                      <a:r>
                        <a:rPr lang="fr-FR" sz="1600" b="0" dirty="0" err="1">
                          <a:solidFill>
                            <a:schemeClr val="tx1"/>
                          </a:solidFill>
                          <a:effectLst/>
                        </a:rPr>
                        <a:t>loan</a:t>
                      </a:r>
                      <a:r>
                        <a:rPr lang="fr-FR" sz="1600" b="0" dirty="0">
                          <a:solidFill>
                            <a:schemeClr val="tx1"/>
                          </a:solidFill>
                          <a:effectLst/>
                        </a:rPr>
                        <a:t> agreement, </a:t>
                      </a:r>
                      <a:r>
                        <a:rPr lang="fr-FR" sz="1600" b="0" dirty="0" err="1">
                          <a:solidFill>
                            <a:schemeClr val="tx1"/>
                          </a:solidFill>
                          <a:effectLst/>
                        </a:rPr>
                        <a:t>prior</a:t>
                      </a:r>
                      <a:r>
                        <a:rPr lang="fr-FR" sz="1600" b="0" dirty="0">
                          <a:solidFill>
                            <a:schemeClr val="tx1"/>
                          </a:solidFill>
                          <a:effectLst/>
                        </a:rPr>
                        <a:t> to the </a:t>
                      </a:r>
                      <a:r>
                        <a:rPr lang="fr-FR" sz="1600" b="0" dirty="0" err="1">
                          <a:solidFill>
                            <a:schemeClr val="tx1"/>
                          </a:solidFill>
                          <a:effectLst/>
                        </a:rPr>
                        <a:t>disaster</a:t>
                      </a:r>
                      <a:r>
                        <a:rPr lang="fr-FR" sz="1600" b="0" dirty="0">
                          <a:solidFill>
                            <a:schemeClr val="tx1"/>
                          </a:solidFill>
                          <a:effectLst/>
                        </a:rPr>
                        <a:t>. </a:t>
                      </a:r>
                    </a:p>
                    <a:p>
                      <a:pPr algn="just">
                        <a:lnSpc>
                          <a:spcPct val="107000"/>
                        </a:lnSpc>
                        <a:spcAft>
                          <a:spcPts val="0"/>
                        </a:spcAft>
                      </a:pPr>
                      <a:endParaRPr lang="fr-FR" sz="1600" dirty="0">
                        <a:solidFill>
                          <a:schemeClr val="tx1"/>
                        </a:solidFill>
                        <a:effectLst/>
                      </a:endParaRPr>
                    </a:p>
                    <a:p>
                      <a:pPr algn="just">
                        <a:lnSpc>
                          <a:spcPct val="107000"/>
                        </a:lnSpc>
                        <a:spcAft>
                          <a:spcPts val="0"/>
                        </a:spcAft>
                      </a:pPr>
                      <a:r>
                        <a:rPr lang="fr-FR" sz="1600" dirty="0">
                          <a:solidFill>
                            <a:schemeClr val="tx1"/>
                          </a:solidFill>
                          <a:effectLst/>
                        </a:rPr>
                        <a:t> </a:t>
                      </a:r>
                    </a:p>
                    <a:p>
                      <a:pPr algn="just">
                        <a:lnSpc>
                          <a:spcPct val="107000"/>
                        </a:lnSpc>
                        <a:spcAft>
                          <a:spcPts val="0"/>
                        </a:spcAft>
                      </a:pPr>
                      <a:r>
                        <a:rPr lang="fr-FR" sz="1800" u="sng" dirty="0">
                          <a:solidFill>
                            <a:srgbClr val="682C43"/>
                          </a:solidFill>
                          <a:effectLst/>
                          <a:latin typeface="+mn-lt"/>
                        </a:rPr>
                        <a:t>Objective : </a:t>
                      </a:r>
                      <a:endParaRPr lang="fr-FR" sz="1800" dirty="0">
                        <a:solidFill>
                          <a:srgbClr val="682C43"/>
                        </a:solidFill>
                        <a:effectLst/>
                        <a:latin typeface="+mn-lt"/>
                      </a:endParaRPr>
                    </a:p>
                    <a:p>
                      <a:pPr marL="285750" indent="-285750" algn="just">
                        <a:lnSpc>
                          <a:spcPct val="107000"/>
                        </a:lnSpc>
                        <a:spcAft>
                          <a:spcPts val="0"/>
                        </a:spcAft>
                        <a:buFont typeface="Arial" panose="020B0604020202020204" pitchFamily="34" charset="0"/>
                        <a:buChar char="•"/>
                      </a:pPr>
                      <a:r>
                        <a:rPr lang="fr-FR" sz="1600" b="0" dirty="0">
                          <a:solidFill>
                            <a:schemeClr val="tx1"/>
                          </a:solidFill>
                          <a:effectLst/>
                        </a:rPr>
                        <a:t>to </a:t>
                      </a:r>
                      <a:r>
                        <a:rPr lang="fr-FR" sz="1600" b="0" dirty="0" err="1">
                          <a:solidFill>
                            <a:schemeClr val="tx1"/>
                          </a:solidFill>
                          <a:effectLst/>
                        </a:rPr>
                        <a:t>provide</a:t>
                      </a:r>
                      <a:r>
                        <a:rPr lang="fr-FR" sz="1600" b="0" dirty="0">
                          <a:solidFill>
                            <a:schemeClr val="tx1"/>
                          </a:solidFill>
                          <a:effectLst/>
                        </a:rPr>
                        <a:t> </a:t>
                      </a:r>
                      <a:r>
                        <a:rPr lang="fr-FR" sz="1600" b="0" dirty="0" err="1">
                          <a:solidFill>
                            <a:schemeClr val="tx1"/>
                          </a:solidFill>
                          <a:effectLst/>
                        </a:rPr>
                        <a:t>liquidity</a:t>
                      </a:r>
                      <a:r>
                        <a:rPr lang="fr-FR" sz="1600" b="0" dirty="0">
                          <a:solidFill>
                            <a:schemeClr val="tx1"/>
                          </a:solidFill>
                          <a:effectLst/>
                        </a:rPr>
                        <a:t> to the </a:t>
                      </a:r>
                      <a:r>
                        <a:rPr lang="fr-FR" sz="1600" b="0" dirty="0" err="1">
                          <a:solidFill>
                            <a:schemeClr val="tx1"/>
                          </a:solidFill>
                          <a:effectLst/>
                        </a:rPr>
                        <a:t>benefiting</a:t>
                      </a:r>
                      <a:r>
                        <a:rPr lang="fr-FR" sz="1600" b="0" dirty="0">
                          <a:solidFill>
                            <a:schemeClr val="tx1"/>
                          </a:solidFill>
                          <a:effectLst/>
                        </a:rPr>
                        <a:t> country </a:t>
                      </a:r>
                      <a:r>
                        <a:rPr lang="fr-FR" sz="1600" b="0" dirty="0" err="1">
                          <a:solidFill>
                            <a:schemeClr val="tx1"/>
                          </a:solidFill>
                          <a:effectLst/>
                        </a:rPr>
                        <a:t>immediately</a:t>
                      </a:r>
                      <a:r>
                        <a:rPr lang="fr-FR" sz="1600" b="0" dirty="0">
                          <a:solidFill>
                            <a:schemeClr val="tx1"/>
                          </a:solidFill>
                          <a:effectLst/>
                        </a:rPr>
                        <a:t> </a:t>
                      </a:r>
                      <a:r>
                        <a:rPr lang="fr-FR" sz="1600" b="0" dirty="0" err="1">
                          <a:solidFill>
                            <a:schemeClr val="tx1"/>
                          </a:solidFill>
                          <a:effectLst/>
                        </a:rPr>
                        <a:t>after</a:t>
                      </a:r>
                      <a:r>
                        <a:rPr lang="fr-FR" sz="1600" b="0" dirty="0">
                          <a:solidFill>
                            <a:schemeClr val="tx1"/>
                          </a:solidFill>
                          <a:effectLst/>
                        </a:rPr>
                        <a:t> a </a:t>
                      </a:r>
                      <a:r>
                        <a:rPr lang="fr-FR" sz="1600" b="0" dirty="0" err="1">
                          <a:solidFill>
                            <a:schemeClr val="tx1"/>
                          </a:solidFill>
                          <a:effectLst/>
                        </a:rPr>
                        <a:t>shock</a:t>
                      </a:r>
                      <a:r>
                        <a:rPr lang="fr-FR" sz="1600" b="0" dirty="0">
                          <a:solidFill>
                            <a:schemeClr val="tx1"/>
                          </a:solidFill>
                          <a:effectLst/>
                        </a:rPr>
                        <a:t> (</a:t>
                      </a:r>
                      <a:r>
                        <a:rPr lang="fr-FR" sz="1600" b="0" dirty="0" err="1">
                          <a:solidFill>
                            <a:schemeClr val="tx1"/>
                          </a:solidFill>
                          <a:effectLst/>
                        </a:rPr>
                        <a:t>natural</a:t>
                      </a:r>
                      <a:r>
                        <a:rPr lang="fr-FR" sz="1600" b="0" dirty="0">
                          <a:solidFill>
                            <a:schemeClr val="tx1"/>
                          </a:solidFill>
                          <a:effectLst/>
                        </a:rPr>
                        <a:t> </a:t>
                      </a:r>
                      <a:r>
                        <a:rPr lang="fr-FR" sz="1600" b="0" dirty="0" err="1">
                          <a:solidFill>
                            <a:schemeClr val="tx1"/>
                          </a:solidFill>
                          <a:effectLst/>
                        </a:rPr>
                        <a:t>hazard</a:t>
                      </a:r>
                      <a:r>
                        <a:rPr lang="fr-FR" sz="1600" b="0" dirty="0">
                          <a:solidFill>
                            <a:schemeClr val="tx1"/>
                          </a:solidFill>
                          <a:effectLst/>
                        </a:rPr>
                        <a:t> </a:t>
                      </a:r>
                      <a:r>
                        <a:rPr lang="fr-FR" sz="1600" b="0" dirty="0" err="1">
                          <a:solidFill>
                            <a:schemeClr val="tx1"/>
                          </a:solidFill>
                          <a:effectLst/>
                        </a:rPr>
                        <a:t>induced</a:t>
                      </a:r>
                      <a:r>
                        <a:rPr lang="fr-FR" sz="1600" b="0" dirty="0">
                          <a:solidFill>
                            <a:schemeClr val="tx1"/>
                          </a:solidFill>
                          <a:effectLst/>
                        </a:rPr>
                        <a:t> </a:t>
                      </a:r>
                      <a:r>
                        <a:rPr lang="fr-FR" sz="1600" b="0" dirty="0" err="1">
                          <a:solidFill>
                            <a:schemeClr val="tx1"/>
                          </a:solidFill>
                          <a:effectLst/>
                        </a:rPr>
                        <a:t>disasters</a:t>
                      </a:r>
                      <a:r>
                        <a:rPr lang="fr-FR" sz="1600" b="0" dirty="0">
                          <a:solidFill>
                            <a:schemeClr val="tx1"/>
                          </a:solidFill>
                          <a:effectLst/>
                        </a:rPr>
                        <a:t> / </a:t>
                      </a:r>
                      <a:r>
                        <a:rPr lang="fr-FR" sz="1600" b="0" dirty="0" err="1">
                          <a:solidFill>
                            <a:schemeClr val="tx1"/>
                          </a:solidFill>
                          <a:effectLst/>
                        </a:rPr>
                        <a:t>health-related</a:t>
                      </a:r>
                      <a:r>
                        <a:rPr lang="fr-FR" sz="1600" b="0" dirty="0">
                          <a:solidFill>
                            <a:schemeClr val="tx1"/>
                          </a:solidFill>
                          <a:effectLst/>
                        </a:rPr>
                        <a:t> emergencies). </a:t>
                      </a:r>
                    </a:p>
                    <a:p>
                      <a:pPr marL="285750" indent="-285750" algn="just">
                        <a:lnSpc>
                          <a:spcPct val="107000"/>
                        </a:lnSpc>
                        <a:spcAft>
                          <a:spcPts val="0"/>
                        </a:spcAft>
                        <a:buFont typeface="Arial" panose="020B0604020202020204" pitchFamily="34" charset="0"/>
                        <a:buChar char="•"/>
                      </a:pPr>
                      <a:endParaRPr lang="fr-FR" sz="1600" b="0" dirty="0">
                        <a:solidFill>
                          <a:schemeClr val="tx1"/>
                        </a:solidFill>
                        <a:effectLst/>
                      </a:endParaRPr>
                    </a:p>
                    <a:p>
                      <a:pPr marL="285750" indent="-285750" algn="just">
                        <a:lnSpc>
                          <a:spcPct val="107000"/>
                        </a:lnSpc>
                        <a:spcAft>
                          <a:spcPts val="0"/>
                        </a:spcAft>
                        <a:buFont typeface="Arial" panose="020B0604020202020204" pitchFamily="34" charset="0"/>
                        <a:buChar char="•"/>
                      </a:pPr>
                      <a:r>
                        <a:rPr lang="fr-FR" sz="1600" b="0" dirty="0">
                          <a:solidFill>
                            <a:schemeClr val="tx1"/>
                          </a:solidFill>
                          <a:effectLst/>
                        </a:rPr>
                        <a:t>The </a:t>
                      </a:r>
                      <a:r>
                        <a:rPr lang="fr-FR" sz="1600" b="0" dirty="0" err="1">
                          <a:solidFill>
                            <a:schemeClr val="tx1"/>
                          </a:solidFill>
                          <a:effectLst/>
                        </a:rPr>
                        <a:t>loan</a:t>
                      </a:r>
                      <a:r>
                        <a:rPr lang="fr-FR" sz="1600" b="0" dirty="0">
                          <a:solidFill>
                            <a:schemeClr val="tx1"/>
                          </a:solidFill>
                          <a:effectLst/>
                        </a:rPr>
                        <a:t> </a:t>
                      </a:r>
                      <a:r>
                        <a:rPr lang="fr-FR" sz="1600" b="0" dirty="0" err="1">
                          <a:solidFill>
                            <a:schemeClr val="tx1"/>
                          </a:solidFill>
                          <a:effectLst/>
                        </a:rPr>
                        <a:t>resources</a:t>
                      </a:r>
                      <a:r>
                        <a:rPr lang="fr-FR" sz="1600" b="0" dirty="0">
                          <a:solidFill>
                            <a:schemeClr val="tx1"/>
                          </a:solidFill>
                          <a:effectLst/>
                        </a:rPr>
                        <a:t> can </a:t>
                      </a:r>
                      <a:r>
                        <a:rPr lang="fr-FR" sz="1600" b="0" dirty="0" err="1">
                          <a:solidFill>
                            <a:schemeClr val="tx1"/>
                          </a:solidFill>
                          <a:effectLst/>
                        </a:rPr>
                        <a:t>be</a:t>
                      </a:r>
                      <a:r>
                        <a:rPr lang="fr-FR" sz="1600" b="0" dirty="0">
                          <a:solidFill>
                            <a:schemeClr val="tx1"/>
                          </a:solidFill>
                          <a:effectLst/>
                        </a:rPr>
                        <a:t> </a:t>
                      </a:r>
                      <a:r>
                        <a:rPr lang="fr-FR" sz="1600" b="0" dirty="0" err="1">
                          <a:solidFill>
                            <a:schemeClr val="tx1"/>
                          </a:solidFill>
                          <a:effectLst/>
                        </a:rPr>
                        <a:t>disbursed</a:t>
                      </a:r>
                      <a:r>
                        <a:rPr lang="fr-FR" sz="1600" b="0" dirty="0">
                          <a:solidFill>
                            <a:schemeClr val="tx1"/>
                          </a:solidFill>
                          <a:effectLst/>
                        </a:rPr>
                        <a:t> to the </a:t>
                      </a:r>
                      <a:r>
                        <a:rPr lang="fr-FR" sz="1600" b="0" dirty="0" err="1">
                          <a:solidFill>
                            <a:schemeClr val="tx1"/>
                          </a:solidFill>
                          <a:effectLst/>
                        </a:rPr>
                        <a:t>benefiting</a:t>
                      </a:r>
                      <a:r>
                        <a:rPr lang="fr-FR" sz="1600" b="0" dirty="0">
                          <a:solidFill>
                            <a:schemeClr val="tx1"/>
                          </a:solidFill>
                          <a:effectLst/>
                        </a:rPr>
                        <a:t> country as budget support (as a </a:t>
                      </a:r>
                      <a:r>
                        <a:rPr lang="fr-FR" sz="1600" b="0" dirty="0" err="1">
                          <a:solidFill>
                            <a:schemeClr val="tx1"/>
                          </a:solidFill>
                          <a:effectLst/>
                        </a:rPr>
                        <a:t>development</a:t>
                      </a:r>
                      <a:r>
                        <a:rPr lang="fr-FR" sz="1600" b="0" dirty="0">
                          <a:solidFill>
                            <a:schemeClr val="tx1"/>
                          </a:solidFill>
                          <a:effectLst/>
                        </a:rPr>
                        <a:t> </a:t>
                      </a:r>
                      <a:r>
                        <a:rPr lang="fr-FR" sz="1600" b="0" dirty="0" err="1">
                          <a:solidFill>
                            <a:schemeClr val="tx1"/>
                          </a:solidFill>
                          <a:effectLst/>
                        </a:rPr>
                        <a:t>policy</a:t>
                      </a:r>
                      <a:r>
                        <a:rPr lang="fr-FR" sz="1600" b="0" dirty="0">
                          <a:solidFill>
                            <a:schemeClr val="tx1"/>
                          </a:solidFill>
                          <a:effectLst/>
                        </a:rPr>
                        <a:t> </a:t>
                      </a:r>
                      <a:r>
                        <a:rPr lang="fr-FR" sz="1600" b="0" dirty="0" err="1">
                          <a:solidFill>
                            <a:schemeClr val="tx1"/>
                          </a:solidFill>
                          <a:effectLst/>
                        </a:rPr>
                        <a:t>loan</a:t>
                      </a:r>
                      <a:r>
                        <a:rPr lang="fr-FR" sz="1600" b="0" dirty="0">
                          <a:solidFill>
                            <a:schemeClr val="tx1"/>
                          </a:solidFill>
                          <a:effectLst/>
                        </a:rPr>
                        <a:t>, in exchange for </a:t>
                      </a:r>
                      <a:r>
                        <a:rPr lang="fr-FR" sz="1600" b="0" dirty="0" err="1">
                          <a:solidFill>
                            <a:schemeClr val="tx1"/>
                          </a:solidFill>
                          <a:effectLst/>
                        </a:rPr>
                        <a:t>systemic</a:t>
                      </a:r>
                      <a:r>
                        <a:rPr lang="fr-FR" sz="1600" b="0" dirty="0">
                          <a:solidFill>
                            <a:schemeClr val="tx1"/>
                          </a:solidFill>
                          <a:effectLst/>
                        </a:rPr>
                        <a:t> and </a:t>
                      </a:r>
                      <a:r>
                        <a:rPr lang="fr-FR" sz="1600" b="0" dirty="0" err="1">
                          <a:solidFill>
                            <a:schemeClr val="tx1"/>
                          </a:solidFill>
                          <a:effectLst/>
                        </a:rPr>
                        <a:t>institutional</a:t>
                      </a:r>
                      <a:r>
                        <a:rPr lang="fr-FR" sz="1600" b="0" dirty="0">
                          <a:solidFill>
                            <a:schemeClr val="tx1"/>
                          </a:solidFill>
                          <a:effectLst/>
                        </a:rPr>
                        <a:t> </a:t>
                      </a:r>
                      <a:r>
                        <a:rPr lang="fr-FR" sz="1600" b="0" dirty="0" err="1">
                          <a:solidFill>
                            <a:schemeClr val="tx1"/>
                          </a:solidFill>
                          <a:effectLst/>
                        </a:rPr>
                        <a:t>improvements</a:t>
                      </a:r>
                      <a:r>
                        <a:rPr lang="fr-FR" sz="1600" b="0" dirty="0">
                          <a:solidFill>
                            <a:schemeClr val="tx1"/>
                          </a:solidFill>
                          <a:effectLst/>
                        </a:rPr>
                        <a:t> to </a:t>
                      </a:r>
                      <a:r>
                        <a:rPr lang="fr-FR" sz="1600" b="0" dirty="0" err="1">
                          <a:solidFill>
                            <a:schemeClr val="tx1"/>
                          </a:solidFill>
                          <a:effectLst/>
                        </a:rPr>
                        <a:t>strengthen</a:t>
                      </a:r>
                      <a:r>
                        <a:rPr lang="fr-FR" sz="1600" b="0" dirty="0">
                          <a:solidFill>
                            <a:schemeClr val="tx1"/>
                          </a:solidFill>
                          <a:effectLst/>
                        </a:rPr>
                        <a:t> </a:t>
                      </a:r>
                      <a:r>
                        <a:rPr lang="fr-FR" sz="1600" b="0" dirty="0" err="1">
                          <a:solidFill>
                            <a:schemeClr val="tx1"/>
                          </a:solidFill>
                          <a:effectLst/>
                        </a:rPr>
                        <a:t>financial</a:t>
                      </a:r>
                      <a:r>
                        <a:rPr lang="fr-FR" sz="1600" b="0" dirty="0">
                          <a:solidFill>
                            <a:schemeClr val="tx1"/>
                          </a:solidFill>
                          <a:effectLst/>
                        </a:rPr>
                        <a:t> </a:t>
                      </a:r>
                      <a:r>
                        <a:rPr lang="fr-FR" sz="1600" b="0" dirty="0" err="1">
                          <a:solidFill>
                            <a:schemeClr val="tx1"/>
                          </a:solidFill>
                          <a:effectLst/>
                        </a:rPr>
                        <a:t>resilience</a:t>
                      </a:r>
                      <a:r>
                        <a:rPr lang="fr-FR" sz="1600" b="0" dirty="0">
                          <a:solidFill>
                            <a:schemeClr val="tx1"/>
                          </a:solidFill>
                          <a:effectLst/>
                        </a:rPr>
                        <a:t>) or </a:t>
                      </a:r>
                      <a:r>
                        <a:rPr lang="fr-FR" sz="1600" b="0" dirty="0" err="1">
                          <a:solidFill>
                            <a:schemeClr val="tx1"/>
                          </a:solidFill>
                          <a:effectLst/>
                        </a:rPr>
                        <a:t>against</a:t>
                      </a:r>
                      <a:r>
                        <a:rPr lang="fr-FR" sz="1600" b="0" dirty="0">
                          <a:solidFill>
                            <a:schemeClr val="tx1"/>
                          </a:solidFill>
                          <a:effectLst/>
                        </a:rPr>
                        <a:t> </a:t>
                      </a:r>
                      <a:r>
                        <a:rPr lang="fr-FR" sz="1600" b="0" dirty="0" err="1">
                          <a:solidFill>
                            <a:schemeClr val="tx1"/>
                          </a:solidFill>
                          <a:effectLst/>
                        </a:rPr>
                        <a:t>pre-agreed</a:t>
                      </a:r>
                      <a:r>
                        <a:rPr lang="fr-FR" sz="1600" b="0" dirty="0">
                          <a:solidFill>
                            <a:schemeClr val="tx1"/>
                          </a:solidFill>
                          <a:effectLst/>
                        </a:rPr>
                        <a:t> </a:t>
                      </a:r>
                      <a:r>
                        <a:rPr lang="fr-FR" sz="1600" b="0" dirty="0" err="1">
                          <a:solidFill>
                            <a:schemeClr val="tx1"/>
                          </a:solidFill>
                          <a:effectLst/>
                        </a:rPr>
                        <a:t>expenditures</a:t>
                      </a:r>
                      <a:r>
                        <a:rPr lang="fr-FR" sz="1600" b="0" dirty="0">
                          <a:solidFill>
                            <a:schemeClr val="tx1"/>
                          </a:solidFill>
                          <a:effectLst/>
                        </a:rPr>
                        <a:t> (</a:t>
                      </a:r>
                      <a:r>
                        <a:rPr lang="fr-FR" sz="1600" b="0" dirty="0" err="1">
                          <a:solidFill>
                            <a:schemeClr val="tx1"/>
                          </a:solidFill>
                          <a:effectLst/>
                        </a:rPr>
                        <a:t>investment</a:t>
                      </a:r>
                      <a:r>
                        <a:rPr lang="fr-FR" sz="1600" b="0" dirty="0">
                          <a:solidFill>
                            <a:schemeClr val="tx1"/>
                          </a:solidFill>
                          <a:effectLst/>
                        </a:rPr>
                        <a:t> </a:t>
                      </a:r>
                      <a:r>
                        <a:rPr lang="fr-FR" sz="1600" b="0" dirty="0" err="1">
                          <a:solidFill>
                            <a:schemeClr val="tx1"/>
                          </a:solidFill>
                          <a:effectLst/>
                        </a:rPr>
                        <a:t>operation</a:t>
                      </a:r>
                      <a:r>
                        <a:rPr lang="fr-FR" sz="1600" b="0" dirty="0">
                          <a:solidFill>
                            <a:schemeClr val="tx1"/>
                          </a:solidFill>
                          <a:effectLst/>
                        </a:rPr>
                        <a:t>).</a:t>
                      </a:r>
                      <a:endParaRPr lang="fr-FR"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733" marR="56733" marT="0" marB="0">
                    <a:noFill/>
                  </a:tcPr>
                </a:tc>
                <a:extLst>
                  <a:ext uri="{0D108BD9-81ED-4DB2-BD59-A6C34878D82A}">
                    <a16:rowId xmlns:a16="http://schemas.microsoft.com/office/drawing/2014/main" val="779530926"/>
                  </a:ext>
                </a:extLst>
              </a:tr>
            </a:tbl>
          </a:graphicData>
        </a:graphic>
      </p:graphicFrame>
    </p:spTree>
    <p:extLst>
      <p:ext uri="{BB962C8B-B14F-4D97-AF65-F5344CB8AC3E}">
        <p14:creationId xmlns:p14="http://schemas.microsoft.com/office/powerpoint/2010/main" val="930527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B5C41D5-3F9D-4DF8-8FC0-56F26F570A60}"/>
              </a:ext>
            </a:extLst>
          </p:cNvPr>
          <p:cNvGrpSpPr/>
          <p:nvPr/>
        </p:nvGrpSpPr>
        <p:grpSpPr>
          <a:xfrm>
            <a:off x="0" y="0"/>
            <a:ext cx="12192000" cy="6858000"/>
            <a:chOff x="0" y="0"/>
            <a:chExt cx="12192000" cy="6858000"/>
          </a:xfrm>
        </p:grpSpPr>
        <p:grpSp>
          <p:nvGrpSpPr>
            <p:cNvPr id="5" name="Group 4">
              <a:extLst>
                <a:ext uri="{FF2B5EF4-FFF2-40B4-BE49-F238E27FC236}">
                  <a16:creationId xmlns:a16="http://schemas.microsoft.com/office/drawing/2014/main" id="{BDA7E9CA-7213-4ABC-AC37-510774A024CD}"/>
                </a:ext>
              </a:extLst>
            </p:cNvPr>
            <p:cNvGrpSpPr/>
            <p:nvPr/>
          </p:nvGrpSpPr>
          <p:grpSpPr>
            <a:xfrm>
              <a:off x="0" y="0"/>
              <a:ext cx="12192000" cy="6858000"/>
              <a:chOff x="285753" y="174978"/>
              <a:chExt cx="8572493" cy="6508044"/>
            </a:xfrm>
          </p:grpSpPr>
          <p:pic>
            <p:nvPicPr>
              <p:cNvPr id="8" name="Picture 7">
                <a:extLst>
                  <a:ext uri="{FF2B5EF4-FFF2-40B4-BE49-F238E27FC236}">
                    <a16:creationId xmlns:a16="http://schemas.microsoft.com/office/drawing/2014/main" id="{848F30D3-D545-4ADE-AFA4-692B7CDA7143}"/>
                  </a:ext>
                </a:extLst>
              </p:cNvPr>
              <p:cNvPicPr>
                <a:picLocks noChangeAspect="1"/>
              </p:cNvPicPr>
              <p:nvPr/>
            </p:nvPicPr>
            <p:blipFill>
              <a:blip r:embed="rId2"/>
              <a:stretch>
                <a:fillRect/>
              </a:stretch>
            </p:blipFill>
            <p:spPr>
              <a:xfrm flipH="1">
                <a:off x="4556957" y="174978"/>
                <a:ext cx="4301289" cy="6508044"/>
              </a:xfrm>
              <a:prstGeom prst="rect">
                <a:avLst/>
              </a:prstGeom>
            </p:spPr>
          </p:pic>
          <p:pic>
            <p:nvPicPr>
              <p:cNvPr id="9" name="Picture 8">
                <a:extLst>
                  <a:ext uri="{FF2B5EF4-FFF2-40B4-BE49-F238E27FC236}">
                    <a16:creationId xmlns:a16="http://schemas.microsoft.com/office/drawing/2014/main" id="{797A6A96-4A6A-4532-9105-B12BD55A05E6}"/>
                  </a:ext>
                </a:extLst>
              </p:cNvPr>
              <p:cNvPicPr>
                <a:picLocks noChangeAspect="1"/>
              </p:cNvPicPr>
              <p:nvPr/>
            </p:nvPicPr>
            <p:blipFill>
              <a:blip r:embed="rId2"/>
              <a:stretch>
                <a:fillRect/>
              </a:stretch>
            </p:blipFill>
            <p:spPr>
              <a:xfrm>
                <a:off x="285753" y="174978"/>
                <a:ext cx="4271206" cy="6508044"/>
              </a:xfrm>
              <a:prstGeom prst="rect">
                <a:avLst/>
              </a:prstGeom>
            </p:spPr>
          </p:pic>
          <p:sp>
            <p:nvSpPr>
              <p:cNvPr id="10" name="Rectangle 9">
                <a:extLst>
                  <a:ext uri="{FF2B5EF4-FFF2-40B4-BE49-F238E27FC236}">
                    <a16:creationId xmlns:a16="http://schemas.microsoft.com/office/drawing/2014/main" id="{C2654112-3DE8-44DA-86ED-47C55598699E}"/>
                  </a:ext>
                </a:extLst>
              </p:cNvPr>
              <p:cNvSpPr/>
              <p:nvPr/>
            </p:nvSpPr>
            <p:spPr>
              <a:xfrm>
                <a:off x="285753" y="174978"/>
                <a:ext cx="8572493" cy="6508044"/>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1"/>
              </a:p>
            </p:txBody>
          </p:sp>
        </p:grpSp>
        <p:sp>
          <p:nvSpPr>
            <p:cNvPr id="6" name="Rectangle 5">
              <a:extLst>
                <a:ext uri="{FF2B5EF4-FFF2-40B4-BE49-F238E27FC236}">
                  <a16:creationId xmlns:a16="http://schemas.microsoft.com/office/drawing/2014/main" id="{FE12778F-CD7F-42A5-AC82-257088ECBAE3}"/>
                </a:ext>
              </a:extLst>
            </p:cNvPr>
            <p:cNvSpPr/>
            <p:nvPr/>
          </p:nvSpPr>
          <p:spPr>
            <a:xfrm>
              <a:off x="386169" y="287323"/>
              <a:ext cx="11387574" cy="628335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grpSp>
      <p:sp>
        <p:nvSpPr>
          <p:cNvPr id="2" name="Titre 1"/>
          <p:cNvSpPr>
            <a:spLocks noGrp="1"/>
          </p:cNvSpPr>
          <p:nvPr>
            <p:ph type="ctrTitle"/>
          </p:nvPr>
        </p:nvSpPr>
        <p:spPr>
          <a:xfrm>
            <a:off x="305377" y="996434"/>
            <a:ext cx="11581242" cy="490384"/>
          </a:xfrm>
        </p:spPr>
        <p:txBody>
          <a:bodyPr>
            <a:noAutofit/>
          </a:bodyPr>
          <a:lstStyle/>
          <a:p>
            <a:r>
              <a:rPr lang="fr-FR" sz="2800" b="1" dirty="0">
                <a:solidFill>
                  <a:srgbClr val="682C43"/>
                </a:solidFill>
                <a:latin typeface="+mn-lt"/>
              </a:rPr>
              <a:t>2) CONTINGENT LINES OF CREDIT</a:t>
            </a:r>
            <a:endParaRPr lang="en-US" sz="3200" b="1" dirty="0">
              <a:solidFill>
                <a:srgbClr val="682C43"/>
              </a:solidFill>
              <a:latin typeface="+mn-lt"/>
            </a:endParaRPr>
          </a:p>
        </p:txBody>
      </p:sp>
      <p:graphicFrame>
        <p:nvGraphicFramePr>
          <p:cNvPr id="7" name="Tableau 6">
            <a:extLst>
              <a:ext uri="{FF2B5EF4-FFF2-40B4-BE49-F238E27FC236}">
                <a16:creationId xmlns:a16="http://schemas.microsoft.com/office/drawing/2014/main" id="{C760FB8E-70F8-4D59-B75B-1F58855B574A}"/>
              </a:ext>
            </a:extLst>
          </p:cNvPr>
          <p:cNvGraphicFramePr>
            <a:graphicFrameLocks noGrp="1"/>
          </p:cNvGraphicFramePr>
          <p:nvPr>
            <p:extLst>
              <p:ext uri="{D42A27DB-BD31-4B8C-83A1-F6EECF244321}">
                <p14:modId xmlns:p14="http://schemas.microsoft.com/office/powerpoint/2010/main" val="3375485787"/>
              </p:ext>
            </p:extLst>
          </p:nvPr>
        </p:nvGraphicFramePr>
        <p:xfrm>
          <a:off x="855258" y="1630479"/>
          <a:ext cx="10481481" cy="4750085"/>
        </p:xfrm>
        <a:graphic>
          <a:graphicData uri="http://schemas.openxmlformats.org/drawingml/2006/table">
            <a:tbl>
              <a:tblPr firstRow="1" firstCol="1" bandRow="1">
                <a:tableStyleId>{5C22544A-7EE6-4342-B048-85BDC9FD1C3A}</a:tableStyleId>
              </a:tblPr>
              <a:tblGrid>
                <a:gridCol w="4220441">
                  <a:extLst>
                    <a:ext uri="{9D8B030D-6E8A-4147-A177-3AD203B41FA5}">
                      <a16:colId xmlns:a16="http://schemas.microsoft.com/office/drawing/2014/main" val="3548420519"/>
                    </a:ext>
                  </a:extLst>
                </a:gridCol>
                <a:gridCol w="6261040">
                  <a:extLst>
                    <a:ext uri="{9D8B030D-6E8A-4147-A177-3AD203B41FA5}">
                      <a16:colId xmlns:a16="http://schemas.microsoft.com/office/drawing/2014/main" val="1584300495"/>
                    </a:ext>
                  </a:extLst>
                </a:gridCol>
              </a:tblGrid>
              <a:tr h="2315064">
                <a:tc>
                  <a:txBody>
                    <a:bodyPr/>
                    <a:lstStyle/>
                    <a:p>
                      <a:pPr algn="ctr">
                        <a:lnSpc>
                          <a:spcPct val="107000"/>
                        </a:lnSpc>
                        <a:spcAft>
                          <a:spcPts val="0"/>
                        </a:spcAft>
                      </a:pPr>
                      <a:r>
                        <a:rPr lang="fr-FR" sz="1600" b="1" u="sng" dirty="0">
                          <a:solidFill>
                            <a:srgbClr val="682C43"/>
                          </a:solidFill>
                          <a:effectLst/>
                        </a:rPr>
                        <a:t>BEST SUITED </a:t>
                      </a:r>
                      <a:endParaRPr lang="fr-FR" sz="1600" b="1" dirty="0">
                        <a:solidFill>
                          <a:srgbClr val="682C43"/>
                        </a:solidFill>
                        <a:effectLst/>
                      </a:endParaRPr>
                    </a:p>
                    <a:p>
                      <a:pPr algn="just">
                        <a:lnSpc>
                          <a:spcPct val="107000"/>
                        </a:lnSpc>
                        <a:spcAft>
                          <a:spcPts val="0"/>
                        </a:spcAft>
                      </a:pPr>
                      <a:r>
                        <a:rPr lang="fr-FR" sz="1600" b="0" u="none" strike="noStrike" dirty="0">
                          <a:solidFill>
                            <a:schemeClr val="tx1"/>
                          </a:solidFill>
                          <a:effectLst/>
                        </a:rPr>
                        <a:t> </a:t>
                      </a:r>
                      <a:endParaRPr lang="fr-FR" sz="1400" b="0" dirty="0">
                        <a:solidFill>
                          <a:schemeClr val="tx1"/>
                        </a:solidFill>
                        <a:effectLst/>
                      </a:endParaRPr>
                    </a:p>
                    <a:p>
                      <a:pPr algn="just">
                        <a:lnSpc>
                          <a:spcPct val="107000"/>
                        </a:lnSpc>
                        <a:spcAft>
                          <a:spcPts val="0"/>
                        </a:spcAft>
                      </a:pPr>
                      <a:r>
                        <a:rPr lang="fr-FR" sz="1400" b="0" dirty="0" err="1">
                          <a:solidFill>
                            <a:schemeClr val="tx1"/>
                          </a:solidFill>
                          <a:effectLst/>
                        </a:rPr>
                        <a:t>Possibility</a:t>
                      </a:r>
                      <a:r>
                        <a:rPr lang="fr-FR" sz="1400" b="0" dirty="0">
                          <a:solidFill>
                            <a:schemeClr val="tx1"/>
                          </a:solidFill>
                          <a:effectLst/>
                        </a:rPr>
                        <a:t> to have </a:t>
                      </a:r>
                      <a:r>
                        <a:rPr lang="fr-FR" sz="1400" b="0" dirty="0" err="1">
                          <a:solidFill>
                            <a:schemeClr val="tx1"/>
                          </a:solidFill>
                          <a:effectLst/>
                        </a:rPr>
                        <a:t>concessional</a:t>
                      </a:r>
                      <a:r>
                        <a:rPr lang="fr-FR" sz="1400" b="0" dirty="0">
                          <a:solidFill>
                            <a:schemeClr val="tx1"/>
                          </a:solidFill>
                          <a:effectLst/>
                        </a:rPr>
                        <a:t> </a:t>
                      </a:r>
                      <a:r>
                        <a:rPr lang="fr-FR" sz="1400" b="0" dirty="0" err="1">
                          <a:solidFill>
                            <a:schemeClr val="tx1"/>
                          </a:solidFill>
                          <a:effectLst/>
                        </a:rPr>
                        <a:t>financing</a:t>
                      </a:r>
                      <a:r>
                        <a:rPr lang="fr-FR" sz="1400" b="0" dirty="0">
                          <a:solidFill>
                            <a:schemeClr val="tx1"/>
                          </a:solidFill>
                          <a:effectLst/>
                        </a:rPr>
                        <a:t> </a:t>
                      </a:r>
                      <a:r>
                        <a:rPr lang="fr-FR" sz="1400" b="0" dirty="0" err="1">
                          <a:solidFill>
                            <a:schemeClr val="tx1"/>
                          </a:solidFill>
                          <a:effectLst/>
                        </a:rPr>
                        <a:t>terms</a:t>
                      </a:r>
                      <a:r>
                        <a:rPr lang="fr-FR" sz="1400" b="0" dirty="0">
                          <a:solidFill>
                            <a:schemeClr val="tx1"/>
                          </a:solidFill>
                          <a:effectLst/>
                        </a:rPr>
                        <a:t> </a:t>
                      </a:r>
                      <a:r>
                        <a:rPr lang="fr-FR" sz="1400" b="0" dirty="0" err="1">
                          <a:solidFill>
                            <a:schemeClr val="tx1"/>
                          </a:solidFill>
                          <a:effectLst/>
                        </a:rPr>
                        <a:t>given</a:t>
                      </a:r>
                      <a:r>
                        <a:rPr lang="fr-FR" sz="1400" b="0" dirty="0">
                          <a:solidFill>
                            <a:schemeClr val="tx1"/>
                          </a:solidFill>
                          <a:effectLst/>
                        </a:rPr>
                        <a:t> </a:t>
                      </a:r>
                      <a:r>
                        <a:rPr lang="fr-FR" sz="1400" b="0" dirty="0" err="1">
                          <a:solidFill>
                            <a:schemeClr val="tx1"/>
                          </a:solidFill>
                          <a:effectLst/>
                        </a:rPr>
                        <a:t>they</a:t>
                      </a:r>
                      <a:r>
                        <a:rPr lang="fr-FR" sz="1400" b="0" dirty="0">
                          <a:solidFill>
                            <a:schemeClr val="tx1"/>
                          </a:solidFill>
                          <a:effectLst/>
                        </a:rPr>
                        <a:t> are </a:t>
                      </a:r>
                      <a:r>
                        <a:rPr lang="fr-FR" sz="1400" b="0" dirty="0" err="1">
                          <a:solidFill>
                            <a:schemeClr val="tx1"/>
                          </a:solidFill>
                          <a:effectLst/>
                        </a:rPr>
                        <a:t>negotiated</a:t>
                      </a:r>
                      <a:r>
                        <a:rPr lang="fr-FR" sz="1400" b="0" dirty="0">
                          <a:solidFill>
                            <a:schemeClr val="tx1"/>
                          </a:solidFill>
                          <a:effectLst/>
                        </a:rPr>
                        <a:t> </a:t>
                      </a:r>
                      <a:r>
                        <a:rPr lang="fr-FR" sz="1400" b="0" dirty="0" err="1">
                          <a:solidFill>
                            <a:schemeClr val="tx1"/>
                          </a:solidFill>
                          <a:effectLst/>
                        </a:rPr>
                        <a:t>before</a:t>
                      </a:r>
                      <a:r>
                        <a:rPr lang="fr-FR" sz="1400" b="0" dirty="0">
                          <a:solidFill>
                            <a:schemeClr val="tx1"/>
                          </a:solidFill>
                          <a:effectLst/>
                        </a:rPr>
                        <a:t> a </a:t>
                      </a:r>
                      <a:r>
                        <a:rPr lang="fr-FR" sz="1400" b="0" dirty="0" err="1">
                          <a:solidFill>
                            <a:schemeClr val="tx1"/>
                          </a:solidFill>
                          <a:effectLst/>
                        </a:rPr>
                        <a:t>shock</a:t>
                      </a:r>
                      <a:r>
                        <a:rPr lang="fr-FR" sz="1400" b="0" dirty="0">
                          <a:solidFill>
                            <a:schemeClr val="tx1"/>
                          </a:solidFill>
                          <a:effectLst/>
                        </a:rPr>
                        <a:t> </a:t>
                      </a:r>
                      <a:r>
                        <a:rPr lang="fr-FR" sz="1400" b="0" dirty="0" err="1">
                          <a:solidFill>
                            <a:schemeClr val="tx1"/>
                          </a:solidFill>
                          <a:effectLst/>
                        </a:rPr>
                        <a:t>occurs</a:t>
                      </a:r>
                      <a:r>
                        <a:rPr lang="fr-FR" sz="1400" b="0" dirty="0">
                          <a:solidFill>
                            <a:schemeClr val="tx1"/>
                          </a:solidFill>
                          <a:effectLst/>
                        </a:rPr>
                        <a:t> and are </a:t>
                      </a:r>
                      <a:r>
                        <a:rPr lang="fr-FR" sz="1400" b="0" dirty="0" err="1">
                          <a:solidFill>
                            <a:schemeClr val="tx1"/>
                          </a:solidFill>
                          <a:effectLst/>
                        </a:rPr>
                        <a:t>offered</a:t>
                      </a:r>
                      <a:r>
                        <a:rPr lang="fr-FR" sz="1400" b="0" dirty="0">
                          <a:solidFill>
                            <a:schemeClr val="tx1"/>
                          </a:solidFill>
                          <a:effectLst/>
                        </a:rPr>
                        <a:t> by </a:t>
                      </a:r>
                      <a:r>
                        <a:rPr lang="fr-FR" sz="1400" b="0" dirty="0" err="1">
                          <a:solidFill>
                            <a:schemeClr val="tx1"/>
                          </a:solidFill>
                          <a:effectLst/>
                        </a:rPr>
                        <a:t>multilateral</a:t>
                      </a:r>
                      <a:r>
                        <a:rPr lang="fr-FR" sz="1400" b="0" dirty="0">
                          <a:solidFill>
                            <a:schemeClr val="tx1"/>
                          </a:solidFill>
                          <a:effectLst/>
                        </a:rPr>
                        <a:t> </a:t>
                      </a:r>
                      <a:r>
                        <a:rPr lang="fr-FR" sz="1400" b="0" dirty="0" err="1">
                          <a:solidFill>
                            <a:schemeClr val="tx1"/>
                          </a:solidFill>
                          <a:effectLst/>
                        </a:rPr>
                        <a:t>development</a:t>
                      </a:r>
                      <a:r>
                        <a:rPr lang="fr-FR" sz="1400" b="0" dirty="0">
                          <a:solidFill>
                            <a:schemeClr val="tx1"/>
                          </a:solidFill>
                          <a:effectLst/>
                        </a:rPr>
                        <a:t> </a:t>
                      </a:r>
                      <a:r>
                        <a:rPr lang="fr-FR" sz="1400" b="0" dirty="0" err="1">
                          <a:solidFill>
                            <a:schemeClr val="tx1"/>
                          </a:solidFill>
                          <a:effectLst/>
                        </a:rPr>
                        <a:t>banks</a:t>
                      </a:r>
                      <a:r>
                        <a:rPr lang="fr-FR" sz="1400" b="0" dirty="0">
                          <a:solidFill>
                            <a:schemeClr val="tx1"/>
                          </a:solidFill>
                          <a:effectLst/>
                        </a:rPr>
                        <a:t>. </a:t>
                      </a:r>
                      <a:r>
                        <a:rPr lang="fr-FR" sz="1400" b="0" dirty="0" err="1">
                          <a:solidFill>
                            <a:schemeClr val="tx1"/>
                          </a:solidFill>
                          <a:effectLst/>
                        </a:rPr>
                        <a:t>They</a:t>
                      </a:r>
                      <a:r>
                        <a:rPr lang="fr-FR" sz="1400" b="0" dirty="0">
                          <a:solidFill>
                            <a:schemeClr val="tx1"/>
                          </a:solidFill>
                          <a:effectLst/>
                        </a:rPr>
                        <a:t> </a:t>
                      </a:r>
                      <a:r>
                        <a:rPr lang="fr-FR" sz="1400" b="0" dirty="0" err="1">
                          <a:solidFill>
                            <a:schemeClr val="tx1"/>
                          </a:solidFill>
                          <a:effectLst/>
                        </a:rPr>
                        <a:t>therefore</a:t>
                      </a:r>
                      <a:r>
                        <a:rPr lang="fr-FR" sz="1400" b="0" dirty="0">
                          <a:solidFill>
                            <a:schemeClr val="tx1"/>
                          </a:solidFill>
                          <a:effectLst/>
                        </a:rPr>
                        <a:t> tend to </a:t>
                      </a:r>
                      <a:r>
                        <a:rPr lang="fr-FR" sz="1400" b="0" dirty="0" err="1">
                          <a:solidFill>
                            <a:schemeClr val="tx1"/>
                          </a:solidFill>
                          <a:effectLst/>
                        </a:rPr>
                        <a:t>be</a:t>
                      </a:r>
                      <a:r>
                        <a:rPr lang="fr-FR" sz="1400" b="0" dirty="0">
                          <a:solidFill>
                            <a:schemeClr val="tx1"/>
                          </a:solidFill>
                          <a:effectLst/>
                        </a:rPr>
                        <a:t> </a:t>
                      </a:r>
                      <a:r>
                        <a:rPr lang="fr-FR" sz="1400" b="0" dirty="0" err="1">
                          <a:solidFill>
                            <a:schemeClr val="tx1"/>
                          </a:solidFill>
                          <a:effectLst/>
                        </a:rPr>
                        <a:t>lowcost</a:t>
                      </a:r>
                      <a:r>
                        <a:rPr lang="fr-FR" sz="1400" b="0" dirty="0">
                          <a:solidFill>
                            <a:schemeClr val="tx1"/>
                          </a:solidFill>
                          <a:effectLst/>
                        </a:rPr>
                        <a:t> </a:t>
                      </a:r>
                      <a:r>
                        <a:rPr lang="fr-FR" sz="1400" b="0" dirty="0" err="1">
                          <a:solidFill>
                            <a:schemeClr val="tx1"/>
                          </a:solidFill>
                          <a:effectLst/>
                        </a:rPr>
                        <a:t>financing</a:t>
                      </a:r>
                      <a:r>
                        <a:rPr lang="fr-FR" sz="1400" b="0" dirty="0">
                          <a:solidFill>
                            <a:schemeClr val="tx1"/>
                          </a:solidFill>
                          <a:effectLst/>
                        </a:rPr>
                        <a:t> instruments, effective for </a:t>
                      </a:r>
                      <a:r>
                        <a:rPr lang="fr-FR" sz="1400" b="0" u="sng" dirty="0" err="1">
                          <a:solidFill>
                            <a:schemeClr val="tx1"/>
                          </a:solidFill>
                          <a:effectLst/>
                        </a:rPr>
                        <a:t>financing</a:t>
                      </a:r>
                      <a:r>
                        <a:rPr lang="fr-FR" sz="1400" b="0" u="sng" dirty="0">
                          <a:solidFill>
                            <a:schemeClr val="tx1"/>
                          </a:solidFill>
                          <a:effectLst/>
                        </a:rPr>
                        <a:t> </a:t>
                      </a:r>
                      <a:r>
                        <a:rPr lang="fr-FR" sz="1400" b="0" u="sng" dirty="0" err="1">
                          <a:solidFill>
                            <a:schemeClr val="tx1"/>
                          </a:solidFill>
                          <a:effectLst/>
                        </a:rPr>
                        <a:t>response</a:t>
                      </a:r>
                      <a:r>
                        <a:rPr lang="fr-FR" sz="1400" b="0" u="sng" dirty="0">
                          <a:solidFill>
                            <a:schemeClr val="tx1"/>
                          </a:solidFill>
                          <a:effectLst/>
                        </a:rPr>
                        <a:t> to </a:t>
                      </a:r>
                      <a:r>
                        <a:rPr lang="fr-FR" sz="1400" b="0" u="sng" dirty="0" err="1">
                          <a:solidFill>
                            <a:schemeClr val="tx1"/>
                          </a:solidFill>
                          <a:effectLst/>
                        </a:rPr>
                        <a:t>moderate</a:t>
                      </a:r>
                      <a:r>
                        <a:rPr lang="fr-FR" sz="1400" b="0" u="sng" dirty="0">
                          <a:solidFill>
                            <a:schemeClr val="tx1"/>
                          </a:solidFill>
                          <a:effectLst/>
                        </a:rPr>
                        <a:t> </a:t>
                      </a:r>
                      <a:r>
                        <a:rPr lang="fr-FR" sz="1400" b="0" u="sng" dirty="0" err="1">
                          <a:solidFill>
                            <a:schemeClr val="tx1"/>
                          </a:solidFill>
                          <a:effectLst/>
                        </a:rPr>
                        <a:t>frequency</a:t>
                      </a:r>
                      <a:r>
                        <a:rPr lang="fr-FR" sz="1400" b="0" u="sng" dirty="0">
                          <a:solidFill>
                            <a:schemeClr val="tx1"/>
                          </a:solidFill>
                          <a:effectLst/>
                        </a:rPr>
                        <a:t>, </a:t>
                      </a:r>
                      <a:r>
                        <a:rPr lang="fr-FR" sz="1400" b="0" u="sng" dirty="0" err="1">
                          <a:solidFill>
                            <a:schemeClr val="tx1"/>
                          </a:solidFill>
                          <a:effectLst/>
                        </a:rPr>
                        <a:t>severity</a:t>
                      </a:r>
                      <a:r>
                        <a:rPr lang="fr-FR" sz="1400" b="0" u="sng" dirty="0">
                          <a:solidFill>
                            <a:schemeClr val="tx1"/>
                          </a:solidFill>
                          <a:effectLst/>
                        </a:rPr>
                        <a:t> </a:t>
                      </a:r>
                      <a:r>
                        <a:rPr lang="fr-FR" sz="1400" b="0" u="sng" dirty="0" err="1">
                          <a:solidFill>
                            <a:schemeClr val="tx1"/>
                          </a:solidFill>
                          <a:effectLst/>
                        </a:rPr>
                        <a:t>shocks</a:t>
                      </a:r>
                      <a:r>
                        <a:rPr lang="fr-FR" sz="1400" b="0" dirty="0">
                          <a:solidFill>
                            <a:schemeClr val="tx1"/>
                          </a:solidFill>
                          <a:effectLst/>
                        </a:rPr>
                        <a:t>.</a:t>
                      </a:r>
                      <a:endParaRPr lang="fr-F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600" b="1" u="sng" dirty="0">
                          <a:solidFill>
                            <a:srgbClr val="682C43"/>
                          </a:solidFill>
                          <a:effectLst/>
                        </a:rPr>
                        <a:t>IMPACTS ON DEVELOPMENT GOALS </a:t>
                      </a:r>
                      <a:endParaRPr lang="fr-FR" sz="1600" b="1" dirty="0">
                        <a:solidFill>
                          <a:srgbClr val="682C43"/>
                        </a:solidFill>
                        <a:effectLst/>
                      </a:endParaRPr>
                    </a:p>
                    <a:p>
                      <a:pPr>
                        <a:lnSpc>
                          <a:spcPct val="107000"/>
                        </a:lnSpc>
                        <a:spcAft>
                          <a:spcPts val="0"/>
                        </a:spcAft>
                      </a:pPr>
                      <a:r>
                        <a:rPr lang="fr-FR" sz="1200" b="0" u="none" strike="noStrike" dirty="0">
                          <a:solidFill>
                            <a:schemeClr val="tx1"/>
                          </a:solidFill>
                          <a:effectLst/>
                        </a:rPr>
                        <a:t> </a:t>
                      </a:r>
                      <a:endParaRPr lang="fr-FR" sz="1200" b="0" dirty="0">
                        <a:solidFill>
                          <a:schemeClr val="tx1"/>
                        </a:solidFill>
                        <a:effectLst/>
                      </a:endParaRPr>
                    </a:p>
                    <a:p>
                      <a:pPr lvl="1">
                        <a:lnSpc>
                          <a:spcPct val="107000"/>
                        </a:lnSpc>
                        <a:spcAft>
                          <a:spcPts val="0"/>
                        </a:spcAft>
                      </a:pPr>
                      <a:r>
                        <a:rPr lang="fr-FR" sz="1400" b="0" u="sng" dirty="0">
                          <a:solidFill>
                            <a:schemeClr val="tx1"/>
                          </a:solidFill>
                          <a:effectLst/>
                        </a:rPr>
                        <a:t>In the case of budget support </a:t>
                      </a:r>
                      <a:r>
                        <a:rPr lang="fr-FR" sz="1400" b="0" u="sng" dirty="0" err="1">
                          <a:solidFill>
                            <a:schemeClr val="tx1"/>
                          </a:solidFill>
                          <a:effectLst/>
                        </a:rPr>
                        <a:t>loans</a:t>
                      </a:r>
                      <a:r>
                        <a:rPr lang="fr-FR" sz="1400" b="0" dirty="0">
                          <a:solidFill>
                            <a:schemeClr val="tx1"/>
                          </a:solidFill>
                          <a:effectLst/>
                        </a:rPr>
                        <a:t>, </a:t>
                      </a:r>
                      <a:r>
                        <a:rPr lang="fr-FR" sz="1400" b="0" dirty="0" err="1">
                          <a:solidFill>
                            <a:schemeClr val="tx1"/>
                          </a:solidFill>
                          <a:effectLst/>
                        </a:rPr>
                        <a:t>possibility</a:t>
                      </a:r>
                      <a:r>
                        <a:rPr lang="fr-FR" sz="1400" b="0" dirty="0">
                          <a:solidFill>
                            <a:schemeClr val="tx1"/>
                          </a:solidFill>
                          <a:effectLst/>
                        </a:rPr>
                        <a:t> to </a:t>
                      </a:r>
                      <a:r>
                        <a:rPr lang="fr-FR" sz="1400" b="0" dirty="0" err="1">
                          <a:solidFill>
                            <a:schemeClr val="tx1"/>
                          </a:solidFill>
                          <a:effectLst/>
                        </a:rPr>
                        <a:t>link</a:t>
                      </a:r>
                      <a:r>
                        <a:rPr lang="fr-FR" sz="1400" b="0" dirty="0">
                          <a:solidFill>
                            <a:schemeClr val="tx1"/>
                          </a:solidFill>
                          <a:effectLst/>
                        </a:rPr>
                        <a:t> </a:t>
                      </a:r>
                      <a:r>
                        <a:rPr lang="fr-FR" sz="1400" b="0" dirty="0" err="1">
                          <a:solidFill>
                            <a:schemeClr val="tx1"/>
                          </a:solidFill>
                          <a:effectLst/>
                        </a:rPr>
                        <a:t>them</a:t>
                      </a:r>
                      <a:r>
                        <a:rPr lang="fr-FR" sz="1400" b="0" dirty="0">
                          <a:solidFill>
                            <a:schemeClr val="tx1"/>
                          </a:solidFill>
                          <a:effectLst/>
                        </a:rPr>
                        <a:t> to a </a:t>
                      </a:r>
                      <a:r>
                        <a:rPr lang="fr-FR" sz="1400" b="0" dirty="0" err="1">
                          <a:solidFill>
                            <a:schemeClr val="tx1"/>
                          </a:solidFill>
                          <a:effectLst/>
                        </a:rPr>
                        <a:t>robust</a:t>
                      </a:r>
                      <a:r>
                        <a:rPr lang="fr-FR" sz="1400" b="0" dirty="0">
                          <a:solidFill>
                            <a:schemeClr val="tx1"/>
                          </a:solidFill>
                          <a:effectLst/>
                        </a:rPr>
                        <a:t> matrix of </a:t>
                      </a:r>
                      <a:r>
                        <a:rPr lang="fr-FR" sz="1400" b="0" dirty="0" err="1">
                          <a:solidFill>
                            <a:schemeClr val="tx1"/>
                          </a:solidFill>
                          <a:effectLst/>
                        </a:rPr>
                        <a:t>policy</a:t>
                      </a:r>
                      <a:r>
                        <a:rPr lang="fr-FR" sz="1400" b="0" dirty="0">
                          <a:solidFill>
                            <a:schemeClr val="tx1"/>
                          </a:solidFill>
                          <a:effectLst/>
                        </a:rPr>
                        <a:t> </a:t>
                      </a:r>
                      <a:r>
                        <a:rPr lang="fr-FR" sz="1400" b="0" dirty="0" err="1">
                          <a:solidFill>
                            <a:schemeClr val="tx1"/>
                          </a:solidFill>
                          <a:effectLst/>
                        </a:rPr>
                        <a:t>reforms</a:t>
                      </a:r>
                      <a:r>
                        <a:rPr lang="fr-FR" sz="1400" b="0" dirty="0">
                          <a:solidFill>
                            <a:schemeClr val="tx1"/>
                          </a:solidFill>
                          <a:effectLst/>
                        </a:rPr>
                        <a:t> </a:t>
                      </a:r>
                      <a:r>
                        <a:rPr lang="fr-FR" sz="1400" b="0" dirty="0" err="1">
                          <a:solidFill>
                            <a:schemeClr val="tx1"/>
                          </a:solidFill>
                          <a:effectLst/>
                        </a:rPr>
                        <a:t>which</a:t>
                      </a:r>
                      <a:r>
                        <a:rPr lang="fr-FR" sz="1400" b="0" dirty="0">
                          <a:solidFill>
                            <a:schemeClr val="tx1"/>
                          </a:solidFill>
                          <a:effectLst/>
                        </a:rPr>
                        <a:t> the </a:t>
                      </a:r>
                      <a:r>
                        <a:rPr lang="fr-FR" sz="1400" b="0" dirty="0" err="1">
                          <a:solidFill>
                            <a:schemeClr val="tx1"/>
                          </a:solidFill>
                          <a:effectLst/>
                        </a:rPr>
                        <a:t>beneficiary</a:t>
                      </a:r>
                      <a:r>
                        <a:rPr lang="fr-FR" sz="1400" b="0" dirty="0">
                          <a:solidFill>
                            <a:schemeClr val="tx1"/>
                          </a:solidFill>
                          <a:effectLst/>
                        </a:rPr>
                        <a:t> country must </a:t>
                      </a:r>
                      <a:r>
                        <a:rPr lang="fr-FR" sz="1400" b="0" dirty="0" err="1">
                          <a:solidFill>
                            <a:schemeClr val="tx1"/>
                          </a:solidFill>
                          <a:effectLst/>
                        </a:rPr>
                        <a:t>undertake</a:t>
                      </a:r>
                      <a:r>
                        <a:rPr lang="fr-FR" sz="1400" b="0" dirty="0">
                          <a:solidFill>
                            <a:schemeClr val="tx1"/>
                          </a:solidFill>
                          <a:effectLst/>
                        </a:rPr>
                        <a:t> to </a:t>
                      </a:r>
                      <a:r>
                        <a:rPr lang="fr-FR" sz="1400" b="0" dirty="0" err="1">
                          <a:solidFill>
                            <a:schemeClr val="tx1"/>
                          </a:solidFill>
                          <a:effectLst/>
                        </a:rPr>
                        <a:t>receive</a:t>
                      </a:r>
                      <a:r>
                        <a:rPr lang="fr-FR" sz="1400" b="0" dirty="0">
                          <a:solidFill>
                            <a:schemeClr val="tx1"/>
                          </a:solidFill>
                          <a:effectLst/>
                        </a:rPr>
                        <a:t> the </a:t>
                      </a:r>
                      <a:r>
                        <a:rPr lang="fr-FR" sz="1400" b="0" dirty="0" err="1">
                          <a:solidFill>
                            <a:schemeClr val="tx1"/>
                          </a:solidFill>
                          <a:effectLst/>
                        </a:rPr>
                        <a:t>loan</a:t>
                      </a:r>
                      <a:r>
                        <a:rPr lang="fr-FR" sz="1400" b="0" dirty="0">
                          <a:solidFill>
                            <a:schemeClr val="tx1"/>
                          </a:solidFill>
                          <a:effectLst/>
                        </a:rPr>
                        <a:t> (as </a:t>
                      </a:r>
                      <a:r>
                        <a:rPr lang="fr-FR" sz="1400" b="0" dirty="0" err="1">
                          <a:solidFill>
                            <a:schemeClr val="tx1"/>
                          </a:solidFill>
                          <a:effectLst/>
                        </a:rPr>
                        <a:t>with</a:t>
                      </a:r>
                      <a:r>
                        <a:rPr lang="fr-FR" sz="1400" b="0" dirty="0">
                          <a:solidFill>
                            <a:schemeClr val="tx1"/>
                          </a:solidFill>
                          <a:effectLst/>
                        </a:rPr>
                        <a:t> </a:t>
                      </a:r>
                      <a:r>
                        <a:rPr lang="fr-FR" sz="1400" b="0" dirty="0" err="1">
                          <a:solidFill>
                            <a:schemeClr val="tx1"/>
                          </a:solidFill>
                          <a:effectLst/>
                        </a:rPr>
                        <a:t>development</a:t>
                      </a:r>
                      <a:r>
                        <a:rPr lang="fr-FR" sz="1400" b="0" dirty="0">
                          <a:solidFill>
                            <a:schemeClr val="tx1"/>
                          </a:solidFill>
                          <a:effectLst/>
                        </a:rPr>
                        <a:t> </a:t>
                      </a:r>
                      <a:r>
                        <a:rPr lang="fr-FR" sz="1400" b="0" dirty="0" err="1">
                          <a:solidFill>
                            <a:schemeClr val="tx1"/>
                          </a:solidFill>
                          <a:effectLst/>
                        </a:rPr>
                        <a:t>policy</a:t>
                      </a:r>
                      <a:r>
                        <a:rPr lang="fr-FR" sz="1400" b="0" dirty="0">
                          <a:solidFill>
                            <a:schemeClr val="tx1"/>
                          </a:solidFill>
                          <a:effectLst/>
                        </a:rPr>
                        <a:t> </a:t>
                      </a:r>
                      <a:r>
                        <a:rPr lang="fr-FR" sz="1400" b="0" dirty="0" err="1">
                          <a:solidFill>
                            <a:schemeClr val="tx1"/>
                          </a:solidFill>
                          <a:effectLst/>
                        </a:rPr>
                        <a:t>operation</a:t>
                      </a:r>
                      <a:r>
                        <a:rPr lang="fr-FR" sz="1400" b="0" dirty="0">
                          <a:solidFill>
                            <a:schemeClr val="tx1"/>
                          </a:solidFill>
                          <a:effectLst/>
                        </a:rPr>
                        <a:t>).</a:t>
                      </a:r>
                    </a:p>
                    <a:p>
                      <a:pPr lvl="1">
                        <a:lnSpc>
                          <a:spcPct val="107000"/>
                        </a:lnSpc>
                        <a:spcAft>
                          <a:spcPts val="0"/>
                        </a:spcAft>
                      </a:pPr>
                      <a:r>
                        <a:rPr lang="fr-FR" sz="1400" b="0" dirty="0">
                          <a:solidFill>
                            <a:schemeClr val="tx1"/>
                          </a:solidFill>
                          <a:effectLst/>
                        </a:rPr>
                        <a:t> </a:t>
                      </a:r>
                    </a:p>
                    <a:p>
                      <a:pPr lvl="1">
                        <a:lnSpc>
                          <a:spcPct val="107000"/>
                        </a:lnSpc>
                        <a:spcAft>
                          <a:spcPts val="0"/>
                        </a:spcAft>
                      </a:pPr>
                      <a:r>
                        <a:rPr lang="fr-FR" sz="1400" b="0" dirty="0">
                          <a:solidFill>
                            <a:schemeClr val="tx1"/>
                          </a:solidFill>
                          <a:effectLst/>
                        </a:rPr>
                        <a:t> </a:t>
                      </a:r>
                      <a:r>
                        <a:rPr lang="fr-FR" sz="1400" b="0" u="sng" dirty="0">
                          <a:solidFill>
                            <a:schemeClr val="tx1"/>
                          </a:solidFill>
                          <a:effectLst/>
                        </a:rPr>
                        <a:t>In the case of </a:t>
                      </a:r>
                      <a:r>
                        <a:rPr lang="fr-FR" sz="1400" b="0" u="sng" dirty="0" err="1">
                          <a:solidFill>
                            <a:schemeClr val="tx1"/>
                          </a:solidFill>
                          <a:effectLst/>
                        </a:rPr>
                        <a:t>investment</a:t>
                      </a:r>
                      <a:r>
                        <a:rPr lang="fr-FR" sz="1400" b="0" u="sng" dirty="0">
                          <a:solidFill>
                            <a:schemeClr val="tx1"/>
                          </a:solidFill>
                          <a:effectLst/>
                        </a:rPr>
                        <a:t> </a:t>
                      </a:r>
                      <a:r>
                        <a:rPr lang="fr-FR" sz="1400" b="0" u="sng" dirty="0" err="1">
                          <a:solidFill>
                            <a:schemeClr val="tx1"/>
                          </a:solidFill>
                          <a:effectLst/>
                        </a:rPr>
                        <a:t>operations</a:t>
                      </a:r>
                      <a:r>
                        <a:rPr lang="fr-FR" sz="1400" b="0" dirty="0">
                          <a:solidFill>
                            <a:schemeClr val="tx1"/>
                          </a:solidFill>
                          <a:effectLst/>
                        </a:rPr>
                        <a:t>, the </a:t>
                      </a:r>
                      <a:r>
                        <a:rPr lang="fr-FR" sz="1400" b="0" dirty="0" err="1">
                          <a:solidFill>
                            <a:schemeClr val="tx1"/>
                          </a:solidFill>
                          <a:effectLst/>
                        </a:rPr>
                        <a:t>funds</a:t>
                      </a:r>
                      <a:r>
                        <a:rPr lang="fr-FR" sz="1400" b="0" dirty="0">
                          <a:solidFill>
                            <a:schemeClr val="tx1"/>
                          </a:solidFill>
                          <a:effectLst/>
                        </a:rPr>
                        <a:t> can </a:t>
                      </a:r>
                      <a:r>
                        <a:rPr lang="fr-FR" sz="1400" b="0" dirty="0" err="1">
                          <a:solidFill>
                            <a:schemeClr val="tx1"/>
                          </a:solidFill>
                          <a:effectLst/>
                        </a:rPr>
                        <a:t>be</a:t>
                      </a:r>
                      <a:r>
                        <a:rPr lang="fr-FR" sz="1400" b="0" dirty="0">
                          <a:solidFill>
                            <a:schemeClr val="tx1"/>
                          </a:solidFill>
                          <a:effectLst/>
                        </a:rPr>
                        <a:t> </a:t>
                      </a:r>
                      <a:r>
                        <a:rPr lang="fr-FR" sz="1400" b="0" dirty="0" err="1">
                          <a:solidFill>
                            <a:schemeClr val="tx1"/>
                          </a:solidFill>
                          <a:effectLst/>
                        </a:rPr>
                        <a:t>used</a:t>
                      </a:r>
                      <a:r>
                        <a:rPr lang="fr-FR" sz="1400" b="0" dirty="0">
                          <a:solidFill>
                            <a:schemeClr val="tx1"/>
                          </a:solidFill>
                          <a:effectLst/>
                        </a:rPr>
                        <a:t> to </a:t>
                      </a:r>
                      <a:r>
                        <a:rPr lang="fr-FR" sz="1400" b="0" dirty="0" err="1">
                          <a:solidFill>
                            <a:schemeClr val="tx1"/>
                          </a:solidFill>
                          <a:effectLst/>
                        </a:rPr>
                        <a:t>pay</a:t>
                      </a:r>
                      <a:r>
                        <a:rPr lang="fr-FR" sz="1400" b="0" dirty="0">
                          <a:solidFill>
                            <a:schemeClr val="tx1"/>
                          </a:solidFill>
                          <a:effectLst/>
                        </a:rPr>
                        <a:t> </a:t>
                      </a:r>
                      <a:r>
                        <a:rPr lang="fr-FR" sz="1400" b="0" dirty="0" err="1">
                          <a:solidFill>
                            <a:schemeClr val="tx1"/>
                          </a:solidFill>
                          <a:effectLst/>
                        </a:rPr>
                        <a:t>eligible</a:t>
                      </a:r>
                      <a:r>
                        <a:rPr lang="fr-FR" sz="1400" b="0" dirty="0">
                          <a:solidFill>
                            <a:schemeClr val="tx1"/>
                          </a:solidFill>
                          <a:effectLst/>
                        </a:rPr>
                        <a:t> </a:t>
                      </a:r>
                      <a:r>
                        <a:rPr lang="fr-FR" sz="1400" b="0" dirty="0" err="1">
                          <a:solidFill>
                            <a:schemeClr val="tx1"/>
                          </a:solidFill>
                          <a:effectLst/>
                        </a:rPr>
                        <a:t>expenditures</a:t>
                      </a:r>
                      <a:r>
                        <a:rPr lang="fr-FR" sz="1400" b="0" dirty="0">
                          <a:solidFill>
                            <a:schemeClr val="tx1"/>
                          </a:solidFill>
                          <a:effectLst/>
                        </a:rPr>
                        <a:t> </a:t>
                      </a:r>
                      <a:r>
                        <a:rPr lang="fr-FR" sz="1400" b="0" dirty="0" err="1">
                          <a:solidFill>
                            <a:schemeClr val="tx1"/>
                          </a:solidFill>
                          <a:effectLst/>
                        </a:rPr>
                        <a:t>which</a:t>
                      </a:r>
                      <a:r>
                        <a:rPr lang="fr-FR" sz="1400" b="0" dirty="0">
                          <a:solidFill>
                            <a:schemeClr val="tx1"/>
                          </a:solidFill>
                          <a:effectLst/>
                        </a:rPr>
                        <a:t> </a:t>
                      </a:r>
                      <a:r>
                        <a:rPr lang="fr-FR" sz="1400" b="0" dirty="0" err="1">
                          <a:solidFill>
                            <a:schemeClr val="tx1"/>
                          </a:solidFill>
                          <a:effectLst/>
                        </a:rPr>
                        <a:t>contribute</a:t>
                      </a:r>
                      <a:r>
                        <a:rPr lang="fr-FR" sz="1400" b="0" dirty="0">
                          <a:solidFill>
                            <a:schemeClr val="tx1"/>
                          </a:solidFill>
                          <a:effectLst/>
                        </a:rPr>
                        <a:t> to the </a:t>
                      </a:r>
                      <a:r>
                        <a:rPr lang="fr-FR" sz="1400" b="0" dirty="0" err="1">
                          <a:solidFill>
                            <a:schemeClr val="tx1"/>
                          </a:solidFill>
                          <a:effectLst/>
                        </a:rPr>
                        <a:t>attainment</a:t>
                      </a:r>
                      <a:r>
                        <a:rPr lang="fr-FR" sz="1400" b="0" dirty="0">
                          <a:solidFill>
                            <a:schemeClr val="tx1"/>
                          </a:solidFill>
                          <a:effectLst/>
                        </a:rPr>
                        <a:t> of </a:t>
                      </a:r>
                      <a:r>
                        <a:rPr lang="fr-FR" sz="1400" b="0" dirty="0" err="1">
                          <a:solidFill>
                            <a:schemeClr val="tx1"/>
                          </a:solidFill>
                          <a:effectLst/>
                        </a:rPr>
                        <a:t>development</a:t>
                      </a:r>
                      <a:r>
                        <a:rPr lang="fr-FR" sz="1400" b="0" dirty="0">
                          <a:solidFill>
                            <a:schemeClr val="tx1"/>
                          </a:solidFill>
                          <a:effectLst/>
                        </a:rPr>
                        <a:t> objective of the country.</a:t>
                      </a:r>
                      <a:endParaRPr lang="fr-F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9993857"/>
                  </a:ext>
                </a:extLst>
              </a:tr>
              <a:tr h="2435021">
                <a:tc>
                  <a:txBody>
                    <a:bodyPr/>
                    <a:lstStyle/>
                    <a:p>
                      <a:pPr algn="ctr">
                        <a:lnSpc>
                          <a:spcPct val="107000"/>
                        </a:lnSpc>
                        <a:spcAft>
                          <a:spcPts val="0"/>
                        </a:spcAft>
                      </a:pPr>
                      <a:r>
                        <a:rPr lang="fr-FR" sz="1600" b="1" u="sng" dirty="0">
                          <a:solidFill>
                            <a:srgbClr val="682C43"/>
                          </a:solidFill>
                          <a:effectLst/>
                        </a:rPr>
                        <a:t>ADVANTAGES</a:t>
                      </a:r>
                      <a:r>
                        <a:rPr lang="fr-FR" sz="1100" b="0" u="sng" dirty="0">
                          <a:solidFill>
                            <a:schemeClr val="tx1"/>
                          </a:solidFill>
                          <a:effectLst/>
                        </a:rPr>
                        <a:t> </a:t>
                      </a:r>
                    </a:p>
                    <a:p>
                      <a:pPr>
                        <a:lnSpc>
                          <a:spcPct val="107000"/>
                        </a:lnSpc>
                        <a:spcAft>
                          <a:spcPts val="0"/>
                        </a:spcAft>
                      </a:pPr>
                      <a:endParaRPr lang="fr-FR" sz="1100" b="0" dirty="0">
                        <a:solidFill>
                          <a:schemeClr val="tx1"/>
                        </a:solidFill>
                        <a:effectLst/>
                      </a:endParaRPr>
                    </a:p>
                    <a:p>
                      <a:pPr>
                        <a:lnSpc>
                          <a:spcPct val="107000"/>
                        </a:lnSpc>
                        <a:spcAft>
                          <a:spcPts val="0"/>
                        </a:spcAft>
                      </a:pPr>
                      <a:r>
                        <a:rPr lang="fr-FR" sz="1400" b="0" dirty="0">
                          <a:solidFill>
                            <a:schemeClr val="tx1"/>
                          </a:solidFill>
                          <a:effectLst/>
                        </a:rPr>
                        <a:t>Rapid </a:t>
                      </a:r>
                      <a:r>
                        <a:rPr lang="fr-FR" sz="1400" b="0" dirty="0" err="1">
                          <a:solidFill>
                            <a:schemeClr val="tx1"/>
                          </a:solidFill>
                          <a:effectLst/>
                        </a:rPr>
                        <a:t>access</a:t>
                      </a:r>
                      <a:r>
                        <a:rPr lang="fr-FR" sz="1400" b="0" dirty="0">
                          <a:solidFill>
                            <a:schemeClr val="tx1"/>
                          </a:solidFill>
                          <a:effectLst/>
                        </a:rPr>
                        <a:t> to </a:t>
                      </a:r>
                      <a:r>
                        <a:rPr lang="fr-FR" sz="1400" b="0" dirty="0" err="1">
                          <a:solidFill>
                            <a:schemeClr val="tx1"/>
                          </a:solidFill>
                          <a:effectLst/>
                        </a:rPr>
                        <a:t>funding</a:t>
                      </a:r>
                      <a:r>
                        <a:rPr lang="fr-FR" sz="1400" b="0" dirty="0">
                          <a:solidFill>
                            <a:schemeClr val="tx1"/>
                          </a:solidFill>
                          <a:effectLst/>
                        </a:rPr>
                        <a:t> in the </a:t>
                      </a:r>
                      <a:r>
                        <a:rPr lang="fr-FR" sz="1400" b="0" dirty="0" err="1">
                          <a:solidFill>
                            <a:schemeClr val="tx1"/>
                          </a:solidFill>
                          <a:effectLst/>
                        </a:rPr>
                        <a:t>event</a:t>
                      </a:r>
                      <a:r>
                        <a:rPr lang="fr-FR" sz="1400" b="0" dirty="0">
                          <a:solidFill>
                            <a:schemeClr val="tx1"/>
                          </a:solidFill>
                          <a:effectLst/>
                        </a:rPr>
                        <a:t> of a </a:t>
                      </a:r>
                      <a:r>
                        <a:rPr lang="fr-FR" sz="1400" b="0" dirty="0" err="1">
                          <a:solidFill>
                            <a:schemeClr val="tx1"/>
                          </a:solidFill>
                          <a:effectLst/>
                        </a:rPr>
                        <a:t>disaster</a:t>
                      </a:r>
                      <a:r>
                        <a:rPr lang="fr-FR" sz="1400" b="0" dirty="0">
                          <a:solidFill>
                            <a:schemeClr val="tx1"/>
                          </a:solidFill>
                          <a:effectLst/>
                        </a:rPr>
                        <a:t> / public </a:t>
                      </a:r>
                      <a:r>
                        <a:rPr lang="fr-FR" sz="1400" b="0" dirty="0" err="1">
                          <a:solidFill>
                            <a:schemeClr val="tx1"/>
                          </a:solidFill>
                          <a:effectLst/>
                        </a:rPr>
                        <a:t>health</a:t>
                      </a:r>
                      <a:r>
                        <a:rPr lang="fr-FR" sz="1400" b="0" dirty="0">
                          <a:solidFill>
                            <a:schemeClr val="tx1"/>
                          </a:solidFill>
                          <a:effectLst/>
                        </a:rPr>
                        <a:t> emergency / macro </a:t>
                      </a:r>
                      <a:r>
                        <a:rPr lang="fr-FR" sz="1400" b="0" dirty="0" err="1">
                          <a:solidFill>
                            <a:schemeClr val="tx1"/>
                          </a:solidFill>
                          <a:effectLst/>
                        </a:rPr>
                        <a:t>shocks</a:t>
                      </a:r>
                      <a:r>
                        <a:rPr lang="fr-FR" sz="1400" b="0" dirty="0">
                          <a:solidFill>
                            <a:schemeClr val="tx1"/>
                          </a:solidFill>
                          <a:effectLst/>
                        </a:rPr>
                        <a:t>,</a:t>
                      </a:r>
                    </a:p>
                    <a:p>
                      <a:pPr>
                        <a:lnSpc>
                          <a:spcPct val="107000"/>
                        </a:lnSpc>
                        <a:spcAft>
                          <a:spcPts val="0"/>
                        </a:spcAft>
                      </a:pPr>
                      <a:endParaRPr lang="fr-FR" sz="1400" b="0" dirty="0">
                        <a:solidFill>
                          <a:schemeClr val="tx1"/>
                        </a:solidFill>
                        <a:effectLst/>
                      </a:endParaRPr>
                    </a:p>
                    <a:p>
                      <a:pPr>
                        <a:lnSpc>
                          <a:spcPct val="107000"/>
                        </a:lnSpc>
                        <a:spcAft>
                          <a:spcPts val="0"/>
                        </a:spcAft>
                      </a:pPr>
                      <a:r>
                        <a:rPr lang="fr-FR" sz="1400" b="0" dirty="0" err="1">
                          <a:solidFill>
                            <a:schemeClr val="tx1"/>
                          </a:solidFill>
                          <a:effectLst/>
                        </a:rPr>
                        <a:t>Supporting</a:t>
                      </a:r>
                      <a:r>
                        <a:rPr lang="fr-FR" sz="1400" b="0" dirty="0">
                          <a:solidFill>
                            <a:schemeClr val="tx1"/>
                          </a:solidFill>
                          <a:effectLst/>
                        </a:rPr>
                        <a:t> key </a:t>
                      </a:r>
                      <a:r>
                        <a:rPr lang="fr-FR" sz="1400" b="0" dirty="0" err="1">
                          <a:solidFill>
                            <a:schemeClr val="tx1"/>
                          </a:solidFill>
                          <a:effectLst/>
                        </a:rPr>
                        <a:t>reforms</a:t>
                      </a:r>
                      <a:r>
                        <a:rPr lang="fr-FR" sz="1400" b="0" dirty="0">
                          <a:solidFill>
                            <a:schemeClr val="tx1"/>
                          </a:solidFill>
                          <a:effectLst/>
                        </a:rPr>
                        <a:t> </a:t>
                      </a:r>
                      <a:r>
                        <a:rPr lang="fr-FR" sz="1400" b="0" dirty="0" err="1">
                          <a:solidFill>
                            <a:schemeClr val="tx1"/>
                          </a:solidFill>
                          <a:effectLst/>
                        </a:rPr>
                        <a:t>that</a:t>
                      </a:r>
                      <a:r>
                        <a:rPr lang="fr-FR" sz="1400" b="0" dirty="0">
                          <a:solidFill>
                            <a:schemeClr val="tx1"/>
                          </a:solidFill>
                          <a:effectLst/>
                        </a:rPr>
                        <a:t> </a:t>
                      </a:r>
                      <a:r>
                        <a:rPr lang="fr-FR" sz="1400" b="0" dirty="0" err="1">
                          <a:solidFill>
                            <a:schemeClr val="tx1"/>
                          </a:solidFill>
                          <a:effectLst/>
                        </a:rPr>
                        <a:t>strengthen</a:t>
                      </a:r>
                      <a:r>
                        <a:rPr lang="fr-FR" sz="1400" b="0" dirty="0">
                          <a:solidFill>
                            <a:schemeClr val="tx1"/>
                          </a:solidFill>
                          <a:effectLst/>
                        </a:rPr>
                        <a:t> the </a:t>
                      </a:r>
                      <a:r>
                        <a:rPr lang="fr-FR" sz="1400" b="0" dirty="0" err="1">
                          <a:solidFill>
                            <a:schemeClr val="tx1"/>
                          </a:solidFill>
                          <a:effectLst/>
                        </a:rPr>
                        <a:t>country’s</a:t>
                      </a:r>
                      <a:r>
                        <a:rPr lang="fr-FR" sz="1400" b="0" dirty="0">
                          <a:solidFill>
                            <a:schemeClr val="tx1"/>
                          </a:solidFill>
                          <a:effectLst/>
                        </a:rPr>
                        <a:t> </a:t>
                      </a:r>
                      <a:r>
                        <a:rPr lang="fr-FR" sz="1400" b="0" dirty="0" err="1">
                          <a:solidFill>
                            <a:schemeClr val="tx1"/>
                          </a:solidFill>
                          <a:effectLst/>
                        </a:rPr>
                        <a:t>ability</a:t>
                      </a:r>
                      <a:r>
                        <a:rPr lang="fr-FR" sz="1400" b="0" dirty="0">
                          <a:solidFill>
                            <a:schemeClr val="tx1"/>
                          </a:solidFill>
                          <a:effectLst/>
                        </a:rPr>
                        <a:t> to manage the impacts of </a:t>
                      </a:r>
                      <a:r>
                        <a:rPr lang="fr-FR" sz="1400" b="0" dirty="0" err="1">
                          <a:solidFill>
                            <a:schemeClr val="tx1"/>
                          </a:solidFill>
                          <a:effectLst/>
                        </a:rPr>
                        <a:t>disasters</a:t>
                      </a:r>
                      <a:r>
                        <a:rPr lang="fr-FR" sz="1400" b="0" dirty="0">
                          <a:solidFill>
                            <a:schemeClr val="tx1"/>
                          </a:solidFill>
                          <a:effectLst/>
                        </a:rPr>
                        <a:t> on the </a:t>
                      </a:r>
                      <a:r>
                        <a:rPr lang="fr-FR" sz="1400" b="0" dirty="0" err="1">
                          <a:solidFill>
                            <a:schemeClr val="tx1"/>
                          </a:solidFill>
                          <a:effectLst/>
                        </a:rPr>
                        <a:t>economy</a:t>
                      </a:r>
                      <a:r>
                        <a:rPr lang="fr-FR" sz="1400" b="0" dirty="0">
                          <a:solidFill>
                            <a:schemeClr val="tx1"/>
                          </a:solidFill>
                          <a:effectLst/>
                        </a:rPr>
                        <a:t> and the </a:t>
                      </a:r>
                      <a:r>
                        <a:rPr lang="fr-FR" sz="1400" b="0" dirty="0" err="1">
                          <a:solidFill>
                            <a:schemeClr val="tx1"/>
                          </a:solidFill>
                          <a:effectLst/>
                        </a:rPr>
                        <a:t>vulnerable</a:t>
                      </a:r>
                      <a:r>
                        <a:rPr lang="fr-FR" sz="1400" b="0" dirty="0">
                          <a:solidFill>
                            <a:schemeClr val="tx1"/>
                          </a:solidFill>
                          <a:effectLst/>
                        </a:rPr>
                        <a:t>.</a:t>
                      </a:r>
                      <a:endParaRPr lang="fr-F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600" b="1" u="sng" dirty="0">
                          <a:solidFill>
                            <a:srgbClr val="682C43"/>
                          </a:solidFill>
                          <a:effectLst/>
                        </a:rPr>
                        <a:t>DISADVANTAGES AND/OR CONSTRAINTS</a:t>
                      </a:r>
                      <a:endParaRPr lang="fr-FR" sz="1600" b="1" dirty="0">
                        <a:solidFill>
                          <a:srgbClr val="682C43"/>
                        </a:solidFill>
                        <a:effectLst/>
                      </a:endParaRPr>
                    </a:p>
                    <a:p>
                      <a:pPr>
                        <a:lnSpc>
                          <a:spcPct val="107000"/>
                        </a:lnSpc>
                        <a:spcAft>
                          <a:spcPts val="0"/>
                        </a:spcAft>
                      </a:pPr>
                      <a:r>
                        <a:rPr lang="fr-FR" sz="1100" b="0" dirty="0">
                          <a:solidFill>
                            <a:schemeClr val="tx1"/>
                          </a:solidFill>
                          <a:effectLst/>
                        </a:rPr>
                        <a:t> </a:t>
                      </a:r>
                    </a:p>
                    <a:p>
                      <a:pPr lvl="1">
                        <a:lnSpc>
                          <a:spcPct val="107000"/>
                        </a:lnSpc>
                        <a:spcAft>
                          <a:spcPts val="0"/>
                        </a:spcAft>
                      </a:pPr>
                      <a:r>
                        <a:rPr lang="fr-FR" sz="1400" b="0" dirty="0" err="1">
                          <a:solidFill>
                            <a:schemeClr val="tx1"/>
                          </a:solidFill>
                          <a:effectLst/>
                        </a:rPr>
                        <a:t>Completion</a:t>
                      </a:r>
                      <a:r>
                        <a:rPr lang="fr-FR" sz="1400" b="0" dirty="0">
                          <a:solidFill>
                            <a:schemeClr val="tx1"/>
                          </a:solidFill>
                          <a:effectLst/>
                        </a:rPr>
                        <a:t> of a </a:t>
                      </a:r>
                      <a:r>
                        <a:rPr lang="fr-FR" sz="1400" b="0" dirty="0" err="1">
                          <a:solidFill>
                            <a:schemeClr val="tx1"/>
                          </a:solidFill>
                          <a:effectLst/>
                        </a:rPr>
                        <a:t>limited</a:t>
                      </a:r>
                      <a:r>
                        <a:rPr lang="fr-FR" sz="1400" b="0" dirty="0">
                          <a:solidFill>
                            <a:schemeClr val="tx1"/>
                          </a:solidFill>
                          <a:effectLst/>
                        </a:rPr>
                        <a:t> set of </a:t>
                      </a:r>
                      <a:r>
                        <a:rPr lang="fr-FR" sz="1400" b="0" dirty="0" err="1">
                          <a:solidFill>
                            <a:schemeClr val="tx1"/>
                          </a:solidFill>
                          <a:effectLst/>
                        </a:rPr>
                        <a:t>prior</a:t>
                      </a:r>
                      <a:r>
                        <a:rPr lang="fr-FR" sz="1400" b="0" dirty="0">
                          <a:solidFill>
                            <a:schemeClr val="tx1"/>
                          </a:solidFill>
                          <a:effectLst/>
                        </a:rPr>
                        <a:t> actions and </a:t>
                      </a:r>
                      <a:r>
                        <a:rPr lang="fr-FR" sz="1400" b="0" dirty="0" err="1">
                          <a:solidFill>
                            <a:schemeClr val="tx1"/>
                          </a:solidFill>
                          <a:effectLst/>
                        </a:rPr>
                        <a:t>satisfactory</a:t>
                      </a:r>
                      <a:r>
                        <a:rPr lang="fr-FR" sz="1400" b="0" dirty="0">
                          <a:solidFill>
                            <a:schemeClr val="tx1"/>
                          </a:solidFill>
                          <a:effectLst/>
                        </a:rPr>
                        <a:t> </a:t>
                      </a:r>
                      <a:r>
                        <a:rPr lang="fr-FR" sz="1400" b="0" dirty="0" err="1">
                          <a:solidFill>
                            <a:schemeClr val="tx1"/>
                          </a:solidFill>
                          <a:effectLst/>
                        </a:rPr>
                        <a:t>implementation</a:t>
                      </a:r>
                      <a:r>
                        <a:rPr lang="fr-FR" sz="1400" b="0" dirty="0">
                          <a:solidFill>
                            <a:schemeClr val="tx1"/>
                          </a:solidFill>
                          <a:effectLst/>
                        </a:rPr>
                        <a:t> of a </a:t>
                      </a:r>
                      <a:r>
                        <a:rPr lang="fr-FR" sz="1400" b="0" dirty="0" err="1">
                          <a:solidFill>
                            <a:schemeClr val="tx1"/>
                          </a:solidFill>
                          <a:effectLst/>
                        </a:rPr>
                        <a:t>Disaster</a:t>
                      </a:r>
                      <a:r>
                        <a:rPr lang="fr-FR" sz="1400" b="0" dirty="0">
                          <a:solidFill>
                            <a:schemeClr val="tx1"/>
                          </a:solidFill>
                          <a:effectLst/>
                        </a:rPr>
                        <a:t> Risk Management (DRM) program,</a:t>
                      </a:r>
                    </a:p>
                    <a:p>
                      <a:pPr lvl="1">
                        <a:lnSpc>
                          <a:spcPct val="107000"/>
                        </a:lnSpc>
                        <a:spcAft>
                          <a:spcPts val="0"/>
                        </a:spcAft>
                      </a:pPr>
                      <a:r>
                        <a:rPr lang="fr-FR" sz="1400" b="0" dirty="0">
                          <a:solidFill>
                            <a:schemeClr val="tx1"/>
                          </a:solidFill>
                          <a:effectLst/>
                        </a:rPr>
                        <a:t> </a:t>
                      </a:r>
                    </a:p>
                    <a:p>
                      <a:pPr lvl="1">
                        <a:lnSpc>
                          <a:spcPct val="107000"/>
                        </a:lnSpc>
                        <a:spcAft>
                          <a:spcPts val="0"/>
                        </a:spcAft>
                      </a:pPr>
                      <a:r>
                        <a:rPr lang="fr-FR" sz="1400" b="0" dirty="0">
                          <a:solidFill>
                            <a:schemeClr val="tx1"/>
                          </a:solidFill>
                          <a:effectLst/>
                        </a:rPr>
                        <a:t>The </a:t>
                      </a:r>
                      <a:r>
                        <a:rPr lang="fr-FR" sz="1400" b="0" dirty="0" err="1">
                          <a:solidFill>
                            <a:schemeClr val="tx1"/>
                          </a:solidFill>
                          <a:effectLst/>
                        </a:rPr>
                        <a:t>Development</a:t>
                      </a:r>
                      <a:r>
                        <a:rPr lang="fr-FR" sz="1400" b="0" dirty="0">
                          <a:solidFill>
                            <a:schemeClr val="tx1"/>
                          </a:solidFill>
                          <a:effectLst/>
                        </a:rPr>
                        <a:t> Bank </a:t>
                      </a:r>
                      <a:r>
                        <a:rPr lang="fr-FR" sz="1400" b="0" dirty="0" err="1">
                          <a:solidFill>
                            <a:schemeClr val="tx1"/>
                          </a:solidFill>
                          <a:effectLst/>
                        </a:rPr>
                        <a:t>will</a:t>
                      </a:r>
                      <a:r>
                        <a:rPr lang="fr-FR" sz="1400" b="0" dirty="0">
                          <a:solidFill>
                            <a:schemeClr val="tx1"/>
                          </a:solidFill>
                          <a:effectLst/>
                        </a:rPr>
                        <a:t> monitor on a </a:t>
                      </a:r>
                      <a:r>
                        <a:rPr lang="fr-FR" sz="1400" b="0" dirty="0" err="1">
                          <a:solidFill>
                            <a:schemeClr val="tx1"/>
                          </a:solidFill>
                          <a:effectLst/>
                        </a:rPr>
                        <a:t>periodic</a:t>
                      </a:r>
                      <a:r>
                        <a:rPr lang="fr-FR" sz="1400" b="0" dirty="0">
                          <a:solidFill>
                            <a:schemeClr val="tx1"/>
                          </a:solidFill>
                          <a:effectLst/>
                        </a:rPr>
                        <a:t> basis, and x </a:t>
                      </a:r>
                      <a:r>
                        <a:rPr lang="fr-FR" sz="1400" b="0" dirty="0" err="1">
                          <a:solidFill>
                            <a:schemeClr val="tx1"/>
                          </a:solidFill>
                          <a:effectLst/>
                        </a:rPr>
                        <a:t>keep</a:t>
                      </a:r>
                      <a:r>
                        <a:rPr lang="fr-FR" sz="1400" b="0" dirty="0">
                          <a:solidFill>
                            <a:schemeClr val="tx1"/>
                          </a:solidFill>
                          <a:effectLst/>
                        </a:rPr>
                        <a:t> an </a:t>
                      </a:r>
                      <a:r>
                        <a:rPr lang="fr-FR" sz="1400" b="0" dirty="0" err="1">
                          <a:solidFill>
                            <a:schemeClr val="tx1"/>
                          </a:solidFill>
                          <a:effectLst/>
                        </a:rPr>
                        <a:t>appropriate</a:t>
                      </a:r>
                      <a:r>
                        <a:rPr lang="fr-FR" sz="1400" b="0" dirty="0">
                          <a:solidFill>
                            <a:schemeClr val="tx1"/>
                          </a:solidFill>
                          <a:effectLst/>
                        </a:rPr>
                        <a:t> </a:t>
                      </a:r>
                      <a:r>
                        <a:rPr lang="fr-FR" sz="1400" b="0" dirty="0" err="1">
                          <a:solidFill>
                            <a:schemeClr val="tx1"/>
                          </a:solidFill>
                          <a:effectLst/>
                        </a:rPr>
                        <a:t>macroeconomic</a:t>
                      </a:r>
                      <a:r>
                        <a:rPr lang="fr-FR" sz="1400" b="0" dirty="0">
                          <a:solidFill>
                            <a:schemeClr val="tx1"/>
                          </a:solidFill>
                          <a:effectLst/>
                        </a:rPr>
                        <a:t> </a:t>
                      </a:r>
                      <a:r>
                        <a:rPr lang="fr-FR" sz="1400" b="0" dirty="0" err="1">
                          <a:solidFill>
                            <a:schemeClr val="tx1"/>
                          </a:solidFill>
                          <a:effectLst/>
                        </a:rPr>
                        <a:t>policy</a:t>
                      </a:r>
                      <a:r>
                        <a:rPr lang="fr-FR" sz="1400" b="0" dirty="0">
                          <a:solidFill>
                            <a:schemeClr val="tx1"/>
                          </a:solidFill>
                          <a:effectLst/>
                        </a:rPr>
                        <a:t> </a:t>
                      </a:r>
                      <a:r>
                        <a:rPr lang="fr-FR" sz="1400" b="0" dirty="0" err="1">
                          <a:solidFill>
                            <a:schemeClr val="tx1"/>
                          </a:solidFill>
                          <a:effectLst/>
                        </a:rPr>
                        <a:t>framework</a:t>
                      </a:r>
                      <a:endParaRPr lang="fr-F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8071573"/>
                  </a:ext>
                </a:extLst>
              </a:tr>
            </a:tbl>
          </a:graphicData>
        </a:graphic>
      </p:graphicFrame>
      <p:sp>
        <p:nvSpPr>
          <p:cNvPr id="12" name="Title 4">
            <a:extLst>
              <a:ext uri="{FF2B5EF4-FFF2-40B4-BE49-F238E27FC236}">
                <a16:creationId xmlns:a16="http://schemas.microsoft.com/office/drawing/2014/main" id="{73892D77-859A-4EBF-9D02-8147DA161150}"/>
              </a:ext>
            </a:extLst>
          </p:cNvPr>
          <p:cNvSpPr txBox="1">
            <a:spLocks/>
          </p:cNvSpPr>
          <p:nvPr/>
        </p:nvSpPr>
        <p:spPr>
          <a:xfrm>
            <a:off x="375473" y="365647"/>
            <a:ext cx="11387573" cy="490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dirty="0">
                <a:solidFill>
                  <a:schemeClr val="tx1">
                    <a:lumMod val="50000"/>
                    <a:lumOff val="50000"/>
                  </a:schemeClr>
                </a:solidFill>
                <a:latin typeface="Gill Sans MT" panose="020B0502020104020203" pitchFamily="34" charset="0"/>
              </a:rPr>
              <a:t>CLIMATE &amp; DISASTER RISK FINANCING ONLINE TRAINING </a:t>
            </a:r>
          </a:p>
          <a:p>
            <a:pPr algn="ctr"/>
            <a:r>
              <a:rPr lang="en-ZA" sz="1400" b="1" i="1" dirty="0">
                <a:solidFill>
                  <a:schemeClr val="tx1">
                    <a:lumMod val="50000"/>
                    <a:lumOff val="50000"/>
                  </a:schemeClr>
                </a:solidFill>
                <a:latin typeface="Gill Sans MT" panose="020B0502020104020203" pitchFamily="34" charset="0"/>
              </a:rPr>
              <a:t>SESSION 4 : </a:t>
            </a:r>
            <a:r>
              <a:rPr lang="en-US" sz="1400" b="1" i="1" dirty="0">
                <a:solidFill>
                  <a:schemeClr val="tx1">
                    <a:lumMod val="50000"/>
                    <a:lumOff val="50000"/>
                  </a:schemeClr>
                </a:solidFill>
                <a:effectLst/>
                <a:latin typeface="Gill Sans MT" panose="020B0502020104020203" pitchFamily="34" charset="0"/>
                <a:ea typeface="Calibri" panose="020F0502020204030204" pitchFamily="34" charset="0"/>
              </a:rPr>
              <a:t>Key financial instruments available which resonate with the African context</a:t>
            </a:r>
            <a:endParaRPr lang="en-ZA" sz="1400" b="1" i="1" dirty="0">
              <a:solidFill>
                <a:schemeClr val="tx1">
                  <a:lumMod val="50000"/>
                  <a:lumOff val="50000"/>
                </a:schemeClr>
              </a:solidFill>
              <a:latin typeface="Gill Sans MT" panose="020B0502020104020203" pitchFamily="34" charset="0"/>
            </a:endParaRPr>
          </a:p>
        </p:txBody>
      </p:sp>
    </p:spTree>
    <p:extLst>
      <p:ext uri="{BB962C8B-B14F-4D97-AF65-F5344CB8AC3E}">
        <p14:creationId xmlns:p14="http://schemas.microsoft.com/office/powerpoint/2010/main" val="531032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B5C41D5-3F9D-4DF8-8FC0-56F26F570A60}"/>
              </a:ext>
            </a:extLst>
          </p:cNvPr>
          <p:cNvGrpSpPr/>
          <p:nvPr/>
        </p:nvGrpSpPr>
        <p:grpSpPr>
          <a:xfrm>
            <a:off x="0" y="0"/>
            <a:ext cx="12192000" cy="6858000"/>
            <a:chOff x="0" y="0"/>
            <a:chExt cx="12192000" cy="6858000"/>
          </a:xfrm>
        </p:grpSpPr>
        <p:grpSp>
          <p:nvGrpSpPr>
            <p:cNvPr id="5" name="Group 4">
              <a:extLst>
                <a:ext uri="{FF2B5EF4-FFF2-40B4-BE49-F238E27FC236}">
                  <a16:creationId xmlns:a16="http://schemas.microsoft.com/office/drawing/2014/main" id="{BDA7E9CA-7213-4ABC-AC37-510774A024CD}"/>
                </a:ext>
              </a:extLst>
            </p:cNvPr>
            <p:cNvGrpSpPr/>
            <p:nvPr/>
          </p:nvGrpSpPr>
          <p:grpSpPr>
            <a:xfrm>
              <a:off x="0" y="0"/>
              <a:ext cx="12192000" cy="6858000"/>
              <a:chOff x="285753" y="174978"/>
              <a:chExt cx="8572493" cy="6508044"/>
            </a:xfrm>
          </p:grpSpPr>
          <p:pic>
            <p:nvPicPr>
              <p:cNvPr id="8" name="Picture 7">
                <a:extLst>
                  <a:ext uri="{FF2B5EF4-FFF2-40B4-BE49-F238E27FC236}">
                    <a16:creationId xmlns:a16="http://schemas.microsoft.com/office/drawing/2014/main" id="{848F30D3-D545-4ADE-AFA4-692B7CDA7143}"/>
                  </a:ext>
                </a:extLst>
              </p:cNvPr>
              <p:cNvPicPr>
                <a:picLocks noChangeAspect="1"/>
              </p:cNvPicPr>
              <p:nvPr/>
            </p:nvPicPr>
            <p:blipFill>
              <a:blip r:embed="rId2"/>
              <a:stretch>
                <a:fillRect/>
              </a:stretch>
            </p:blipFill>
            <p:spPr>
              <a:xfrm flipH="1">
                <a:off x="4556957" y="174978"/>
                <a:ext cx="4301289" cy="6508044"/>
              </a:xfrm>
              <a:prstGeom prst="rect">
                <a:avLst/>
              </a:prstGeom>
            </p:spPr>
          </p:pic>
          <p:pic>
            <p:nvPicPr>
              <p:cNvPr id="9" name="Picture 8">
                <a:extLst>
                  <a:ext uri="{FF2B5EF4-FFF2-40B4-BE49-F238E27FC236}">
                    <a16:creationId xmlns:a16="http://schemas.microsoft.com/office/drawing/2014/main" id="{797A6A96-4A6A-4532-9105-B12BD55A05E6}"/>
                  </a:ext>
                </a:extLst>
              </p:cNvPr>
              <p:cNvPicPr>
                <a:picLocks noChangeAspect="1"/>
              </p:cNvPicPr>
              <p:nvPr/>
            </p:nvPicPr>
            <p:blipFill>
              <a:blip r:embed="rId2"/>
              <a:stretch>
                <a:fillRect/>
              </a:stretch>
            </p:blipFill>
            <p:spPr>
              <a:xfrm>
                <a:off x="285753" y="174978"/>
                <a:ext cx="4271206" cy="6508044"/>
              </a:xfrm>
              <a:prstGeom prst="rect">
                <a:avLst/>
              </a:prstGeom>
            </p:spPr>
          </p:pic>
          <p:sp>
            <p:nvSpPr>
              <p:cNvPr id="10" name="Rectangle 9">
                <a:extLst>
                  <a:ext uri="{FF2B5EF4-FFF2-40B4-BE49-F238E27FC236}">
                    <a16:creationId xmlns:a16="http://schemas.microsoft.com/office/drawing/2014/main" id="{C2654112-3DE8-44DA-86ED-47C55598699E}"/>
                  </a:ext>
                </a:extLst>
              </p:cNvPr>
              <p:cNvSpPr/>
              <p:nvPr/>
            </p:nvSpPr>
            <p:spPr>
              <a:xfrm>
                <a:off x="285753" y="174978"/>
                <a:ext cx="8572493" cy="6508044"/>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1"/>
              </a:p>
            </p:txBody>
          </p:sp>
        </p:grpSp>
        <p:sp>
          <p:nvSpPr>
            <p:cNvPr id="6" name="Rectangle 5">
              <a:extLst>
                <a:ext uri="{FF2B5EF4-FFF2-40B4-BE49-F238E27FC236}">
                  <a16:creationId xmlns:a16="http://schemas.microsoft.com/office/drawing/2014/main" id="{FE12778F-CD7F-42A5-AC82-257088ECBAE3}"/>
                </a:ext>
              </a:extLst>
            </p:cNvPr>
            <p:cNvSpPr/>
            <p:nvPr/>
          </p:nvSpPr>
          <p:spPr>
            <a:xfrm>
              <a:off x="386169" y="287323"/>
              <a:ext cx="11387574" cy="628335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grpSp>
      <p:sp>
        <p:nvSpPr>
          <p:cNvPr id="2" name="Titre 1"/>
          <p:cNvSpPr>
            <a:spLocks noGrp="1"/>
          </p:cNvSpPr>
          <p:nvPr>
            <p:ph type="ctrTitle"/>
          </p:nvPr>
        </p:nvSpPr>
        <p:spPr>
          <a:xfrm>
            <a:off x="305379" y="904946"/>
            <a:ext cx="11581242" cy="490384"/>
          </a:xfrm>
        </p:spPr>
        <p:txBody>
          <a:bodyPr>
            <a:noAutofit/>
          </a:bodyPr>
          <a:lstStyle/>
          <a:p>
            <a:r>
              <a:rPr lang="fr-FR" sz="2800" b="1" dirty="0">
                <a:solidFill>
                  <a:srgbClr val="682C43"/>
                </a:solidFill>
                <a:latin typeface="+mn-lt"/>
              </a:rPr>
              <a:t>3) CONTINGENCY FUNDS</a:t>
            </a:r>
            <a:endParaRPr lang="en-US" sz="3200" b="1" dirty="0">
              <a:solidFill>
                <a:srgbClr val="682C43"/>
              </a:solidFill>
              <a:latin typeface="+mn-lt"/>
            </a:endParaRPr>
          </a:p>
        </p:txBody>
      </p:sp>
      <p:graphicFrame>
        <p:nvGraphicFramePr>
          <p:cNvPr id="7" name="Tableau 6">
            <a:extLst>
              <a:ext uri="{FF2B5EF4-FFF2-40B4-BE49-F238E27FC236}">
                <a16:creationId xmlns:a16="http://schemas.microsoft.com/office/drawing/2014/main" id="{C760FB8E-70F8-4D59-B75B-1F58855B574A}"/>
              </a:ext>
            </a:extLst>
          </p:cNvPr>
          <p:cNvGraphicFramePr>
            <a:graphicFrameLocks noGrp="1"/>
          </p:cNvGraphicFramePr>
          <p:nvPr>
            <p:extLst>
              <p:ext uri="{D42A27DB-BD31-4B8C-83A1-F6EECF244321}">
                <p14:modId xmlns:p14="http://schemas.microsoft.com/office/powerpoint/2010/main" val="1925718244"/>
              </p:ext>
            </p:extLst>
          </p:nvPr>
        </p:nvGraphicFramePr>
        <p:xfrm>
          <a:off x="1337481" y="1682654"/>
          <a:ext cx="9089409" cy="4933736"/>
        </p:xfrm>
        <a:graphic>
          <a:graphicData uri="http://schemas.openxmlformats.org/drawingml/2006/table">
            <a:tbl>
              <a:tblPr firstRow="1" firstCol="1" bandRow="1">
                <a:tableStyleId>{5C22544A-7EE6-4342-B048-85BDC9FD1C3A}</a:tableStyleId>
              </a:tblPr>
              <a:tblGrid>
                <a:gridCol w="9089409">
                  <a:extLst>
                    <a:ext uri="{9D8B030D-6E8A-4147-A177-3AD203B41FA5}">
                      <a16:colId xmlns:a16="http://schemas.microsoft.com/office/drawing/2014/main" val="3548420519"/>
                    </a:ext>
                  </a:extLst>
                </a:gridCol>
              </a:tblGrid>
              <a:tr h="2498715">
                <a:tc>
                  <a:txBody>
                    <a:bodyPr/>
                    <a:lstStyle/>
                    <a:p>
                      <a:pPr>
                        <a:lnSpc>
                          <a:spcPct val="107000"/>
                        </a:lnSpc>
                        <a:spcAft>
                          <a:spcPts val="0"/>
                        </a:spcAft>
                      </a:pPr>
                      <a:r>
                        <a:rPr lang="en-US" sz="1600" dirty="0">
                          <a:solidFill>
                            <a:srgbClr val="682C43"/>
                          </a:solidFill>
                        </a:rPr>
                        <a:t>NATIONAL FUNDS TO FINANCE PREPAREDNESS, EMERGENCY RESPONSE AND RECOVERY ACTIVITIES. </a:t>
                      </a:r>
                    </a:p>
                    <a:p>
                      <a:pPr>
                        <a:lnSpc>
                          <a:spcPct val="107000"/>
                        </a:lnSpc>
                        <a:spcAft>
                          <a:spcPts val="0"/>
                        </a:spcAft>
                      </a:pPr>
                      <a:endParaRPr lang="en-US" sz="1400" dirty="0">
                        <a:solidFill>
                          <a:schemeClr val="tx1"/>
                        </a:solidFill>
                      </a:endParaRPr>
                    </a:p>
                    <a:p>
                      <a:pPr>
                        <a:lnSpc>
                          <a:spcPct val="107000"/>
                        </a:lnSpc>
                        <a:spcAft>
                          <a:spcPts val="0"/>
                        </a:spcAft>
                      </a:pPr>
                      <a:r>
                        <a:rPr lang="en-US" sz="1400" b="0" dirty="0">
                          <a:solidFill>
                            <a:schemeClr val="tx1"/>
                          </a:solidFill>
                        </a:rPr>
                        <a:t>Considered as relatively low-cost risk financing instruments and immediately available, they allow national and local agencies to develop realistic contingency plans. Such funds enable Governments to rapidly access resources to respond to a shock, which can avoid bureaucratic delays (need for verification, administrative accounting, disbursement scheduling, etc.). </a:t>
                      </a:r>
                    </a:p>
                    <a:p>
                      <a:pPr>
                        <a:lnSpc>
                          <a:spcPct val="107000"/>
                        </a:lnSpc>
                        <a:spcAft>
                          <a:spcPts val="0"/>
                        </a:spcAft>
                      </a:pPr>
                      <a:endParaRPr lang="en-US" sz="1400" b="0" dirty="0">
                        <a:solidFill>
                          <a:schemeClr val="tx1"/>
                        </a:solidFill>
                      </a:endParaRPr>
                    </a:p>
                    <a:p>
                      <a:pPr>
                        <a:lnSpc>
                          <a:spcPct val="107000"/>
                        </a:lnSpc>
                        <a:spcAft>
                          <a:spcPts val="0"/>
                        </a:spcAft>
                      </a:pPr>
                      <a:r>
                        <a:rPr lang="en-US" sz="1400" b="0" dirty="0">
                          <a:solidFill>
                            <a:schemeClr val="tx1"/>
                          </a:solidFill>
                        </a:rPr>
                        <a:t>Rules under which these funds are managed are so important to ensure they are available timely. In many countries contingency funds exist, however the conditions under which they disburse are vaguely written and often broad. In such instances, it can be a challenge to ensure sufficient funds are available which a shock occurs, especially when shocks occur later in the budgetary cycle, as the funds can be depleted. </a:t>
                      </a:r>
                      <a:endParaRPr lang="fr-F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849993857"/>
                  </a:ext>
                </a:extLst>
              </a:tr>
              <a:tr h="2435021">
                <a:tc>
                  <a:txBody>
                    <a:bodyPr/>
                    <a:lstStyle/>
                    <a:p>
                      <a:pPr>
                        <a:lnSpc>
                          <a:spcPct val="107000"/>
                        </a:lnSpc>
                        <a:spcAft>
                          <a:spcPts val="0"/>
                        </a:spcAft>
                      </a:pP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1600" dirty="0" err="1">
                          <a:solidFill>
                            <a:srgbClr val="682C43"/>
                          </a:solidFill>
                          <a:effectLst/>
                          <a:latin typeface="Calibri" panose="020F0502020204030204" pitchFamily="34" charset="0"/>
                          <a:ea typeface="Calibri" panose="020F0502020204030204" pitchFamily="34" charset="0"/>
                          <a:cs typeface="Times New Roman" panose="02020603050405020304" pitchFamily="18" charset="0"/>
                        </a:rPr>
                        <a:t>Contingency</a:t>
                      </a:r>
                      <a:r>
                        <a:rPr lang="fr-FR" sz="1600" dirty="0">
                          <a:solidFill>
                            <a:srgbClr val="682C43"/>
                          </a:solidFill>
                          <a:effectLst/>
                          <a:latin typeface="Calibri" panose="020F0502020204030204" pitchFamily="34" charset="0"/>
                          <a:ea typeface="Calibri" panose="020F0502020204030204" pitchFamily="34" charset="0"/>
                          <a:cs typeface="Times New Roman" panose="02020603050405020304" pitchFamily="18" charset="0"/>
                        </a:rPr>
                        <a:t> </a:t>
                      </a:r>
                      <a:r>
                        <a:rPr lang="fr-FR" sz="1600" dirty="0" err="1">
                          <a:solidFill>
                            <a:srgbClr val="682C43"/>
                          </a:solidFill>
                          <a:effectLst/>
                          <a:latin typeface="Calibri" panose="020F0502020204030204" pitchFamily="34" charset="0"/>
                          <a:ea typeface="Calibri" panose="020F0502020204030204" pitchFamily="34" charset="0"/>
                          <a:cs typeface="Times New Roman" panose="02020603050405020304" pitchFamily="18" charset="0"/>
                        </a:rPr>
                        <a:t>funds</a:t>
                      </a:r>
                      <a:r>
                        <a:rPr lang="fr-FR" sz="1600" dirty="0">
                          <a:solidFill>
                            <a:srgbClr val="682C43"/>
                          </a:solidFill>
                          <a:effectLst/>
                          <a:latin typeface="Calibri" panose="020F0502020204030204" pitchFamily="34" charset="0"/>
                          <a:ea typeface="Calibri" panose="020F0502020204030204" pitchFamily="34" charset="0"/>
                          <a:cs typeface="Times New Roman" panose="02020603050405020304" pitchFamily="18" charset="0"/>
                        </a:rPr>
                        <a:t> and </a:t>
                      </a:r>
                      <a:r>
                        <a:rPr lang="fr-FR" sz="1600" dirty="0" err="1">
                          <a:solidFill>
                            <a:srgbClr val="682C43"/>
                          </a:solidFill>
                          <a:effectLst/>
                          <a:latin typeface="Calibri" panose="020F0502020204030204" pitchFamily="34" charset="0"/>
                          <a:ea typeface="Calibri" panose="020F0502020204030204" pitchFamily="34" charset="0"/>
                          <a:cs typeface="Times New Roman" panose="02020603050405020304" pitchFamily="18" charset="0"/>
                        </a:rPr>
                        <a:t>contingency</a:t>
                      </a:r>
                      <a:r>
                        <a:rPr lang="fr-FR" sz="1600" dirty="0">
                          <a:solidFill>
                            <a:srgbClr val="682C43"/>
                          </a:solidFill>
                          <a:effectLst/>
                          <a:latin typeface="Calibri" panose="020F0502020204030204" pitchFamily="34" charset="0"/>
                          <a:ea typeface="Calibri" panose="020F0502020204030204" pitchFamily="34" charset="0"/>
                          <a:cs typeface="Times New Roman" panose="02020603050405020304" pitchFamily="18" charset="0"/>
                        </a:rPr>
                        <a:t> plan ?!?</a:t>
                      </a:r>
                    </a:p>
                  </a:txBody>
                  <a:tcPr marL="68580" marR="68580" marT="0" marB="0">
                    <a:noFill/>
                  </a:tcPr>
                </a:tc>
                <a:extLst>
                  <a:ext uri="{0D108BD9-81ED-4DB2-BD59-A6C34878D82A}">
                    <a16:rowId xmlns:a16="http://schemas.microsoft.com/office/drawing/2014/main" val="1398071573"/>
                  </a:ext>
                </a:extLst>
              </a:tr>
            </a:tbl>
          </a:graphicData>
        </a:graphic>
      </p:graphicFrame>
      <p:sp>
        <p:nvSpPr>
          <p:cNvPr id="12" name="Title 4">
            <a:extLst>
              <a:ext uri="{FF2B5EF4-FFF2-40B4-BE49-F238E27FC236}">
                <a16:creationId xmlns:a16="http://schemas.microsoft.com/office/drawing/2014/main" id="{73892D77-859A-4EBF-9D02-8147DA161150}"/>
              </a:ext>
            </a:extLst>
          </p:cNvPr>
          <p:cNvSpPr txBox="1">
            <a:spLocks/>
          </p:cNvSpPr>
          <p:nvPr/>
        </p:nvSpPr>
        <p:spPr>
          <a:xfrm>
            <a:off x="402213" y="312822"/>
            <a:ext cx="11387573" cy="490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dirty="0">
                <a:solidFill>
                  <a:schemeClr val="tx1">
                    <a:lumMod val="50000"/>
                    <a:lumOff val="50000"/>
                  </a:schemeClr>
                </a:solidFill>
                <a:latin typeface="Gill Sans MT" panose="020B0502020104020203" pitchFamily="34" charset="0"/>
              </a:rPr>
              <a:t>CLIMATE &amp; DISASTER RISK FINANCING ONLINE TRAINING </a:t>
            </a:r>
          </a:p>
          <a:p>
            <a:pPr algn="ctr"/>
            <a:r>
              <a:rPr lang="en-ZA" sz="1400" b="1" i="1" dirty="0">
                <a:solidFill>
                  <a:schemeClr val="tx1">
                    <a:lumMod val="50000"/>
                    <a:lumOff val="50000"/>
                  </a:schemeClr>
                </a:solidFill>
                <a:latin typeface="Gill Sans MT" panose="020B0502020104020203" pitchFamily="34" charset="0"/>
              </a:rPr>
              <a:t>SESSION 4 : </a:t>
            </a:r>
            <a:r>
              <a:rPr lang="en-US" sz="1400" b="1" i="1" dirty="0">
                <a:solidFill>
                  <a:schemeClr val="tx1">
                    <a:lumMod val="50000"/>
                    <a:lumOff val="50000"/>
                  </a:schemeClr>
                </a:solidFill>
                <a:effectLst/>
                <a:latin typeface="Gill Sans MT" panose="020B0502020104020203" pitchFamily="34" charset="0"/>
                <a:ea typeface="Calibri" panose="020F0502020204030204" pitchFamily="34" charset="0"/>
              </a:rPr>
              <a:t>Key financial instruments available which resonate with the African context</a:t>
            </a:r>
            <a:endParaRPr lang="en-ZA" sz="1400" b="1" i="1" dirty="0">
              <a:solidFill>
                <a:schemeClr val="tx1">
                  <a:lumMod val="50000"/>
                  <a:lumOff val="50000"/>
                </a:schemeClr>
              </a:solidFill>
              <a:latin typeface="Gill Sans MT" panose="020B0502020104020203" pitchFamily="34" charset="0"/>
            </a:endParaRPr>
          </a:p>
        </p:txBody>
      </p:sp>
    </p:spTree>
    <p:extLst>
      <p:ext uri="{BB962C8B-B14F-4D97-AF65-F5344CB8AC3E}">
        <p14:creationId xmlns:p14="http://schemas.microsoft.com/office/powerpoint/2010/main" val="1558000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B5C41D5-3F9D-4DF8-8FC0-56F26F570A60}"/>
              </a:ext>
            </a:extLst>
          </p:cNvPr>
          <p:cNvGrpSpPr/>
          <p:nvPr/>
        </p:nvGrpSpPr>
        <p:grpSpPr>
          <a:xfrm>
            <a:off x="0" y="0"/>
            <a:ext cx="12192000" cy="6858000"/>
            <a:chOff x="0" y="0"/>
            <a:chExt cx="12192000" cy="6858000"/>
          </a:xfrm>
        </p:grpSpPr>
        <p:grpSp>
          <p:nvGrpSpPr>
            <p:cNvPr id="5" name="Group 4">
              <a:extLst>
                <a:ext uri="{FF2B5EF4-FFF2-40B4-BE49-F238E27FC236}">
                  <a16:creationId xmlns:a16="http://schemas.microsoft.com/office/drawing/2014/main" id="{BDA7E9CA-7213-4ABC-AC37-510774A024CD}"/>
                </a:ext>
              </a:extLst>
            </p:cNvPr>
            <p:cNvGrpSpPr/>
            <p:nvPr/>
          </p:nvGrpSpPr>
          <p:grpSpPr>
            <a:xfrm>
              <a:off x="0" y="0"/>
              <a:ext cx="12192000" cy="6858000"/>
              <a:chOff x="285753" y="174978"/>
              <a:chExt cx="8572493" cy="6508044"/>
            </a:xfrm>
          </p:grpSpPr>
          <p:pic>
            <p:nvPicPr>
              <p:cNvPr id="8" name="Picture 7">
                <a:extLst>
                  <a:ext uri="{FF2B5EF4-FFF2-40B4-BE49-F238E27FC236}">
                    <a16:creationId xmlns:a16="http://schemas.microsoft.com/office/drawing/2014/main" id="{848F30D3-D545-4ADE-AFA4-692B7CDA7143}"/>
                  </a:ext>
                </a:extLst>
              </p:cNvPr>
              <p:cNvPicPr>
                <a:picLocks noChangeAspect="1"/>
              </p:cNvPicPr>
              <p:nvPr/>
            </p:nvPicPr>
            <p:blipFill>
              <a:blip r:embed="rId2"/>
              <a:stretch>
                <a:fillRect/>
              </a:stretch>
            </p:blipFill>
            <p:spPr>
              <a:xfrm flipH="1">
                <a:off x="4556957" y="174978"/>
                <a:ext cx="4301289" cy="6508044"/>
              </a:xfrm>
              <a:prstGeom prst="rect">
                <a:avLst/>
              </a:prstGeom>
            </p:spPr>
          </p:pic>
          <p:pic>
            <p:nvPicPr>
              <p:cNvPr id="9" name="Picture 8">
                <a:extLst>
                  <a:ext uri="{FF2B5EF4-FFF2-40B4-BE49-F238E27FC236}">
                    <a16:creationId xmlns:a16="http://schemas.microsoft.com/office/drawing/2014/main" id="{797A6A96-4A6A-4532-9105-B12BD55A05E6}"/>
                  </a:ext>
                </a:extLst>
              </p:cNvPr>
              <p:cNvPicPr>
                <a:picLocks noChangeAspect="1"/>
              </p:cNvPicPr>
              <p:nvPr/>
            </p:nvPicPr>
            <p:blipFill>
              <a:blip r:embed="rId2"/>
              <a:stretch>
                <a:fillRect/>
              </a:stretch>
            </p:blipFill>
            <p:spPr>
              <a:xfrm>
                <a:off x="285753" y="174978"/>
                <a:ext cx="4271206" cy="6508044"/>
              </a:xfrm>
              <a:prstGeom prst="rect">
                <a:avLst/>
              </a:prstGeom>
            </p:spPr>
          </p:pic>
          <p:sp>
            <p:nvSpPr>
              <p:cNvPr id="10" name="Rectangle 9">
                <a:extLst>
                  <a:ext uri="{FF2B5EF4-FFF2-40B4-BE49-F238E27FC236}">
                    <a16:creationId xmlns:a16="http://schemas.microsoft.com/office/drawing/2014/main" id="{C2654112-3DE8-44DA-86ED-47C55598699E}"/>
                  </a:ext>
                </a:extLst>
              </p:cNvPr>
              <p:cNvSpPr/>
              <p:nvPr/>
            </p:nvSpPr>
            <p:spPr>
              <a:xfrm>
                <a:off x="285753" y="174978"/>
                <a:ext cx="8572493" cy="6508044"/>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1"/>
              </a:p>
            </p:txBody>
          </p:sp>
        </p:grpSp>
        <p:sp>
          <p:nvSpPr>
            <p:cNvPr id="6" name="Rectangle 5">
              <a:extLst>
                <a:ext uri="{FF2B5EF4-FFF2-40B4-BE49-F238E27FC236}">
                  <a16:creationId xmlns:a16="http://schemas.microsoft.com/office/drawing/2014/main" id="{FE12778F-CD7F-42A5-AC82-257088ECBAE3}"/>
                </a:ext>
              </a:extLst>
            </p:cNvPr>
            <p:cNvSpPr/>
            <p:nvPr/>
          </p:nvSpPr>
          <p:spPr>
            <a:xfrm>
              <a:off x="386169" y="287323"/>
              <a:ext cx="11387574" cy="628335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grpSp>
      <p:sp>
        <p:nvSpPr>
          <p:cNvPr id="2" name="Titre 1"/>
          <p:cNvSpPr>
            <a:spLocks noGrp="1"/>
          </p:cNvSpPr>
          <p:nvPr>
            <p:ph type="ctrTitle"/>
          </p:nvPr>
        </p:nvSpPr>
        <p:spPr>
          <a:xfrm>
            <a:off x="305379" y="904946"/>
            <a:ext cx="11581242" cy="490384"/>
          </a:xfrm>
        </p:spPr>
        <p:txBody>
          <a:bodyPr>
            <a:noAutofit/>
          </a:bodyPr>
          <a:lstStyle/>
          <a:p>
            <a:r>
              <a:rPr lang="fr-FR" sz="2800" b="1" dirty="0">
                <a:solidFill>
                  <a:srgbClr val="682C43"/>
                </a:solidFill>
                <a:latin typeface="+mn-lt"/>
              </a:rPr>
              <a:t>4) INOVATIVE FUNDS INSTRUMENTS</a:t>
            </a:r>
            <a:endParaRPr lang="en-US" sz="3200" b="1" dirty="0">
              <a:solidFill>
                <a:srgbClr val="682C43"/>
              </a:solidFill>
              <a:latin typeface="+mn-lt"/>
            </a:endParaRPr>
          </a:p>
        </p:txBody>
      </p:sp>
      <p:graphicFrame>
        <p:nvGraphicFramePr>
          <p:cNvPr id="7" name="Tableau 6">
            <a:extLst>
              <a:ext uri="{FF2B5EF4-FFF2-40B4-BE49-F238E27FC236}">
                <a16:creationId xmlns:a16="http://schemas.microsoft.com/office/drawing/2014/main" id="{C760FB8E-70F8-4D59-B75B-1F58855B574A}"/>
              </a:ext>
            </a:extLst>
          </p:cNvPr>
          <p:cNvGraphicFramePr>
            <a:graphicFrameLocks noGrp="1"/>
          </p:cNvGraphicFramePr>
          <p:nvPr>
            <p:extLst>
              <p:ext uri="{D42A27DB-BD31-4B8C-83A1-F6EECF244321}">
                <p14:modId xmlns:p14="http://schemas.microsoft.com/office/powerpoint/2010/main" val="2230296522"/>
              </p:ext>
            </p:extLst>
          </p:nvPr>
        </p:nvGraphicFramePr>
        <p:xfrm>
          <a:off x="723331" y="1559822"/>
          <a:ext cx="10795379" cy="5106675"/>
        </p:xfrm>
        <a:graphic>
          <a:graphicData uri="http://schemas.openxmlformats.org/drawingml/2006/table">
            <a:tbl>
              <a:tblPr firstRow="1" firstCol="1" bandRow="1">
                <a:tableStyleId>{5C22544A-7EE6-4342-B048-85BDC9FD1C3A}</a:tableStyleId>
              </a:tblPr>
              <a:tblGrid>
                <a:gridCol w="4346834">
                  <a:extLst>
                    <a:ext uri="{9D8B030D-6E8A-4147-A177-3AD203B41FA5}">
                      <a16:colId xmlns:a16="http://schemas.microsoft.com/office/drawing/2014/main" val="3548420519"/>
                    </a:ext>
                  </a:extLst>
                </a:gridCol>
                <a:gridCol w="6448545">
                  <a:extLst>
                    <a:ext uri="{9D8B030D-6E8A-4147-A177-3AD203B41FA5}">
                      <a16:colId xmlns:a16="http://schemas.microsoft.com/office/drawing/2014/main" val="1584300495"/>
                    </a:ext>
                  </a:extLst>
                </a:gridCol>
              </a:tblGrid>
              <a:tr h="2246825">
                <a:tc gridSpan="2">
                  <a:txBody>
                    <a:bodyPr/>
                    <a:lstStyle/>
                    <a:p>
                      <a:pPr algn="ctr">
                        <a:lnSpc>
                          <a:spcPct val="107000"/>
                        </a:lnSpc>
                        <a:spcAft>
                          <a:spcPts val="0"/>
                        </a:spcAft>
                      </a:pPr>
                      <a:r>
                        <a:rPr lang="en-US" sz="1600" u="sng" dirty="0">
                          <a:solidFill>
                            <a:srgbClr val="682C43"/>
                          </a:solidFill>
                        </a:rPr>
                        <a:t>Forecast Based Financing (FBF) : </a:t>
                      </a:r>
                    </a:p>
                    <a:p>
                      <a:pPr>
                        <a:lnSpc>
                          <a:spcPct val="107000"/>
                        </a:lnSpc>
                        <a:spcAft>
                          <a:spcPts val="0"/>
                        </a:spcAft>
                      </a:pPr>
                      <a:endParaRPr lang="fr-F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500" b="0" i="0" kern="1200" dirty="0">
                          <a:solidFill>
                            <a:schemeClr val="tx1"/>
                          </a:solidFill>
                          <a:effectLst/>
                          <a:latin typeface="+mn-lt"/>
                          <a:ea typeface="+mn-ea"/>
                          <a:cs typeface="+mn-cs"/>
                        </a:rPr>
                        <a:t>A system to fill gaps in the humanitarian system by using in-depth weather forecast information to anticipate possible impacts in risk-prone areas and mobilize resources automatically </a:t>
                      </a:r>
                      <a:r>
                        <a:rPr lang="en-US" sz="1500" b="0" i="1" kern="1200" dirty="0">
                          <a:solidFill>
                            <a:schemeClr val="tx1"/>
                          </a:solidFill>
                          <a:effectLst/>
                          <a:latin typeface="+mn-lt"/>
                          <a:ea typeface="+mn-ea"/>
                          <a:cs typeface="+mn-cs"/>
                        </a:rPr>
                        <a:t>before</a:t>
                      </a:r>
                      <a:r>
                        <a:rPr lang="en-US" sz="1500" b="0" i="0" kern="1200" dirty="0">
                          <a:solidFill>
                            <a:schemeClr val="tx1"/>
                          </a:solidFill>
                          <a:effectLst/>
                          <a:latin typeface="+mn-lt"/>
                          <a:ea typeface="+mn-ea"/>
                          <a:cs typeface="+mn-cs"/>
                        </a:rPr>
                        <a:t> an event. The goal of </a:t>
                      </a:r>
                      <a:r>
                        <a:rPr lang="en-US" sz="1500" b="0" i="0" kern="1200" dirty="0" err="1">
                          <a:solidFill>
                            <a:schemeClr val="tx1"/>
                          </a:solidFill>
                          <a:effectLst/>
                          <a:latin typeface="+mn-lt"/>
                          <a:ea typeface="+mn-ea"/>
                          <a:cs typeface="+mn-cs"/>
                        </a:rPr>
                        <a:t>FbF</a:t>
                      </a:r>
                      <a:r>
                        <a:rPr lang="en-US" sz="1500" b="0" i="0" kern="1200" dirty="0">
                          <a:solidFill>
                            <a:schemeClr val="tx1"/>
                          </a:solidFill>
                          <a:effectLst/>
                          <a:latin typeface="+mn-lt"/>
                          <a:ea typeface="+mn-ea"/>
                          <a:cs typeface="+mn-cs"/>
                        </a:rPr>
                        <a:t> is to anticipate disasters, prevent their negative impacts and,  if possible, reduce human suffering.</a:t>
                      </a:r>
                    </a:p>
                    <a:p>
                      <a:endParaRPr lang="en-US" sz="1400" b="0" i="0" kern="1200" dirty="0">
                        <a:solidFill>
                          <a:schemeClr val="tx1"/>
                        </a:solidFill>
                        <a:effectLst/>
                        <a:latin typeface="+mn-lt"/>
                        <a:ea typeface="+mn-ea"/>
                        <a:cs typeface="+mn-cs"/>
                      </a:endParaRPr>
                    </a:p>
                    <a:p>
                      <a:r>
                        <a:rPr lang="en-US" sz="1500" b="0" i="0" kern="1200" dirty="0" err="1">
                          <a:solidFill>
                            <a:schemeClr val="tx1"/>
                          </a:solidFill>
                          <a:effectLst/>
                          <a:latin typeface="+mn-lt"/>
                          <a:ea typeface="+mn-ea"/>
                          <a:cs typeface="+mn-cs"/>
                        </a:rPr>
                        <a:t>FbF</a:t>
                      </a:r>
                      <a:r>
                        <a:rPr lang="en-US" sz="1500" b="0" i="0" kern="1200" dirty="0">
                          <a:solidFill>
                            <a:schemeClr val="tx1"/>
                          </a:solidFill>
                          <a:effectLst/>
                          <a:latin typeface="+mn-lt"/>
                          <a:ea typeface="+mn-ea"/>
                          <a:cs typeface="+mn-cs"/>
                        </a:rPr>
                        <a:t> system allows humanitarian responders, meteorological services and communities to agree on selected actions that are worth carrying out once a forecast reaches a certain threshold of probability. Each action is allocated a budget and funds are disbursed once the threshold is reached, according to predefined standard operational procedures.</a:t>
                      </a:r>
                    </a:p>
                    <a:p>
                      <a:pPr>
                        <a:lnSpc>
                          <a:spcPct val="107000"/>
                        </a:lnSpc>
                        <a:spcAft>
                          <a:spcPts val="0"/>
                        </a:spcAft>
                      </a:pPr>
                      <a:endParaRPr lang="fr-F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hMerge="1">
                  <a:txBody>
                    <a:bodyPr/>
                    <a:lstStyle/>
                    <a:p>
                      <a:pPr>
                        <a:lnSpc>
                          <a:spcPct val="107000"/>
                        </a:lnSpc>
                        <a:spcAft>
                          <a:spcPts val="0"/>
                        </a:spcAft>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49993857"/>
                  </a:ext>
                </a:extLst>
              </a:tr>
              <a:tr h="2435021">
                <a:tc>
                  <a:txBody>
                    <a:bodyPr/>
                    <a:lstStyle/>
                    <a:p>
                      <a:pPr algn="ctr">
                        <a:lnSpc>
                          <a:spcPct val="107000"/>
                        </a:lnSpc>
                        <a:spcAft>
                          <a:spcPts val="0"/>
                        </a:spcAft>
                      </a:pPr>
                      <a:r>
                        <a:rPr lang="fr-FR" sz="1400" b="1" u="sng" dirty="0">
                          <a:solidFill>
                            <a:srgbClr val="682C43"/>
                          </a:solidFill>
                          <a:effectLst/>
                          <a:latin typeface="Calibri" panose="020F0502020204030204" pitchFamily="34" charset="0"/>
                          <a:ea typeface="Calibri" panose="020F0502020204030204" pitchFamily="34" charset="0"/>
                          <a:cs typeface="Times New Roman" panose="02020603050405020304" pitchFamily="18" charset="0"/>
                        </a:rPr>
                        <a:t>Fiscal </a:t>
                      </a:r>
                      <a:r>
                        <a:rPr lang="fr-FR" sz="1400" b="1" u="sng" dirty="0" err="1">
                          <a:solidFill>
                            <a:srgbClr val="682C43"/>
                          </a:solidFill>
                          <a:effectLst/>
                          <a:latin typeface="Calibri" panose="020F0502020204030204" pitchFamily="34" charset="0"/>
                          <a:ea typeface="Calibri" panose="020F0502020204030204" pitchFamily="34" charset="0"/>
                          <a:cs typeface="Times New Roman" panose="02020603050405020304" pitchFamily="18" charset="0"/>
                        </a:rPr>
                        <a:t>measures</a:t>
                      </a:r>
                      <a:r>
                        <a:rPr lang="fr-FR" sz="1400" b="1" u="sng" dirty="0">
                          <a:solidFill>
                            <a:srgbClr val="682C43"/>
                          </a:solidFill>
                          <a:effectLst/>
                          <a:latin typeface="Calibri" panose="020F0502020204030204" pitchFamily="34" charset="0"/>
                          <a:ea typeface="Calibri" panose="020F0502020204030204" pitchFamily="34" charset="0"/>
                          <a:cs typeface="Times New Roman" panose="02020603050405020304" pitchFamily="18" charset="0"/>
                        </a:rPr>
                        <a:t> (</a:t>
                      </a:r>
                      <a:r>
                        <a:rPr lang="fr-FR" sz="1400" b="1" u="sng" dirty="0" err="1">
                          <a:solidFill>
                            <a:srgbClr val="682C43"/>
                          </a:solidFill>
                          <a:effectLst/>
                          <a:latin typeface="Calibri" panose="020F0502020204030204" pitchFamily="34" charset="0"/>
                          <a:ea typeface="Calibri" panose="020F0502020204030204" pitchFamily="34" charset="0"/>
                          <a:cs typeface="Times New Roman" panose="02020603050405020304" pitchFamily="18" charset="0"/>
                        </a:rPr>
                        <a:t>tax</a:t>
                      </a:r>
                      <a:r>
                        <a:rPr lang="fr-FR" sz="1400" b="1" u="sng" dirty="0">
                          <a:solidFill>
                            <a:srgbClr val="682C43"/>
                          </a:solidFill>
                          <a:effectLst/>
                          <a:latin typeface="Calibri" panose="020F0502020204030204" pitchFamily="34" charset="0"/>
                          <a:ea typeface="Calibri" panose="020F0502020204030204" pitchFamily="34" charset="0"/>
                          <a:cs typeface="Times New Roman" panose="02020603050405020304" pitchFamily="18" charset="0"/>
                        </a:rPr>
                        <a:t> </a:t>
                      </a:r>
                      <a:r>
                        <a:rPr lang="fr-FR" sz="1400" b="1" u="sng" dirty="0" err="1">
                          <a:solidFill>
                            <a:srgbClr val="682C43"/>
                          </a:solidFill>
                          <a:effectLst/>
                          <a:latin typeface="Calibri" panose="020F0502020204030204" pitchFamily="34" charset="0"/>
                          <a:ea typeface="Calibri" panose="020F0502020204030204" pitchFamily="34" charset="0"/>
                          <a:cs typeface="Times New Roman" panose="02020603050405020304" pitchFamily="18" charset="0"/>
                        </a:rPr>
                        <a:t>policy</a:t>
                      </a:r>
                      <a:r>
                        <a:rPr lang="fr-FR" sz="1400" b="1" u="sng" dirty="0">
                          <a:solidFill>
                            <a:srgbClr val="682C43"/>
                          </a:solidFill>
                          <a:effectLst/>
                          <a:latin typeface="Calibri" panose="020F0502020204030204" pitchFamily="34" charset="0"/>
                          <a:ea typeface="Calibri" panose="020F0502020204030204" pitchFamily="34" charset="0"/>
                          <a:cs typeface="Times New Roman" panose="02020603050405020304" pitchFamily="18" charset="0"/>
                        </a:rPr>
                        <a:t> at national or </a:t>
                      </a:r>
                      <a:r>
                        <a:rPr lang="fr-FR" sz="1400" b="1" u="sng" dirty="0" err="1">
                          <a:solidFill>
                            <a:srgbClr val="682C43"/>
                          </a:solidFill>
                          <a:effectLst/>
                          <a:latin typeface="Calibri" panose="020F0502020204030204" pitchFamily="34" charset="0"/>
                          <a:ea typeface="Calibri" panose="020F0502020204030204" pitchFamily="34" charset="0"/>
                          <a:cs typeface="Times New Roman" panose="02020603050405020304" pitchFamily="18" charset="0"/>
                        </a:rPr>
                        <a:t>subnational</a:t>
                      </a:r>
                      <a:r>
                        <a:rPr lang="fr-FR" sz="1400" b="1" u="sng" dirty="0">
                          <a:solidFill>
                            <a:srgbClr val="682C43"/>
                          </a:solidFill>
                          <a:effectLst/>
                          <a:latin typeface="Calibri" panose="020F0502020204030204" pitchFamily="34" charset="0"/>
                          <a:ea typeface="Calibri" panose="020F0502020204030204" pitchFamily="34" charset="0"/>
                          <a:cs typeface="Times New Roman" panose="02020603050405020304" pitchFamily="18" charset="0"/>
                        </a:rPr>
                        <a:t> </a:t>
                      </a:r>
                      <a:r>
                        <a:rPr lang="fr-FR" sz="1400" b="1" u="sng" dirty="0" err="1">
                          <a:solidFill>
                            <a:srgbClr val="682C43"/>
                          </a:solidFill>
                          <a:effectLst/>
                          <a:latin typeface="Calibri" panose="020F0502020204030204" pitchFamily="34" charset="0"/>
                          <a:ea typeface="Calibri" panose="020F0502020204030204" pitchFamily="34" charset="0"/>
                          <a:cs typeface="Times New Roman" panose="02020603050405020304" pitchFamily="18" charset="0"/>
                        </a:rPr>
                        <a:t>level</a:t>
                      </a:r>
                      <a:r>
                        <a:rPr lang="fr-FR" sz="1400" b="1" u="sng" dirty="0">
                          <a:solidFill>
                            <a:srgbClr val="682C43"/>
                          </a:solidFill>
                          <a:effectLst/>
                          <a:latin typeface="Calibri" panose="020F0502020204030204" pitchFamily="34" charset="0"/>
                          <a:ea typeface="Calibri" panose="020F0502020204030204" pitchFamily="34" charset="0"/>
                          <a:cs typeface="Times New Roman" panose="02020603050405020304" pitchFamily="18" charset="0"/>
                        </a:rPr>
                        <a:t>)</a:t>
                      </a:r>
                    </a:p>
                    <a:p>
                      <a:pPr algn="ctr">
                        <a:lnSpc>
                          <a:spcPct val="107000"/>
                        </a:lnSpc>
                        <a:spcAft>
                          <a:spcPts val="0"/>
                        </a:spcAft>
                      </a:pPr>
                      <a:r>
                        <a:rPr lang="fr-F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a:t>
                      </a:r>
                    </a:p>
                    <a:p>
                      <a:pPr algn="just">
                        <a:lnSpc>
                          <a:spcPct val="107000"/>
                        </a:lnSpc>
                        <a:spcAft>
                          <a:spcPts val="0"/>
                        </a:spcAft>
                      </a:pPr>
                      <a:r>
                        <a:rPr lang="fr-FR" sz="15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Incentives</a:t>
                      </a:r>
                      <a:r>
                        <a:rPr lang="fr-FR"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to </a:t>
                      </a:r>
                      <a:r>
                        <a:rPr lang="fr-FR" sz="15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sensitize</a:t>
                      </a:r>
                      <a:r>
                        <a:rPr lang="fr-FR"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15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private</a:t>
                      </a:r>
                      <a:r>
                        <a:rPr lang="fr-FR"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15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sector</a:t>
                      </a:r>
                      <a:r>
                        <a:rPr lang="fr-FR"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to engage more </a:t>
                      </a:r>
                      <a:r>
                        <a:rPr lang="fr-FR" sz="15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actively</a:t>
                      </a:r>
                      <a:r>
                        <a:rPr lang="fr-FR"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in </a:t>
                      </a:r>
                      <a:r>
                        <a:rPr lang="fr-FR" sz="15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supporting</a:t>
                      </a:r>
                      <a:r>
                        <a:rPr lang="fr-FR"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DRR and DRM,</a:t>
                      </a:r>
                    </a:p>
                    <a:p>
                      <a:pPr algn="just">
                        <a:lnSpc>
                          <a:spcPct val="107000"/>
                        </a:lnSpc>
                        <a:spcAft>
                          <a:spcPts val="0"/>
                        </a:spcAft>
                      </a:pPr>
                      <a:endParaRPr lang="fr-FR"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And </a:t>
                      </a:r>
                      <a:r>
                        <a:rPr lang="fr-FR" sz="15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also</a:t>
                      </a:r>
                      <a:r>
                        <a:rPr lang="fr-FR"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15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play</a:t>
                      </a:r>
                      <a:r>
                        <a:rPr lang="fr-FR"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important </a:t>
                      </a:r>
                      <a:r>
                        <a:rPr lang="fr-FR" sz="15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role</a:t>
                      </a:r>
                      <a:r>
                        <a:rPr lang="fr-FR"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to </a:t>
                      </a:r>
                      <a:r>
                        <a:rPr lang="fr-FR" sz="15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supporting</a:t>
                      </a:r>
                      <a:r>
                        <a:rPr lang="fr-FR"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relief and emergency </a:t>
                      </a:r>
                      <a:r>
                        <a:rPr lang="fr-FR" sz="15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response</a:t>
                      </a:r>
                      <a:r>
                        <a:rPr lang="fr-FR"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0"/>
                        </a:spcAft>
                      </a:pPr>
                      <a:r>
                        <a:rPr lang="fr-FR" sz="15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Tax</a:t>
                      </a:r>
                      <a:r>
                        <a:rPr lang="fr-FR"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rate </a:t>
                      </a:r>
                      <a:r>
                        <a:rPr lang="fr-FR" sz="15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decrease</a:t>
                      </a:r>
                      <a:r>
                        <a:rPr lang="fr-FR"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/exemption if </a:t>
                      </a:r>
                      <a:r>
                        <a:rPr lang="fr-FR" sz="15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contributing</a:t>
                      </a:r>
                      <a:r>
                        <a:rPr lang="fr-FR"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to relief (</a:t>
                      </a:r>
                      <a:r>
                        <a:rPr lang="fr-FR" sz="15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tax</a:t>
                      </a:r>
                      <a:r>
                        <a:rPr lang="fr-FR"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15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policy</a:t>
                      </a:r>
                      <a:r>
                        <a:rPr lang="fr-FR"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15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based</a:t>
                      </a:r>
                      <a:r>
                        <a:rPr lang="fr-FR"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on certain </a:t>
                      </a:r>
                      <a:r>
                        <a:rPr lang="fr-FR" sz="15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defined</a:t>
                      </a:r>
                      <a:r>
                        <a:rPr lang="fr-FR"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15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amount</a:t>
                      </a:r>
                      <a:r>
                        <a:rPr lang="fr-FR"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of contribution)</a:t>
                      </a:r>
                    </a:p>
                    <a:p>
                      <a:pPr>
                        <a:lnSpc>
                          <a:spcPct val="107000"/>
                        </a:lnSpc>
                        <a:spcAft>
                          <a:spcPts val="0"/>
                        </a:spcAft>
                      </a:pP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fr-FR" sz="1400" b="1" u="sng" dirty="0" err="1">
                          <a:solidFill>
                            <a:srgbClr val="682C43"/>
                          </a:solidFill>
                          <a:effectLst/>
                          <a:latin typeface="Calibri" panose="020F0502020204030204" pitchFamily="34" charset="0"/>
                          <a:ea typeface="Calibri" panose="020F0502020204030204" pitchFamily="34" charset="0"/>
                          <a:cs typeface="Times New Roman" panose="02020603050405020304" pitchFamily="18" charset="0"/>
                        </a:rPr>
                        <a:t>Tax</a:t>
                      </a:r>
                      <a:r>
                        <a:rPr lang="fr-FR" sz="1400" b="1" u="sng" dirty="0">
                          <a:solidFill>
                            <a:srgbClr val="682C43"/>
                          </a:solidFill>
                          <a:effectLst/>
                          <a:latin typeface="Calibri" panose="020F0502020204030204" pitchFamily="34" charset="0"/>
                          <a:ea typeface="Calibri" panose="020F0502020204030204" pitchFamily="34" charset="0"/>
                          <a:cs typeface="Times New Roman" panose="02020603050405020304" pitchFamily="18" charset="0"/>
                        </a:rPr>
                        <a:t> </a:t>
                      </a:r>
                      <a:r>
                        <a:rPr lang="fr-FR" sz="1400" b="1" u="sng" dirty="0" err="1">
                          <a:solidFill>
                            <a:srgbClr val="682C43"/>
                          </a:solidFill>
                          <a:effectLst/>
                          <a:latin typeface="Calibri" panose="020F0502020204030204" pitchFamily="34" charset="0"/>
                          <a:ea typeface="Calibri" panose="020F0502020204030204" pitchFamily="34" charset="0"/>
                          <a:cs typeface="Times New Roman" panose="02020603050405020304" pitchFamily="18" charset="0"/>
                        </a:rPr>
                        <a:t>policy</a:t>
                      </a:r>
                      <a:r>
                        <a:rPr lang="fr-FR" sz="1400" b="1" u="sng" dirty="0">
                          <a:solidFill>
                            <a:srgbClr val="682C43"/>
                          </a:solidFill>
                          <a:effectLst/>
                          <a:latin typeface="Calibri" panose="020F0502020204030204" pitchFamily="34" charset="0"/>
                          <a:ea typeface="Calibri" panose="020F0502020204030204" pitchFamily="34" charset="0"/>
                          <a:cs typeface="Times New Roman" panose="02020603050405020304" pitchFamily="18" charset="0"/>
                        </a:rPr>
                        <a:t> at local </a:t>
                      </a:r>
                      <a:r>
                        <a:rPr lang="fr-FR" sz="1400" b="1" u="sng" dirty="0" err="1">
                          <a:solidFill>
                            <a:srgbClr val="682C43"/>
                          </a:solidFill>
                          <a:effectLst/>
                          <a:latin typeface="Calibri" panose="020F0502020204030204" pitchFamily="34" charset="0"/>
                          <a:ea typeface="Calibri" panose="020F0502020204030204" pitchFamily="34" charset="0"/>
                          <a:cs typeface="Times New Roman" panose="02020603050405020304" pitchFamily="18" charset="0"/>
                        </a:rPr>
                        <a:t>level</a:t>
                      </a:r>
                      <a:r>
                        <a:rPr lang="fr-FR" sz="1400" b="1" u="sng" dirty="0">
                          <a:solidFill>
                            <a:srgbClr val="682C43"/>
                          </a:solidFill>
                          <a:effectLst/>
                          <a:latin typeface="Calibri" panose="020F0502020204030204" pitchFamily="34" charset="0"/>
                          <a:ea typeface="Calibri" panose="020F0502020204030204" pitchFamily="34" charset="0"/>
                          <a:cs typeface="Times New Roman" panose="02020603050405020304" pitchFamily="18" charset="0"/>
                        </a:rPr>
                        <a:t> (</a:t>
                      </a:r>
                      <a:r>
                        <a:rPr lang="fr-FR" sz="1400" b="1" u="sng" dirty="0" err="1">
                          <a:solidFill>
                            <a:srgbClr val="682C43"/>
                          </a:solidFill>
                          <a:effectLst/>
                          <a:latin typeface="Calibri" panose="020F0502020204030204" pitchFamily="34" charset="0"/>
                          <a:ea typeface="Calibri" panose="020F0502020204030204" pitchFamily="34" charset="0"/>
                          <a:cs typeface="Times New Roman" panose="02020603050405020304" pitchFamily="18" charset="0"/>
                        </a:rPr>
                        <a:t>municipality</a:t>
                      </a:r>
                      <a:r>
                        <a:rPr lang="fr-FR" sz="1400" b="1" u="sng" dirty="0">
                          <a:solidFill>
                            <a:srgbClr val="682C43"/>
                          </a:solidFill>
                          <a:effectLst/>
                          <a:latin typeface="Calibri" panose="020F0502020204030204" pitchFamily="34" charset="0"/>
                          <a:ea typeface="Calibri" panose="020F0502020204030204" pitchFamily="34" charset="0"/>
                          <a:cs typeface="Times New Roman" panose="02020603050405020304" pitchFamily="18" charset="0"/>
                        </a:rPr>
                        <a:t>) as</a:t>
                      </a:r>
                    </a:p>
                    <a:p>
                      <a:pPr algn="ctr">
                        <a:lnSpc>
                          <a:spcPct val="107000"/>
                        </a:lnSpc>
                        <a:spcAft>
                          <a:spcPts val="0"/>
                        </a:spcAft>
                      </a:pPr>
                      <a:endParaRPr lang="fr-F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0"/>
                        </a:spcAft>
                        <a:buFontTx/>
                        <a:buChar char="-"/>
                      </a:pPr>
                      <a:r>
                        <a:rPr lang="fr-FR"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Adaptation and/or mitigation </a:t>
                      </a:r>
                      <a:r>
                        <a:rPr lang="fr-FR" sz="15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measures</a:t>
                      </a:r>
                      <a:r>
                        <a:rPr lang="fr-FR"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to </a:t>
                      </a:r>
                      <a:r>
                        <a:rPr lang="fr-FR" sz="15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climate</a:t>
                      </a:r>
                      <a:r>
                        <a:rPr lang="fr-FR"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changes impacts</a:t>
                      </a:r>
                    </a:p>
                    <a:p>
                      <a:pPr marL="0" indent="0">
                        <a:lnSpc>
                          <a:spcPct val="107000"/>
                        </a:lnSpc>
                        <a:spcAft>
                          <a:spcPts val="0"/>
                        </a:spcAft>
                        <a:buFontTx/>
                        <a:buNone/>
                      </a:pPr>
                      <a:endParaRPr lang="fr-FR"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0"/>
                        </a:spcAft>
                        <a:buFontTx/>
                        <a:buChar char="-"/>
                      </a:pPr>
                      <a:r>
                        <a:rPr lang="fr-FR" sz="15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Disaster</a:t>
                      </a:r>
                      <a:r>
                        <a:rPr lang="fr-FR"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Risk Reduction </a:t>
                      </a:r>
                      <a:r>
                        <a:rPr lang="fr-FR" sz="15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incentives</a:t>
                      </a:r>
                      <a:r>
                        <a:rPr lang="fr-FR"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/contribution </a:t>
                      </a:r>
                    </a:p>
                    <a:p>
                      <a:pPr marL="0" indent="0">
                        <a:lnSpc>
                          <a:spcPct val="107000"/>
                        </a:lnSpc>
                        <a:spcAft>
                          <a:spcPts val="0"/>
                        </a:spcAft>
                        <a:buFontTx/>
                        <a:buNone/>
                      </a:pPr>
                      <a:endParaRPr lang="fr-FR"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0"/>
                        </a:spcAft>
                        <a:buFontTx/>
                        <a:buChar char="-"/>
                      </a:pPr>
                      <a:r>
                        <a:rPr lang="fr-FR"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 </a:t>
                      </a:r>
                      <a:r>
                        <a:rPr lang="fr-FR" sz="15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better</a:t>
                      </a:r>
                      <a:r>
                        <a:rPr lang="fr-FR"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land use planning </a:t>
                      </a:r>
                    </a:p>
                    <a:p>
                      <a:pPr marL="171450" indent="-171450">
                        <a:lnSpc>
                          <a:spcPct val="107000"/>
                        </a:lnSpc>
                        <a:spcAft>
                          <a:spcPts val="0"/>
                        </a:spcAft>
                        <a:buFontTx/>
                        <a:buChar char="-"/>
                      </a:pPr>
                      <a:endParaRPr lang="fr-FR"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0"/>
                        </a:spcAft>
                        <a:buFontTx/>
                        <a:buChar char="-"/>
                      </a:pPr>
                      <a:r>
                        <a:rPr lang="fr-FR"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fr-FR" sz="15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very</a:t>
                      </a:r>
                      <a:r>
                        <a:rPr lang="fr-FR"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fr-FR" sz="15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powerful</a:t>
                      </a:r>
                      <a:r>
                        <a:rPr lang="fr-FR"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fr-FR" sz="15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tools</a:t>
                      </a:r>
                      <a:r>
                        <a:rPr lang="fr-FR"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and </a:t>
                      </a:r>
                      <a:r>
                        <a:rPr lang="fr-FR" sz="15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internal</a:t>
                      </a:r>
                      <a:r>
                        <a:rPr lang="fr-FR"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fr-FR" sz="15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funding</a:t>
                      </a:r>
                      <a:r>
                        <a:rPr lang="fr-FR"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source of CDRF </a:t>
                      </a:r>
                    </a:p>
                    <a:p>
                      <a:pPr marL="171450" indent="-171450">
                        <a:lnSpc>
                          <a:spcPct val="107000"/>
                        </a:lnSpc>
                        <a:spcAft>
                          <a:spcPts val="0"/>
                        </a:spcAft>
                        <a:buFontTx/>
                        <a:buChar char="-"/>
                      </a:pPr>
                      <a:endParaRPr lang="fr-FR"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endParaRPr>
                    </a:p>
                    <a:p>
                      <a:pPr marL="0" indent="0" algn="ctr">
                        <a:lnSpc>
                          <a:spcPct val="107000"/>
                        </a:lnSpc>
                        <a:spcAft>
                          <a:spcPts val="0"/>
                        </a:spcAft>
                        <a:buFontTx/>
                        <a:buNone/>
                      </a:pPr>
                      <a:r>
                        <a:rPr lang="fr-F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fr-FR" sz="1600" b="1" i="0"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Disasters</a:t>
                      </a:r>
                      <a:r>
                        <a:rPr lang="fr-FR" sz="1600" b="1"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fr-FR" sz="1600" b="1" i="0"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could</a:t>
                      </a:r>
                      <a:r>
                        <a:rPr lang="fr-FR" sz="1600" b="1"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fr-FR" sz="1600" b="1" i="0"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should</a:t>
                      </a:r>
                      <a:r>
                        <a:rPr lang="fr-FR" sz="1600" b="1"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fr-FR" sz="1600" b="1" i="0"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be</a:t>
                      </a:r>
                      <a:r>
                        <a:rPr lang="fr-FR" sz="1600" b="1"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fr-FR" sz="1600" b="1" i="0"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considered</a:t>
                      </a:r>
                      <a:r>
                        <a:rPr lang="fr-FR" sz="1600" b="1"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as </a:t>
                      </a:r>
                      <a:r>
                        <a:rPr lang="fr-FR" sz="1600" b="1" i="0"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opportunity</a:t>
                      </a:r>
                      <a:r>
                        <a:rPr lang="fr-FR" sz="1600" b="1"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to </a:t>
                      </a:r>
                      <a:r>
                        <a:rPr lang="fr-FR" sz="1600" b="1" i="0"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advance</a:t>
                      </a:r>
                      <a:r>
                        <a:rPr lang="fr-FR" sz="1600" b="1"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fr-FR" sz="1600" b="1" i="0"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sustainable</a:t>
                      </a:r>
                      <a:r>
                        <a:rPr lang="fr-FR" sz="1600" b="1"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fr-FR" sz="1600" b="1" i="0"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development</a:t>
                      </a:r>
                      <a:r>
                        <a:rPr lang="fr-FR" sz="1600" b="1"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by the </a:t>
                      </a:r>
                      <a:r>
                        <a:rPr lang="fr-FR" sz="1600" b="1" i="0"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means</a:t>
                      </a:r>
                      <a:r>
                        <a:rPr lang="fr-FR" sz="1600" b="1"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of CDRF</a:t>
                      </a:r>
                      <a:endParaRPr lang="fr-FR" sz="1600" b="1"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398071573"/>
                  </a:ext>
                </a:extLst>
              </a:tr>
            </a:tbl>
          </a:graphicData>
        </a:graphic>
      </p:graphicFrame>
      <p:sp>
        <p:nvSpPr>
          <p:cNvPr id="12" name="Title 4">
            <a:extLst>
              <a:ext uri="{FF2B5EF4-FFF2-40B4-BE49-F238E27FC236}">
                <a16:creationId xmlns:a16="http://schemas.microsoft.com/office/drawing/2014/main" id="{73892D77-859A-4EBF-9D02-8147DA161150}"/>
              </a:ext>
            </a:extLst>
          </p:cNvPr>
          <p:cNvSpPr txBox="1">
            <a:spLocks/>
          </p:cNvSpPr>
          <p:nvPr/>
        </p:nvSpPr>
        <p:spPr>
          <a:xfrm>
            <a:off x="402213" y="312822"/>
            <a:ext cx="11387573" cy="490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dirty="0">
                <a:solidFill>
                  <a:schemeClr val="tx1">
                    <a:lumMod val="50000"/>
                    <a:lumOff val="50000"/>
                  </a:schemeClr>
                </a:solidFill>
                <a:latin typeface="Gill Sans MT" panose="020B0502020104020203" pitchFamily="34" charset="0"/>
              </a:rPr>
              <a:t>CLIMATE &amp; DISASTER RISK FINANCING ONLINE TRAINING </a:t>
            </a:r>
          </a:p>
          <a:p>
            <a:pPr algn="ctr"/>
            <a:r>
              <a:rPr lang="en-ZA" sz="1400" b="1" i="1" dirty="0">
                <a:solidFill>
                  <a:schemeClr val="tx1">
                    <a:lumMod val="50000"/>
                    <a:lumOff val="50000"/>
                  </a:schemeClr>
                </a:solidFill>
                <a:latin typeface="Gill Sans MT" panose="020B0502020104020203" pitchFamily="34" charset="0"/>
              </a:rPr>
              <a:t>SESSION 4 : </a:t>
            </a:r>
            <a:r>
              <a:rPr lang="en-US" sz="1400" b="1" i="1" dirty="0">
                <a:solidFill>
                  <a:schemeClr val="tx1">
                    <a:lumMod val="50000"/>
                    <a:lumOff val="50000"/>
                  </a:schemeClr>
                </a:solidFill>
                <a:effectLst/>
                <a:latin typeface="Gill Sans MT" panose="020B0502020104020203" pitchFamily="34" charset="0"/>
                <a:ea typeface="Calibri" panose="020F0502020204030204" pitchFamily="34" charset="0"/>
              </a:rPr>
              <a:t>Key financial instruments available which resonate with the African context</a:t>
            </a:r>
            <a:endParaRPr lang="en-ZA" sz="1400" b="1" i="1" dirty="0">
              <a:solidFill>
                <a:schemeClr val="tx1">
                  <a:lumMod val="50000"/>
                  <a:lumOff val="50000"/>
                </a:schemeClr>
              </a:solidFill>
              <a:latin typeface="Gill Sans MT" panose="020B0502020104020203" pitchFamily="34" charset="0"/>
            </a:endParaRPr>
          </a:p>
        </p:txBody>
      </p:sp>
    </p:spTree>
    <p:extLst>
      <p:ext uri="{BB962C8B-B14F-4D97-AF65-F5344CB8AC3E}">
        <p14:creationId xmlns:p14="http://schemas.microsoft.com/office/powerpoint/2010/main" val="306835998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2495</TotalTime>
  <Words>2949</Words>
  <Application>Microsoft Office PowerPoint</Application>
  <PresentationFormat>Widescreen</PresentationFormat>
  <Paragraphs>385</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Calibri Light</vt:lpstr>
      <vt:lpstr>Gill Sans MT</vt:lpstr>
      <vt:lpstr>Symbol</vt:lpstr>
      <vt:lpstr>Tahoma</vt:lpstr>
      <vt:lpstr>Wingdings</vt:lpstr>
      <vt:lpstr>Thème Office</vt:lpstr>
      <vt:lpstr>SESSION 5:    Introduction to Key Financial Instruments    Prof. RANDRIANALIJAONA Tiana Mahefasoa Disaster Risk Governance and Sustainable Development Economist Development Centre of Economic Studies and Research  University of Antananarivo - Madagascar </vt:lpstr>
      <vt:lpstr>Outline</vt:lpstr>
      <vt:lpstr>PowerPoint Presentation</vt:lpstr>
      <vt:lpstr>1) RISK TRANSFER</vt:lpstr>
      <vt:lpstr>PowerPoint Presentation</vt:lpstr>
      <vt:lpstr>2) CONTINGENT LINES OF CREDIT</vt:lpstr>
      <vt:lpstr>2) CONTINGENT LINES OF CREDIT</vt:lpstr>
      <vt:lpstr>3) CONTINGENCY FUNDS</vt:lpstr>
      <vt:lpstr>4) INOVATIVE FUNDS INSTRUMENTS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Gouvernance des risques de catastrophe  et Développement communautaire</dc:title>
  <dc:creator>User</dc:creator>
  <cp:lastModifiedBy>Beth Mbote</cp:lastModifiedBy>
  <cp:revision>74</cp:revision>
  <dcterms:created xsi:type="dcterms:W3CDTF">2016-12-02T07:20:21Z</dcterms:created>
  <dcterms:modified xsi:type="dcterms:W3CDTF">2022-09-06T08:20:29Z</dcterms:modified>
</cp:coreProperties>
</file>