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85" r:id="rId4"/>
    <p:sldId id="294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8" r:id="rId14"/>
    <p:sldId id="296" r:id="rId15"/>
    <p:sldId id="299" r:id="rId16"/>
    <p:sldId id="300" r:id="rId17"/>
    <p:sldId id="301" r:id="rId18"/>
    <p:sldId id="302" r:id="rId19"/>
    <p:sldId id="303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2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10" autoAdjust="0"/>
    <p:restoredTop sz="94646"/>
  </p:normalViewPr>
  <p:slideViewPr>
    <p:cSldViewPr snapToGrid="0">
      <p:cViewPr varScale="1">
        <p:scale>
          <a:sx n="86" d="100"/>
          <a:sy n="86" d="100"/>
        </p:scale>
        <p:origin x="37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6082-9CB7-4C85-9568-BF492450263B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C970-D21B-4B6D-A381-7CCBE92BB7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12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6082-9CB7-4C85-9568-BF492450263B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C970-D21B-4B6D-A381-7CCBE92BB7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44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6082-9CB7-4C85-9568-BF492450263B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C970-D21B-4B6D-A381-7CCBE92BB7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67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6082-9CB7-4C85-9568-BF492450263B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C970-D21B-4B6D-A381-7CCBE92BB7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69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6082-9CB7-4C85-9568-BF492450263B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C970-D21B-4B6D-A381-7CCBE92BB7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19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6082-9CB7-4C85-9568-BF492450263B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C970-D21B-4B6D-A381-7CCBE92BB7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401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6082-9CB7-4C85-9568-BF492450263B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C970-D21B-4B6D-A381-7CCBE92BB7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14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6082-9CB7-4C85-9568-BF492450263B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C970-D21B-4B6D-A381-7CCBE92BB7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079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6082-9CB7-4C85-9568-BF492450263B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C970-D21B-4B6D-A381-7CCBE92BB7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673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6082-9CB7-4C85-9568-BF492450263B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C970-D21B-4B6D-A381-7CCBE92BB7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789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6082-9CB7-4C85-9568-BF492450263B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C970-D21B-4B6D-A381-7CCBE92BB7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050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06082-9CB7-4C85-9568-BF492450263B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1C970-D21B-4B6D-A381-7CCBE92BB7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903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642248D-723A-45B1-916F-95BB7735477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285753" y="174978"/>
            <a:chExt cx="8572493" cy="650804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E957F0D-87B9-4FBF-B96E-68492C72B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4556957" y="174978"/>
              <a:ext cx="4301289" cy="650804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A813BC6-8066-4E30-BDFD-18DB31AF9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753" y="174978"/>
              <a:ext cx="4271206" cy="650804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BDDAF9-19A1-4676-AD3F-5BDBB0EEDF41}"/>
                </a:ext>
              </a:extLst>
            </p:cNvPr>
            <p:cNvSpPr/>
            <p:nvPr/>
          </p:nvSpPr>
          <p:spPr>
            <a:xfrm>
              <a:off x="285753" y="174978"/>
              <a:ext cx="8572493" cy="6508044"/>
            </a:xfrm>
            <a:prstGeom prst="rect">
              <a:avLst/>
            </a:pr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81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A908B98-B569-4248-B23D-79F4BD1F4D61}"/>
                </a:ext>
              </a:extLst>
            </p:cNvPr>
            <p:cNvSpPr/>
            <p:nvPr/>
          </p:nvSpPr>
          <p:spPr>
            <a:xfrm>
              <a:off x="1130966" y="664937"/>
              <a:ext cx="6882065" cy="552812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753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81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7041E31-AA63-4769-80EA-B83B0BED6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75" y="1617785"/>
            <a:ext cx="9391650" cy="3758083"/>
          </a:xfrm>
        </p:spPr>
        <p:txBody>
          <a:bodyPr>
            <a:normAutofit/>
          </a:bodyPr>
          <a:lstStyle/>
          <a:p>
            <a:pPr algn="ctr"/>
            <a:r>
              <a:rPr lang="fr-FR" sz="4000" b="1" u="sng" dirty="0">
                <a:latin typeface="Gill Sans MT" panose="020B0502020104020203" pitchFamily="34" charset="0"/>
              </a:rPr>
              <a:t>SESSION 4:</a:t>
            </a:r>
            <a:br>
              <a:rPr lang="fr-FR" sz="3675" b="1" u="sng" dirty="0">
                <a:latin typeface="Gill Sans MT" panose="020B0502020104020203" pitchFamily="34" charset="0"/>
              </a:rPr>
            </a:br>
            <a:br>
              <a:rPr lang="fr-FR" sz="675" b="1" dirty="0">
                <a:latin typeface="Gill Sans MT" panose="020B0502020104020203" pitchFamily="34" charset="0"/>
              </a:rPr>
            </a:br>
            <a:r>
              <a:rPr lang="en-US" sz="3100" b="1" dirty="0">
                <a:latin typeface="Gill Sans MT" panose="020B0502020104020203" pitchFamily="34" charset="0"/>
              </a:rPr>
              <a:t>Fundamentals of Disaster Risk Financing : </a:t>
            </a:r>
            <a:br>
              <a:rPr lang="en-US" sz="3100" b="1" dirty="0">
                <a:latin typeface="Gill Sans MT" panose="020B0502020104020203" pitchFamily="34" charset="0"/>
              </a:rPr>
            </a:br>
            <a:r>
              <a:rPr lang="en-US" sz="3100" b="1" dirty="0">
                <a:latin typeface="Gill Sans MT" panose="020B0502020104020203" pitchFamily="34" charset="0"/>
              </a:rPr>
              <a:t>key concepts and principles</a:t>
            </a:r>
            <a:br>
              <a:rPr lang="en-ZA" sz="2700" b="1" dirty="0">
                <a:latin typeface="Gill Sans MT" panose="020B0502020104020203" pitchFamily="34" charset="0"/>
              </a:rPr>
            </a:br>
            <a:br>
              <a:rPr lang="en-ZA" sz="3000" b="1" dirty="0">
                <a:latin typeface="Gill Sans MT" panose="020B0502020104020203" pitchFamily="34" charset="0"/>
              </a:rPr>
            </a:br>
            <a:br>
              <a:rPr lang="en-ZA" sz="3000" b="1" dirty="0">
                <a:latin typeface="Gill Sans MT" panose="020B0502020104020203" pitchFamily="34" charset="0"/>
              </a:rPr>
            </a:br>
            <a:r>
              <a:rPr lang="en-US" sz="2200" b="1" i="1" dirty="0">
                <a:latin typeface="Gill Sans MT" panose="020B0502020104020203" pitchFamily="34" charset="0"/>
              </a:rPr>
              <a:t>Dr Elizabeth </a:t>
            </a:r>
            <a:r>
              <a:rPr lang="en-US" sz="2200" b="1" i="1" dirty="0" err="1">
                <a:latin typeface="Gill Sans MT" panose="020B0502020104020203" pitchFamily="34" charset="0"/>
              </a:rPr>
              <a:t>Nanziri</a:t>
            </a:r>
            <a:br>
              <a:rPr lang="en-US" sz="2200" b="1" i="1">
                <a:latin typeface="Gill Sans MT" panose="020B0502020104020203" pitchFamily="34" charset="0"/>
              </a:rPr>
            </a:br>
            <a:r>
              <a:rPr lang="en-US" sz="2200" b="1" i="1">
                <a:latin typeface="Gill Sans MT" panose="020B0502020104020203" pitchFamily="34" charset="0"/>
              </a:rPr>
              <a:t>Stellenbosch University Business School</a:t>
            </a:r>
            <a:br>
              <a:rPr lang="en-ZA" sz="2200" b="1" i="1" dirty="0">
                <a:latin typeface="Gill Sans MT" panose="020B0502020104020203" pitchFamily="34" charset="0"/>
              </a:rPr>
            </a:br>
            <a:endParaRPr lang="fr-FR" b="1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2A348C-780E-4145-9C19-6C5DCB76191B}"/>
              </a:ext>
            </a:extLst>
          </p:cNvPr>
          <p:cNvSpPr txBox="1"/>
          <p:nvPr/>
        </p:nvSpPr>
        <p:spPr>
          <a:xfrm>
            <a:off x="2460206" y="651957"/>
            <a:ext cx="7274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&amp; DISASTER RISK FINANCING ONLINE TRAINING </a:t>
            </a:r>
          </a:p>
        </p:txBody>
      </p:sp>
    </p:spTree>
    <p:extLst>
      <p:ext uri="{BB962C8B-B14F-4D97-AF65-F5344CB8AC3E}">
        <p14:creationId xmlns:p14="http://schemas.microsoft.com/office/powerpoint/2010/main" val="44207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5C41D5-3F9D-4DF8-8FC0-56F26F570A6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A7E9CA-7213-4ABC-AC37-510774A024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48F30D3-D545-4ADE-AFA4-692B7CDA7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97A6A96-4A6A-4532-9105-B12BD55A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654112-3DE8-44DA-86ED-47C55598699E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12778F-CD7F-42A5-AC82-257088ECBAE3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E6F68FFB-1589-4778-BD8D-0426535063E5}"/>
              </a:ext>
            </a:extLst>
          </p:cNvPr>
          <p:cNvSpPr txBox="1">
            <a:spLocks/>
          </p:cNvSpPr>
          <p:nvPr/>
        </p:nvSpPr>
        <p:spPr>
          <a:xfrm>
            <a:off x="1207607" y="3114689"/>
            <a:ext cx="2499591" cy="2046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002E54"/>
                </a:solidFill>
                <a:latin typeface="Arial" charset="0"/>
                <a:ea typeface="Arial" charset="0"/>
                <a:cs typeface="Arial" charset="0"/>
              </a:rPr>
              <a:t>Remember</a:t>
            </a:r>
            <a:br>
              <a:rPr lang="en-GB" sz="3600" dirty="0">
                <a:solidFill>
                  <a:srgbClr val="002E54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3600" dirty="0">
                <a:solidFill>
                  <a:srgbClr val="002E54"/>
                </a:solidFill>
                <a:latin typeface="Arial" charset="0"/>
                <a:ea typeface="Arial" charset="0"/>
                <a:cs typeface="Arial" charset="0"/>
              </a:rPr>
              <a:t>Four Core Principles </a:t>
            </a:r>
            <a:br>
              <a:rPr lang="en-GB" sz="3600" dirty="0">
                <a:solidFill>
                  <a:srgbClr val="002E54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3600" dirty="0">
                <a:solidFill>
                  <a:srgbClr val="002E54"/>
                </a:solidFill>
                <a:latin typeface="Arial" charset="0"/>
                <a:ea typeface="Arial" charset="0"/>
                <a:cs typeface="Arial" charset="0"/>
              </a:rPr>
              <a:t>of DRF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FFA8B87-3BE4-44B0-AC09-CF365646326E}"/>
              </a:ext>
            </a:extLst>
          </p:cNvPr>
          <p:cNvSpPr txBox="1">
            <a:spLocks/>
          </p:cNvSpPr>
          <p:nvPr/>
        </p:nvSpPr>
        <p:spPr>
          <a:xfrm>
            <a:off x="3858258" y="2683475"/>
            <a:ext cx="2863516" cy="81531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US" sz="1600" b="1" dirty="0">
                <a:solidFill>
                  <a:srgbClr val="002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Timeliness</a:t>
            </a:r>
            <a:r>
              <a:rPr lang="en-US" sz="1600" dirty="0">
                <a:solidFill>
                  <a:srgbClr val="002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Funding</a:t>
            </a:r>
          </a:p>
        </p:txBody>
      </p:sp>
      <p:pic>
        <p:nvPicPr>
          <p:cNvPr id="13" name="Picture 10" descr="wb-2-ppt3-1-110.png">
            <a:extLst>
              <a:ext uri="{FF2B5EF4-FFF2-40B4-BE49-F238E27FC236}">
                <a16:creationId xmlns:a16="http://schemas.microsoft.com/office/drawing/2014/main" id="{E5FB0C91-D57A-4C7D-9BCF-7407AB1DD1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236" y="1777531"/>
            <a:ext cx="1299086" cy="1186873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90CCB79-E21E-498D-BB5B-BC026B3C9940}"/>
              </a:ext>
            </a:extLst>
          </p:cNvPr>
          <p:cNvSpPr txBox="1">
            <a:spLocks/>
          </p:cNvSpPr>
          <p:nvPr/>
        </p:nvSpPr>
        <p:spPr>
          <a:xfrm>
            <a:off x="7488106" y="2810288"/>
            <a:ext cx="3469549" cy="81531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US" sz="1600" b="1" dirty="0">
                <a:solidFill>
                  <a:srgbClr val="002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One Financial Instrument </a:t>
            </a:r>
          </a:p>
          <a:p>
            <a:pPr algn="ctr" defTabSz="1219170"/>
            <a:r>
              <a:rPr lang="en-US" sz="1600" dirty="0">
                <a:solidFill>
                  <a:srgbClr val="002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Address All Risks</a:t>
            </a:r>
          </a:p>
        </p:txBody>
      </p:sp>
      <p:pic>
        <p:nvPicPr>
          <p:cNvPr id="15" name="Picture 14" descr="wb-2-ppt3-1-113.png">
            <a:extLst>
              <a:ext uri="{FF2B5EF4-FFF2-40B4-BE49-F238E27FC236}">
                <a16:creationId xmlns:a16="http://schemas.microsoft.com/office/drawing/2014/main" id="{AAF28ACC-CC74-4801-BCF3-7B4C4DF445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049" y="1694906"/>
            <a:ext cx="1595663" cy="1323083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AA3895E-C704-4061-BA3D-3B1F0C3BF406}"/>
              </a:ext>
            </a:extLst>
          </p:cNvPr>
          <p:cNvSpPr txBox="1">
            <a:spLocks/>
          </p:cNvSpPr>
          <p:nvPr/>
        </p:nvSpPr>
        <p:spPr>
          <a:xfrm>
            <a:off x="3707198" y="5491798"/>
            <a:ext cx="3149160" cy="865773"/>
          </a:xfrm>
          <a:prstGeom prst="rect">
            <a:avLst/>
          </a:prstGeom>
          <a:noFill/>
          <a:ln>
            <a:noFill/>
          </a:ln>
        </p:spPr>
        <p:txBody>
          <a:bodyPr vert="horz" lIns="121920" tIns="60960" rIns="121920" bIns="6096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US" sz="1600" dirty="0">
                <a:solidFill>
                  <a:srgbClr val="002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1600" b="1" dirty="0">
                <a:solidFill>
                  <a:srgbClr val="002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money reaches beneficiaries is as important </a:t>
            </a:r>
            <a:r>
              <a:rPr lang="en-US" sz="1600" dirty="0">
                <a:solidFill>
                  <a:srgbClr val="002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where it comes from </a:t>
            </a:r>
          </a:p>
        </p:txBody>
      </p:sp>
      <p:pic>
        <p:nvPicPr>
          <p:cNvPr id="17" name="Picture 12" descr="wb-2-ppt3-1-111.png">
            <a:extLst>
              <a:ext uri="{FF2B5EF4-FFF2-40B4-BE49-F238E27FC236}">
                <a16:creationId xmlns:a16="http://schemas.microsoft.com/office/drawing/2014/main" id="{0B991C14-3C7F-46AD-B68F-C64427D6C9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660" y="3887352"/>
            <a:ext cx="1478237" cy="1497271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F960863-1736-4AE6-B6AE-F28DA8C45676}"/>
              </a:ext>
            </a:extLst>
          </p:cNvPr>
          <p:cNvSpPr txBox="1">
            <a:spLocks/>
          </p:cNvSpPr>
          <p:nvPr/>
        </p:nvSpPr>
        <p:spPr>
          <a:xfrm>
            <a:off x="7648302" y="5518922"/>
            <a:ext cx="3149157" cy="83295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US" sz="1600" dirty="0">
                <a:solidFill>
                  <a:srgbClr val="002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sound financial decisions </a:t>
            </a:r>
            <a:r>
              <a:rPr lang="en-US" sz="1600" b="1" dirty="0">
                <a:solidFill>
                  <a:srgbClr val="002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need to have the right information</a:t>
            </a:r>
          </a:p>
        </p:txBody>
      </p:sp>
      <p:pic>
        <p:nvPicPr>
          <p:cNvPr id="19" name="Picture 18" descr="wb-2-ppt3-1-112.png">
            <a:extLst>
              <a:ext uri="{FF2B5EF4-FFF2-40B4-BE49-F238E27FC236}">
                <a16:creationId xmlns:a16="http://schemas.microsoft.com/office/drawing/2014/main" id="{97098296-CA14-44D7-9BED-5A35E06B11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673" y="3887354"/>
            <a:ext cx="1288417" cy="1497271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B5C0047A-CB39-C2E7-7EC1-F4E9C16D3E03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4: </a:t>
            </a: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FUNDAMENTALS OF CDRF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087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5C41D5-3F9D-4DF8-8FC0-56F26F570A6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A7E9CA-7213-4ABC-AC37-510774A024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48F30D3-D545-4ADE-AFA4-692B7CDA7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97A6A96-4A6A-4532-9105-B12BD55A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654112-3DE8-44DA-86ED-47C55598699E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12778F-CD7F-42A5-AC82-257088ECBAE3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55306" y="1204522"/>
            <a:ext cx="9794434" cy="490384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682C43"/>
                </a:solidFill>
                <a:latin typeface="+mn-lt"/>
              </a:rPr>
              <a:t>CONCLUSION</a:t>
            </a:r>
            <a:endParaRPr lang="en-US" sz="2800" b="1" dirty="0">
              <a:solidFill>
                <a:srgbClr val="682C43"/>
              </a:solidFill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E56289-2DBD-4253-9C8B-1F8D4D8436A4}"/>
              </a:ext>
            </a:extLst>
          </p:cNvPr>
          <p:cNvSpPr/>
          <p:nvPr/>
        </p:nvSpPr>
        <p:spPr>
          <a:xfrm>
            <a:off x="1402554" y="1982229"/>
            <a:ext cx="93868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2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attain its objective of efficient development and livelihoods protection, DRF, as DRR mitigation measures need to be properly designed in a broader DRR context and efforts, and especially, in line with economic development policy design.</a:t>
            </a:r>
          </a:p>
          <a:p>
            <a:endParaRPr lang="en-GB" sz="2400" dirty="0">
              <a:solidFill>
                <a:srgbClr val="002E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002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 use of DRF and its supporting financial instruments could be more cost-effective and sustainable if designed within the Economic Risk Atlas (ERA) perspective.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B6CB2076-9601-AACA-5462-9DF46E83D14A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4: </a:t>
            </a: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FUNDAMENTALS OF CDRF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713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5C41D5-3F9D-4DF8-8FC0-56F26F570A6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A7E9CA-7213-4ABC-AC37-510774A024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48F30D3-D545-4ADE-AFA4-692B7CDA7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97A6A96-4A6A-4532-9105-B12BD55A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654112-3DE8-44DA-86ED-47C55598699E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12778F-CD7F-42A5-AC82-257088ECBAE3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sp>
        <p:nvSpPr>
          <p:cNvPr id="11" name="Title 4">
            <a:extLst>
              <a:ext uri="{FF2B5EF4-FFF2-40B4-BE49-F238E27FC236}">
                <a16:creationId xmlns:a16="http://schemas.microsoft.com/office/drawing/2014/main" id="{60E3AFCD-24D6-4D76-91E2-9F376BCCA7B2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3: </a:t>
            </a: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FUNDAMENTALS OF CDRF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536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642248D-723A-45B1-916F-95BB7735477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285753" y="174978"/>
            <a:chExt cx="8572493" cy="650804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E957F0D-87B9-4FBF-B96E-68492C72B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4556957" y="174978"/>
              <a:ext cx="4301289" cy="650804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A813BC6-8066-4E30-BDFD-18DB31AF9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753" y="174978"/>
              <a:ext cx="4271206" cy="650804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BDDAF9-19A1-4676-AD3F-5BDBB0EEDF41}"/>
                </a:ext>
              </a:extLst>
            </p:cNvPr>
            <p:cNvSpPr/>
            <p:nvPr/>
          </p:nvSpPr>
          <p:spPr>
            <a:xfrm>
              <a:off x="285753" y="174978"/>
              <a:ext cx="8572493" cy="6508044"/>
            </a:xfrm>
            <a:prstGeom prst="rect">
              <a:avLst/>
            </a:pr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81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A908B98-B569-4248-B23D-79F4BD1F4D61}"/>
                </a:ext>
              </a:extLst>
            </p:cNvPr>
            <p:cNvSpPr/>
            <p:nvPr/>
          </p:nvSpPr>
          <p:spPr>
            <a:xfrm>
              <a:off x="1130966" y="664937"/>
              <a:ext cx="6882065" cy="552812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753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81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7041E31-AA63-4769-80EA-B83B0BED6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75" y="1617785"/>
            <a:ext cx="9391650" cy="375808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u="sng" dirty="0">
                <a:latin typeface="Gill Sans MT" panose="020B0502020104020203" pitchFamily="34" charset="0"/>
              </a:rPr>
              <a:t>SESSION 3:</a:t>
            </a:r>
            <a:br>
              <a:rPr lang="fr-FR" sz="3675" b="1" u="sng" dirty="0">
                <a:latin typeface="Gill Sans MT" panose="020B0502020104020203" pitchFamily="34" charset="0"/>
              </a:rPr>
            </a:br>
            <a:br>
              <a:rPr lang="fr-FR" sz="675" b="1" dirty="0">
                <a:latin typeface="Gill Sans MT" panose="020B0502020104020203" pitchFamily="34" charset="0"/>
              </a:rPr>
            </a:br>
            <a:r>
              <a:rPr lang="en-US" sz="3100" b="1" dirty="0">
                <a:latin typeface="Gill Sans MT" panose="020B0502020104020203" pitchFamily="34" charset="0"/>
              </a:rPr>
              <a:t>Financial Risk Management of Crises</a:t>
            </a:r>
            <a:br>
              <a:rPr lang="fr-FR" sz="3100" b="1" dirty="0">
                <a:latin typeface="Gill Sans MT" panose="020B0502020104020203" pitchFamily="34" charset="0"/>
              </a:rPr>
            </a:br>
            <a:br>
              <a:rPr lang="fr-FR" sz="3100" b="1" dirty="0">
                <a:latin typeface="Gill Sans MT" panose="020B0502020104020203" pitchFamily="34" charset="0"/>
              </a:rPr>
            </a:br>
            <a:r>
              <a:rPr lang="en-US" sz="2700" b="1" dirty="0">
                <a:solidFill>
                  <a:srgbClr val="682C43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23</a:t>
            </a:r>
            <a:r>
              <a:rPr lang="en-US" sz="2700" b="1" dirty="0">
                <a:solidFill>
                  <a:srgbClr val="682C43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/11/2021</a:t>
            </a:r>
            <a:br>
              <a:rPr lang="en-ZA" sz="3000" b="1" dirty="0">
                <a:latin typeface="Gill Sans MT" panose="020B0502020104020203" pitchFamily="34" charset="0"/>
              </a:rPr>
            </a:br>
            <a:br>
              <a:rPr lang="en-ZA" sz="3000" b="1" dirty="0">
                <a:latin typeface="Gill Sans MT" panose="020B0502020104020203" pitchFamily="34" charset="0"/>
              </a:rPr>
            </a:br>
            <a:r>
              <a:rPr lang="en-ZA" sz="2200" b="1" i="1" dirty="0">
                <a:latin typeface="Gill Sans MT" panose="020B0502020104020203" pitchFamily="34" charset="0"/>
              </a:rPr>
              <a:t>Prof. RANDRIANALIJAONA Tiana Mahefasoa</a:t>
            </a:r>
            <a:br>
              <a:rPr lang="en-ZA" sz="2200" b="1" i="1" dirty="0">
                <a:latin typeface="Gill Sans MT" panose="020B0502020104020203" pitchFamily="34" charset="0"/>
              </a:rPr>
            </a:br>
            <a:r>
              <a:rPr lang="en-ZA" sz="2200" b="1" i="1" dirty="0">
                <a:latin typeface="Gill Sans MT" panose="020B0502020104020203" pitchFamily="34" charset="0"/>
              </a:rPr>
              <a:t>Disaster Risk Governance and Sustainable Development Economist</a:t>
            </a:r>
            <a:br>
              <a:rPr lang="en-ZA" sz="2200" b="1" i="1" dirty="0">
                <a:latin typeface="Gill Sans MT" panose="020B0502020104020203" pitchFamily="34" charset="0"/>
              </a:rPr>
            </a:br>
            <a:r>
              <a:rPr lang="en-ZA" sz="2200" b="1" i="1" dirty="0">
                <a:latin typeface="Gill Sans MT" panose="020B0502020104020203" pitchFamily="34" charset="0"/>
              </a:rPr>
              <a:t>Development Centre of Economic Studies and Research</a:t>
            </a:r>
            <a:br>
              <a:rPr lang="en-ZA" sz="2200" b="1" i="1" dirty="0">
                <a:latin typeface="Gill Sans MT" panose="020B0502020104020203" pitchFamily="34" charset="0"/>
              </a:rPr>
            </a:br>
            <a:r>
              <a:rPr lang="en-ZA" sz="2200" b="1" i="1" dirty="0">
                <a:latin typeface="Gill Sans MT" panose="020B0502020104020203" pitchFamily="34" charset="0"/>
              </a:rPr>
              <a:t> University of Antananarivo - Madagascar</a:t>
            </a:r>
            <a:br>
              <a:rPr lang="en-ZA" sz="2200" b="1" i="1" dirty="0">
                <a:latin typeface="Gill Sans MT" panose="020B0502020104020203" pitchFamily="34" charset="0"/>
              </a:rPr>
            </a:br>
            <a:endParaRPr lang="fr-FR" b="1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2A348C-780E-4145-9C19-6C5DCB76191B}"/>
              </a:ext>
            </a:extLst>
          </p:cNvPr>
          <p:cNvSpPr txBox="1"/>
          <p:nvPr/>
        </p:nvSpPr>
        <p:spPr>
          <a:xfrm>
            <a:off x="2460206" y="651957"/>
            <a:ext cx="7274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&amp; DISASTER RISK FINANCING ONLINE TRAINING </a:t>
            </a:r>
          </a:p>
        </p:txBody>
      </p:sp>
    </p:spTree>
    <p:extLst>
      <p:ext uri="{BB962C8B-B14F-4D97-AF65-F5344CB8AC3E}">
        <p14:creationId xmlns:p14="http://schemas.microsoft.com/office/powerpoint/2010/main" val="1289463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5C41D5-3F9D-4DF8-8FC0-56F26F570A6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A7E9CA-7213-4ABC-AC37-510774A024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48F30D3-D545-4ADE-AFA4-692B7CDA7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97A6A96-4A6A-4532-9105-B12BD55A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654112-3DE8-44DA-86ED-47C55598699E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12778F-CD7F-42A5-AC82-257088ECBAE3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C8CD36F-4D81-4092-A1BA-53D6B1E1AA52}"/>
              </a:ext>
            </a:extLst>
          </p:cNvPr>
          <p:cNvSpPr txBox="1">
            <a:spLocks/>
          </p:cNvSpPr>
          <p:nvPr/>
        </p:nvSpPr>
        <p:spPr>
          <a:xfrm>
            <a:off x="621506" y="2762692"/>
            <a:ext cx="11094482" cy="3034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2" indent="-457200" algn="l"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During the occurrence of disasters…</a:t>
            </a:r>
          </a:p>
          <a:p>
            <a:pPr marL="1371600" lvl="2" indent="-457200" algn="l">
              <a:buFont typeface="Wingdings" panose="05000000000000000000" pitchFamily="2" charset="2"/>
              <a:buChar char="§"/>
            </a:pPr>
            <a:endParaRPr lang="en-US" sz="2400" b="1" dirty="0">
              <a:latin typeface="Arial" charset="0"/>
              <a:ea typeface="Arial" charset="0"/>
              <a:cs typeface="Arial" charset="0"/>
            </a:endParaRPr>
          </a:p>
          <a:p>
            <a:pPr marL="1371600" lvl="2" indent="-457200" algn="l"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Protecting an ongoing budget…</a:t>
            </a:r>
          </a:p>
          <a:p>
            <a:pPr marL="1371600" lvl="2" indent="-457200" algn="l">
              <a:buFont typeface="Wingdings" panose="05000000000000000000" pitchFamily="2" charset="2"/>
              <a:buChar char="§"/>
            </a:pPr>
            <a:endParaRPr lang="en-US" sz="2400" b="1" dirty="0">
              <a:latin typeface="Arial" charset="0"/>
              <a:ea typeface="Arial" charset="0"/>
              <a:cs typeface="Arial" charset="0"/>
            </a:endParaRPr>
          </a:p>
          <a:p>
            <a:pPr marL="1371600" lvl="2" indent="-457200" algn="l"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Protecting who or what…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4B6EA3-57F1-4AFB-BE34-8F351910A771}"/>
              </a:ext>
            </a:extLst>
          </p:cNvPr>
          <p:cNvSpPr txBox="1">
            <a:spLocks/>
          </p:cNvSpPr>
          <p:nvPr/>
        </p:nvSpPr>
        <p:spPr>
          <a:xfrm>
            <a:off x="621506" y="1268748"/>
            <a:ext cx="10906203" cy="1360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682C43"/>
                </a:solidFill>
                <a:latin typeface="Arial" charset="0"/>
                <a:ea typeface="Arial" charset="0"/>
                <a:cs typeface="Arial" charset="0"/>
              </a:rPr>
              <a:t>WHEN TO IMPLEMENT A </a:t>
            </a:r>
          </a:p>
          <a:p>
            <a:pPr algn="ctr"/>
            <a:r>
              <a:rPr lang="en-US" sz="3200" b="1" dirty="0">
                <a:solidFill>
                  <a:srgbClr val="682C43"/>
                </a:solidFill>
                <a:latin typeface="Arial" charset="0"/>
                <a:ea typeface="Arial" charset="0"/>
                <a:cs typeface="Arial" charset="0"/>
              </a:rPr>
              <a:t>DISASTER RISK FINANCING (DRF) POLICY 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7337BB4F-B19B-4BAD-9AA3-08531E0641A4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3: </a:t>
            </a: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FUNDAMENTALS OF CDRF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586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5C41D5-3F9D-4DF8-8FC0-56F26F570A6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A7E9CA-7213-4ABC-AC37-510774A024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48F30D3-D545-4ADE-AFA4-692B7CDA7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97A6A96-4A6A-4532-9105-B12BD55A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654112-3DE8-44DA-86ED-47C55598699E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12778F-CD7F-42A5-AC82-257088ECBAE3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F3C6CAE3-8FC3-4328-ACDC-481AA976586F}"/>
              </a:ext>
            </a:extLst>
          </p:cNvPr>
          <p:cNvSpPr txBox="1">
            <a:spLocks/>
          </p:cNvSpPr>
          <p:nvPr/>
        </p:nvSpPr>
        <p:spPr>
          <a:xfrm>
            <a:off x="781302" y="527184"/>
            <a:ext cx="10470193" cy="13118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682C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THE STAKEHOLDERS?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F8AD8DA-AD14-45A4-8EE9-D3406DC8102A}"/>
              </a:ext>
            </a:extLst>
          </p:cNvPr>
          <p:cNvSpPr txBox="1">
            <a:spLocks/>
          </p:cNvSpPr>
          <p:nvPr/>
        </p:nvSpPr>
        <p:spPr>
          <a:xfrm>
            <a:off x="897720" y="2137039"/>
            <a:ext cx="4838700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External stakeholders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Development organizations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Donors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Modeling firms (scientists)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Market players (insurers, banks, capital providers)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9EAC1880-F4F7-4C83-9839-3BE4D7D24BD0}"/>
              </a:ext>
            </a:extLst>
          </p:cNvPr>
          <p:cNvSpPr txBox="1">
            <a:spLocks/>
          </p:cNvSpPr>
          <p:nvPr/>
        </p:nvSpPr>
        <p:spPr>
          <a:xfrm>
            <a:off x="6247971" y="2126374"/>
            <a:ext cx="5003524" cy="46512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Internal stakeholders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Regional market/political organizations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Authorities </a:t>
            </a:r>
          </a:p>
          <a:p>
            <a:pPr lvl="1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</a:p>
          <a:p>
            <a:pPr lvl="1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Ministry of Finance</a:t>
            </a:r>
          </a:p>
          <a:p>
            <a:pPr lvl="1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Ministry of Interior</a:t>
            </a:r>
          </a:p>
          <a:p>
            <a:pPr lvl="1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GRC officials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C5C60244-23AF-4DED-9D7A-51A13E6BC856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3: </a:t>
            </a: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FUNDAMENTALS OF CDRF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583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5C41D5-3F9D-4DF8-8FC0-56F26F570A6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A7E9CA-7213-4ABC-AC37-510774A024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48F30D3-D545-4ADE-AFA4-692B7CDA7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97A6A96-4A6A-4532-9105-B12BD55A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654112-3DE8-44DA-86ED-47C55598699E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12778F-CD7F-42A5-AC82-257088ECBAE3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 dirty="0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C35C4BB4-930D-4E4B-BEF3-06E6CBCEE516}"/>
              </a:ext>
            </a:extLst>
          </p:cNvPr>
          <p:cNvSpPr txBox="1">
            <a:spLocks/>
          </p:cNvSpPr>
          <p:nvPr/>
        </p:nvSpPr>
        <p:spPr>
          <a:xfrm>
            <a:off x="386168" y="1268748"/>
            <a:ext cx="11360833" cy="1055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682C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 THE ISSUES IN RELATION </a:t>
            </a:r>
          </a:p>
          <a:p>
            <a:r>
              <a:rPr lang="en-US" sz="3600" b="1" dirty="0">
                <a:solidFill>
                  <a:srgbClr val="682C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STAKEHOLDERS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19B1A8B-C934-4413-B865-550121178114}"/>
              </a:ext>
            </a:extLst>
          </p:cNvPr>
          <p:cNvSpPr txBox="1">
            <a:spLocks/>
          </p:cNvSpPr>
          <p:nvPr/>
        </p:nvSpPr>
        <p:spPr>
          <a:xfrm>
            <a:off x="1319189" y="3028950"/>
            <a:ext cx="9494789" cy="2560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identify what is important to them?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can they do for policy (contribute or hinder)?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C51B6E52-A232-449E-9F1A-2EA260BF3651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3: </a:t>
            </a: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FUNDAMENTALS OF CDRF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505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5C41D5-3F9D-4DF8-8FC0-56F26F570A6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A7E9CA-7213-4ABC-AC37-510774A024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48F30D3-D545-4ADE-AFA4-692B7CDA7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97A6A96-4A6A-4532-9105-B12BD55A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654112-3DE8-44DA-86ED-47C55598699E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12778F-CD7F-42A5-AC82-257088ECBAE3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F6FEDC10-0E0E-4449-9F8A-8B784FB934B3}"/>
              </a:ext>
            </a:extLst>
          </p:cNvPr>
          <p:cNvSpPr txBox="1">
            <a:spLocks/>
          </p:cNvSpPr>
          <p:nvPr/>
        </p:nvSpPr>
        <p:spPr>
          <a:xfrm>
            <a:off x="957445" y="1065547"/>
            <a:ext cx="10178857" cy="8204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solidFill>
                  <a:srgbClr val="682C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STAKEHOLDER MAPPING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E970739-65D5-4E25-8259-AB6747FEF6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300014"/>
              </p:ext>
            </p:extLst>
          </p:nvPr>
        </p:nvGraphicFramePr>
        <p:xfrm>
          <a:off x="957445" y="2310842"/>
          <a:ext cx="10178857" cy="4157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0760">
                  <a:extLst>
                    <a:ext uri="{9D8B030D-6E8A-4147-A177-3AD203B41FA5}">
                      <a16:colId xmlns:a16="http://schemas.microsoft.com/office/drawing/2014/main" val="775148839"/>
                    </a:ext>
                  </a:extLst>
                </a:gridCol>
                <a:gridCol w="2187836">
                  <a:extLst>
                    <a:ext uri="{9D8B030D-6E8A-4147-A177-3AD203B41FA5}">
                      <a16:colId xmlns:a16="http://schemas.microsoft.com/office/drawing/2014/main" val="361077043"/>
                    </a:ext>
                  </a:extLst>
                </a:gridCol>
                <a:gridCol w="2315390">
                  <a:extLst>
                    <a:ext uri="{9D8B030D-6E8A-4147-A177-3AD203B41FA5}">
                      <a16:colId xmlns:a16="http://schemas.microsoft.com/office/drawing/2014/main" val="3638518608"/>
                    </a:ext>
                  </a:extLst>
                </a:gridCol>
                <a:gridCol w="2169156">
                  <a:extLst>
                    <a:ext uri="{9D8B030D-6E8A-4147-A177-3AD203B41FA5}">
                      <a16:colId xmlns:a16="http://schemas.microsoft.com/office/drawing/2014/main" val="2539192276"/>
                    </a:ext>
                  </a:extLst>
                </a:gridCol>
                <a:gridCol w="2205715">
                  <a:extLst>
                    <a:ext uri="{9D8B030D-6E8A-4147-A177-3AD203B41FA5}">
                      <a16:colId xmlns:a16="http://schemas.microsoft.com/office/drawing/2014/main" val="3222619865"/>
                    </a:ext>
                  </a:extLst>
                </a:gridCol>
              </a:tblGrid>
              <a:tr h="6590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682C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Development organizations</a:t>
                      </a:r>
                    </a:p>
                  </a:txBody>
                  <a:tcPr marL="68580" marR="68580" marT="0" marB="0" anchor="ctr">
                    <a:solidFill>
                      <a:srgbClr val="682C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Donors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82C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Modelling Company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82C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 players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82C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012672"/>
                  </a:ext>
                </a:extLst>
              </a:tr>
              <a:tr h="1758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Interest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Prosperity of organizations;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and physical resilience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Accountability and appropriate use of emergency funds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Access to quality data; Intellectual property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Market access &amp; growth at a price that reflects risk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25412"/>
                  </a:ext>
                </a:extLst>
              </a:tr>
              <a:tr h="1740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Influence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 funds, FRC expertise and experience on structure/organization and legitimacy.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Awareness, start-up and operational funds.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Giving capital (disbursement)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transfer and managerial expertise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614886"/>
                  </a:ext>
                </a:extLst>
              </a:tr>
            </a:tbl>
          </a:graphicData>
        </a:graphic>
      </p:graphicFrame>
      <p:sp>
        <p:nvSpPr>
          <p:cNvPr id="13" name="Title 4">
            <a:extLst>
              <a:ext uri="{FF2B5EF4-FFF2-40B4-BE49-F238E27FC236}">
                <a16:creationId xmlns:a16="http://schemas.microsoft.com/office/drawing/2014/main" id="{E369CCE4-13B9-45CF-BE33-362F05F4FE02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3: </a:t>
            </a: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FUNDAMENTALS OF CDRF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113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5C41D5-3F9D-4DF8-8FC0-56F26F570A6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A7E9CA-7213-4ABC-AC37-510774A024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48F30D3-D545-4ADE-AFA4-692B7CDA7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97A6A96-4A6A-4532-9105-B12BD55A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654112-3DE8-44DA-86ED-47C55598699E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12778F-CD7F-42A5-AC82-257088ECBAE3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030C429-7ACA-4985-9922-20E2783148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132092"/>
              </p:ext>
            </p:extLst>
          </p:nvPr>
        </p:nvGraphicFramePr>
        <p:xfrm>
          <a:off x="957445" y="2310842"/>
          <a:ext cx="10178857" cy="4157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0760">
                  <a:extLst>
                    <a:ext uri="{9D8B030D-6E8A-4147-A177-3AD203B41FA5}">
                      <a16:colId xmlns:a16="http://schemas.microsoft.com/office/drawing/2014/main" val="775148839"/>
                    </a:ext>
                  </a:extLst>
                </a:gridCol>
                <a:gridCol w="2187836">
                  <a:extLst>
                    <a:ext uri="{9D8B030D-6E8A-4147-A177-3AD203B41FA5}">
                      <a16:colId xmlns:a16="http://schemas.microsoft.com/office/drawing/2014/main" val="361077043"/>
                    </a:ext>
                  </a:extLst>
                </a:gridCol>
                <a:gridCol w="2315390">
                  <a:extLst>
                    <a:ext uri="{9D8B030D-6E8A-4147-A177-3AD203B41FA5}">
                      <a16:colId xmlns:a16="http://schemas.microsoft.com/office/drawing/2014/main" val="3638518608"/>
                    </a:ext>
                  </a:extLst>
                </a:gridCol>
                <a:gridCol w="2169156">
                  <a:extLst>
                    <a:ext uri="{9D8B030D-6E8A-4147-A177-3AD203B41FA5}">
                      <a16:colId xmlns:a16="http://schemas.microsoft.com/office/drawing/2014/main" val="2539192276"/>
                    </a:ext>
                  </a:extLst>
                </a:gridCol>
                <a:gridCol w="2205715">
                  <a:extLst>
                    <a:ext uri="{9D8B030D-6E8A-4147-A177-3AD203B41FA5}">
                      <a16:colId xmlns:a16="http://schemas.microsoft.com/office/drawing/2014/main" val="3222619865"/>
                    </a:ext>
                  </a:extLst>
                </a:gridCol>
              </a:tblGrid>
              <a:tr h="6590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682C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Development organizations</a:t>
                      </a:r>
                    </a:p>
                  </a:txBody>
                  <a:tcPr marL="68580" marR="68580" marT="0" marB="0" anchor="ctr">
                    <a:solidFill>
                      <a:srgbClr val="682C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Donors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82C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Modelling Company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82C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 players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82C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012672"/>
                  </a:ext>
                </a:extLst>
              </a:tr>
              <a:tr h="1758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Interest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Prosperity of organizations;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Stability in the region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Staying in power; Benefits to the population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Appropriate use of funds and budgets in a cost-effective manner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Reconstruction;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Resilience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25412"/>
                  </a:ext>
                </a:extLst>
              </a:tr>
              <a:tr h="1740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Influence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 resources, regional commitments and legitimacy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Legitimacy; accountability;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Decision-making power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commitment, effective use of resources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Trust ; Expertise in decision making;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Knowledge of the field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614886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18981162-96A3-4CCA-8779-F3956B0EE557}"/>
              </a:ext>
            </a:extLst>
          </p:cNvPr>
          <p:cNvSpPr txBox="1">
            <a:spLocks/>
          </p:cNvSpPr>
          <p:nvPr/>
        </p:nvSpPr>
        <p:spPr>
          <a:xfrm>
            <a:off x="957445" y="1065547"/>
            <a:ext cx="10178857" cy="8204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solidFill>
                  <a:srgbClr val="682C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STAKEHOLDER MAPPING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008197EA-A8F7-4C11-A686-F6BD5CC1D6D8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3: </a:t>
            </a: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FUNDAMENTALS OF CDRF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075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5C41D5-3F9D-4DF8-8FC0-56F26F570A6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A7E9CA-7213-4ABC-AC37-510774A024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48F30D3-D545-4ADE-AFA4-692B7CDA7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97A6A96-4A6A-4532-9105-B12BD55A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654112-3DE8-44DA-86ED-47C55598699E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12778F-CD7F-42A5-AC82-257088ECBAE3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sp>
        <p:nvSpPr>
          <p:cNvPr id="11" name="Title 4">
            <a:extLst>
              <a:ext uri="{FF2B5EF4-FFF2-40B4-BE49-F238E27FC236}">
                <a16:creationId xmlns:a16="http://schemas.microsoft.com/office/drawing/2014/main" id="{4B15DBC2-3FAB-4324-8C66-ED4B3B24159E}"/>
              </a:ext>
            </a:extLst>
          </p:cNvPr>
          <p:cNvSpPr txBox="1">
            <a:spLocks/>
          </p:cNvSpPr>
          <p:nvPr/>
        </p:nvSpPr>
        <p:spPr>
          <a:xfrm>
            <a:off x="327341" y="919493"/>
            <a:ext cx="11419661" cy="8546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682C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IDENTIFYING TRADE-OFFS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AE8CD8E-C252-4139-9E42-4AE87B702869}"/>
              </a:ext>
            </a:extLst>
          </p:cNvPr>
          <p:cNvSpPr txBox="1">
            <a:spLocks/>
          </p:cNvSpPr>
          <p:nvPr/>
        </p:nvSpPr>
        <p:spPr>
          <a:xfrm>
            <a:off x="716010" y="1965131"/>
            <a:ext cx="10009140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Types of Trade-Offs: </a:t>
            </a:r>
          </a:p>
          <a:p>
            <a:pPr marL="914400" lvl="1" indent="-457200" algn="l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Autonomy of authorities 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>
                <a:solidFill>
                  <a:srgbClr val="682C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of donors</a:t>
            </a:r>
          </a:p>
          <a:p>
            <a:pPr marL="914400" lvl="1" indent="-457200" algn="l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Regulated access 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>
                <a:solidFill>
                  <a:srgbClr val="682C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access</a:t>
            </a:r>
          </a:p>
          <a:p>
            <a:pPr marL="914400" lvl="1" indent="-457200" algn="l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Market prices 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>
                <a:solidFill>
                  <a:srgbClr val="682C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scarce budget resources</a:t>
            </a:r>
          </a:p>
          <a:p>
            <a:pPr marL="914400" lvl="1" indent="-457200" algn="l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Fiscal responsibility 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>
                <a:solidFill>
                  <a:srgbClr val="682C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scarce resources</a:t>
            </a:r>
          </a:p>
          <a:p>
            <a:pPr marL="914400" lvl="1" indent="-457200" algn="l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Aid 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>
                <a:solidFill>
                  <a:srgbClr val="682C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 responsibility</a:t>
            </a:r>
          </a:p>
          <a:p>
            <a:pPr marL="914400" lvl="1" indent="-457200" algn="l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Aid 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>
                <a:solidFill>
                  <a:srgbClr val="682C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14400" lvl="1" indent="-457200" algn="l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Regional response 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>
                <a:solidFill>
                  <a:srgbClr val="682C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en-US" sz="2600" b="1" dirty="0">
                <a:solidFill>
                  <a:srgbClr val="682C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>
                <a:solidFill>
                  <a:srgbClr val="682C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sovereignty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26549B1F-C032-4C9A-AEC2-D63A055AF6C8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3: </a:t>
            </a: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FUNDAMENTALS OF CDRF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975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5C41D5-3F9D-4DF8-8FC0-56F26F570A6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A7E9CA-7213-4ABC-AC37-510774A024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48F30D3-D545-4ADE-AFA4-692B7CDA7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97A6A96-4A6A-4532-9105-B12BD55A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654112-3DE8-44DA-86ED-47C55598699E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12778F-CD7F-42A5-AC82-257088ECBAE3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55306" y="1204522"/>
            <a:ext cx="9794434" cy="490384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682C43"/>
                </a:solidFill>
                <a:latin typeface="+mn-lt"/>
              </a:rPr>
              <a:t>WHAT IS DISASTER RISK FINANCE?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227384AC-3545-4E9D-BBB7-C17036638C48}"/>
              </a:ext>
            </a:extLst>
          </p:cNvPr>
          <p:cNvSpPr txBox="1"/>
          <p:nvPr/>
        </p:nvSpPr>
        <p:spPr>
          <a:xfrm>
            <a:off x="1265652" y="2564120"/>
            <a:ext cx="961790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charset="0"/>
                <a:ea typeface="Arial" charset="0"/>
                <a:cs typeface="Arial" charset="0"/>
              </a:rPr>
              <a:t>Protecting livelihoods and development</a:t>
            </a:r>
          </a:p>
          <a:p>
            <a:pPr algn="ctr"/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2400" dirty="0">
                <a:latin typeface="Arial" charset="0"/>
                <a:ea typeface="Arial" charset="0"/>
                <a:cs typeface="Arial" charset="0"/>
              </a:rPr>
              <a:t>Increasing the Financial Resilience of the national and subnational governments, businesses, households, farmers, and the most vulnerable against natural disasters by implementing sustainable and cost-effective financial protection policies and operations. </a:t>
            </a:r>
          </a:p>
          <a:p>
            <a:pPr algn="ctr"/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Down Arrow 1">
            <a:extLst>
              <a:ext uri="{FF2B5EF4-FFF2-40B4-BE49-F238E27FC236}">
                <a16:creationId xmlns:a16="http://schemas.microsoft.com/office/drawing/2014/main" id="{9B942473-CBF0-49C8-9E28-4EADE5F83620}"/>
              </a:ext>
            </a:extLst>
          </p:cNvPr>
          <p:cNvSpPr/>
          <p:nvPr/>
        </p:nvSpPr>
        <p:spPr>
          <a:xfrm>
            <a:off x="5621419" y="1906413"/>
            <a:ext cx="526472" cy="5818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15" name="Down Arrow 1">
            <a:extLst>
              <a:ext uri="{FF2B5EF4-FFF2-40B4-BE49-F238E27FC236}">
                <a16:creationId xmlns:a16="http://schemas.microsoft.com/office/drawing/2014/main" id="{9AC3FA98-1D57-49C3-9DE5-1FCBC047C4BF}"/>
              </a:ext>
            </a:extLst>
          </p:cNvPr>
          <p:cNvSpPr/>
          <p:nvPr/>
        </p:nvSpPr>
        <p:spPr>
          <a:xfrm>
            <a:off x="5621419" y="3259955"/>
            <a:ext cx="526472" cy="5818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C5D2CCCC-1243-4AB2-B1A0-FD52E19D7298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4: </a:t>
            </a: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FUNDAMENTALS OF CDRF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709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5C41D5-3F9D-4DF8-8FC0-56F26F570A6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A7E9CA-7213-4ABC-AC37-510774A024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48F30D3-D545-4ADE-AFA4-692B7CDA7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97A6A96-4A6A-4532-9105-B12BD55A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654112-3DE8-44DA-86ED-47C55598699E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12778F-CD7F-42A5-AC82-257088ECBAE3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55306" y="1204522"/>
            <a:ext cx="9794434" cy="490384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682C43"/>
                </a:solidFill>
                <a:latin typeface="+mn-lt"/>
              </a:rPr>
              <a:t>WHAT IS DISASTER RISK FINANCE?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217454C-8B48-4F35-88F6-3C23DDAAA61A}"/>
              </a:ext>
            </a:extLst>
          </p:cNvPr>
          <p:cNvSpPr txBox="1">
            <a:spLocks/>
          </p:cNvSpPr>
          <p:nvPr/>
        </p:nvSpPr>
        <p:spPr>
          <a:xfrm>
            <a:off x="1200150" y="2199211"/>
            <a:ext cx="9549590" cy="3454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2E54"/>
                </a:solidFill>
                <a:latin typeface="Arial" charset="0"/>
                <a:ea typeface="Arial" charset="0"/>
                <a:cs typeface="Arial" charset="0"/>
              </a:rPr>
              <a:t>Ensuring money reaches people who need it the most, when they need it the most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GB" sz="800" dirty="0">
              <a:solidFill>
                <a:srgbClr val="002E54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2E54"/>
                </a:solidFill>
                <a:latin typeface="Arial" charset="0"/>
                <a:ea typeface="Arial" charset="0"/>
                <a:cs typeface="Arial" charset="0"/>
              </a:rPr>
              <a:t>Using Financial Planning to protect Investments in human development and productive assets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GB" sz="800" dirty="0">
              <a:solidFill>
                <a:srgbClr val="002E54"/>
              </a:solidFill>
              <a:latin typeface="Arial" charset="0"/>
              <a:ea typeface="Arial" charset="0"/>
              <a:cs typeface="Arial" charset="0"/>
            </a:endParaRPr>
          </a:p>
          <a:p>
            <a:pPr algn="l">
              <a:lnSpc>
                <a:spcPct val="100000"/>
              </a:lnSpc>
            </a:pPr>
            <a:r>
              <a:rPr lang="en-GB" b="1" dirty="0">
                <a:solidFill>
                  <a:srgbClr val="002E54"/>
                </a:solidFill>
                <a:latin typeface="Arial" charset="0"/>
                <a:ea typeface="Arial" charset="0"/>
                <a:cs typeface="Arial" charset="0"/>
              </a:rPr>
              <a:t>X  </a:t>
            </a:r>
            <a:r>
              <a:rPr lang="en-GB" dirty="0">
                <a:solidFill>
                  <a:srgbClr val="002E54"/>
                </a:solidFill>
                <a:latin typeface="Arial" charset="0"/>
                <a:ea typeface="Arial" charset="0"/>
                <a:cs typeface="Arial" charset="0"/>
              </a:rPr>
              <a:t>Adapting to long-term climate changes and trends </a:t>
            </a:r>
          </a:p>
          <a:p>
            <a:pPr algn="l">
              <a:lnSpc>
                <a:spcPct val="100000"/>
              </a:lnSpc>
            </a:pPr>
            <a:endParaRPr lang="en-GB" sz="800" dirty="0">
              <a:solidFill>
                <a:srgbClr val="002E54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2E54"/>
                </a:solidFill>
                <a:latin typeface="Arial" charset="0"/>
                <a:ea typeface="Arial" charset="0"/>
                <a:cs typeface="Arial" charset="0"/>
              </a:rPr>
              <a:t>Planning on how to meet the cost of disasters before they happen</a:t>
            </a:r>
          </a:p>
          <a:p>
            <a:pPr algn="l">
              <a:lnSpc>
                <a:spcPct val="100000"/>
              </a:lnSpc>
            </a:pPr>
            <a:endParaRPr lang="en-US" dirty="0">
              <a:solidFill>
                <a:srgbClr val="002E5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62D181C6-A749-723B-4213-33648E2B68CB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4: </a:t>
            </a: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FUNDAMENTALS OF CDRF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313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5C41D5-3F9D-4DF8-8FC0-56F26F570A6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A7E9CA-7213-4ABC-AC37-510774A024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48F30D3-D545-4ADE-AFA4-692B7CDA7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97A6A96-4A6A-4532-9105-B12BD55A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654112-3DE8-44DA-86ED-47C55598699E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12778F-CD7F-42A5-AC82-257088ECBAE3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55306" y="1204522"/>
            <a:ext cx="9794434" cy="490384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682C43"/>
                </a:solidFill>
                <a:latin typeface="+mn-lt"/>
              </a:rPr>
              <a:t>WHAT IS DISASTER RISK FINANCE?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217454C-8B48-4F35-88F6-3C23DDAAA61A}"/>
              </a:ext>
            </a:extLst>
          </p:cNvPr>
          <p:cNvSpPr txBox="1">
            <a:spLocks/>
          </p:cNvSpPr>
          <p:nvPr/>
        </p:nvSpPr>
        <p:spPr>
          <a:xfrm>
            <a:off x="1257300" y="2199211"/>
            <a:ext cx="9492440" cy="2982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2E54"/>
                </a:solidFill>
                <a:latin typeface="Arial" charset="0"/>
                <a:ea typeface="Arial" charset="0"/>
                <a:cs typeface="Arial" charset="0"/>
              </a:rPr>
              <a:t>Increasing the speed, predictability and transparency of disaster response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GB" sz="800" dirty="0">
              <a:solidFill>
                <a:srgbClr val="002E54"/>
              </a:solidFill>
              <a:latin typeface="Arial" charset="0"/>
              <a:ea typeface="Arial" charset="0"/>
              <a:cs typeface="Arial" charset="0"/>
            </a:endParaRPr>
          </a:p>
          <a:p>
            <a:pPr algn="l">
              <a:lnSpc>
                <a:spcPct val="100000"/>
              </a:lnSpc>
            </a:pPr>
            <a:r>
              <a:rPr lang="en-GB" b="1" dirty="0">
                <a:solidFill>
                  <a:srgbClr val="002E54"/>
                </a:solidFill>
                <a:latin typeface="Arial" charset="0"/>
                <a:ea typeface="Arial" charset="0"/>
                <a:cs typeface="Arial" charset="0"/>
              </a:rPr>
              <a:t>X </a:t>
            </a:r>
            <a:r>
              <a:rPr lang="en-GB" dirty="0">
                <a:solidFill>
                  <a:srgbClr val="002E54"/>
                </a:solidFill>
                <a:latin typeface="Arial" charset="0"/>
                <a:ea typeface="Arial" charset="0"/>
                <a:cs typeface="Arial" charset="0"/>
              </a:rPr>
              <a:t>Raising funds from International partners after a disaster</a:t>
            </a:r>
          </a:p>
          <a:p>
            <a:pPr algn="l">
              <a:lnSpc>
                <a:spcPct val="100000"/>
              </a:lnSpc>
            </a:pPr>
            <a:endParaRPr lang="en-GB" sz="800" dirty="0">
              <a:solidFill>
                <a:srgbClr val="002E54"/>
              </a:solidFill>
              <a:latin typeface="Arial" charset="0"/>
              <a:ea typeface="Arial" charset="0"/>
              <a:cs typeface="Arial" charset="0"/>
            </a:endParaRPr>
          </a:p>
          <a:p>
            <a:pPr algn="l">
              <a:lnSpc>
                <a:spcPct val="100000"/>
              </a:lnSpc>
            </a:pPr>
            <a:r>
              <a:rPr lang="en-GB" b="1" dirty="0">
                <a:solidFill>
                  <a:srgbClr val="002E54"/>
                </a:solidFill>
                <a:latin typeface="Arial" charset="0"/>
                <a:ea typeface="Arial" charset="0"/>
                <a:cs typeface="Arial" charset="0"/>
              </a:rPr>
              <a:t>X </a:t>
            </a:r>
            <a:r>
              <a:rPr lang="en-GB" dirty="0">
                <a:solidFill>
                  <a:srgbClr val="002E54"/>
                </a:solidFill>
                <a:latin typeface="Arial" charset="0"/>
                <a:ea typeface="Arial" charset="0"/>
                <a:cs typeface="Arial" charset="0"/>
              </a:rPr>
              <a:t>Financing risk reduction and development </a:t>
            </a:r>
            <a:endParaRPr lang="en-US" dirty="0">
              <a:solidFill>
                <a:srgbClr val="002E5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444B64CC-D1C7-3E4C-918E-819B5B7C614C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4: </a:t>
            </a: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FUNDAMENTALS OF CDRF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489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5C41D5-3F9D-4DF8-8FC0-56F26F570A6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A7E9CA-7213-4ABC-AC37-510774A024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48F30D3-D545-4ADE-AFA4-692B7CDA7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97A6A96-4A6A-4532-9105-B12BD55A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654112-3DE8-44DA-86ED-47C55598699E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12778F-CD7F-42A5-AC82-257088ECBAE3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pic>
        <p:nvPicPr>
          <p:cNvPr id="18" name="Picture 4" descr="WB-0-ppt2-Wide-1-04.png">
            <a:extLst>
              <a:ext uri="{FF2B5EF4-FFF2-40B4-BE49-F238E27FC236}">
                <a16:creationId xmlns:a16="http://schemas.microsoft.com/office/drawing/2014/main" id="{3E3204ED-6A8D-4D3B-BBF7-536768EB7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883" y="846500"/>
            <a:ext cx="12192000" cy="5995458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6BF6E8DD-0B98-4119-B4DF-3D1D6964C8A6}"/>
              </a:ext>
            </a:extLst>
          </p:cNvPr>
          <p:cNvSpPr txBox="1">
            <a:spLocks/>
          </p:cNvSpPr>
          <p:nvPr/>
        </p:nvSpPr>
        <p:spPr>
          <a:xfrm>
            <a:off x="1916485" y="1797724"/>
            <a:ext cx="8401372" cy="768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002E54"/>
                </a:solidFill>
                <a:latin typeface="Arial" charset="0"/>
                <a:ea typeface="Arial" charset="0"/>
                <a:cs typeface="Arial" charset="0"/>
              </a:rPr>
              <a:t>Four groups of people often impacted by natural hazard related disasters and climate risk events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ADD402-8207-494D-902F-BC50CD2CE233}"/>
              </a:ext>
            </a:extLst>
          </p:cNvPr>
          <p:cNvSpPr/>
          <p:nvPr/>
        </p:nvSpPr>
        <p:spPr>
          <a:xfrm>
            <a:off x="995655" y="4947949"/>
            <a:ext cx="16530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002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8075C7F-DDB3-4F13-9F37-5DD194645184}"/>
              </a:ext>
            </a:extLst>
          </p:cNvPr>
          <p:cNvSpPr/>
          <p:nvPr/>
        </p:nvSpPr>
        <p:spPr>
          <a:xfrm>
            <a:off x="3098405" y="4962950"/>
            <a:ext cx="28616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002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Households / business owner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35DC24-45FD-469E-A3B3-367181E53CBC}"/>
              </a:ext>
            </a:extLst>
          </p:cNvPr>
          <p:cNvSpPr/>
          <p:nvPr/>
        </p:nvSpPr>
        <p:spPr>
          <a:xfrm>
            <a:off x="6702040" y="5020138"/>
            <a:ext cx="12747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002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PEASANTS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7A7173-B90D-461C-ADD2-383EFFE2D1D2}"/>
              </a:ext>
            </a:extLst>
          </p:cNvPr>
          <p:cNvSpPr/>
          <p:nvPr/>
        </p:nvSpPr>
        <p:spPr>
          <a:xfrm>
            <a:off x="9271501" y="5020138"/>
            <a:ext cx="16530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002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POOREST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D283C403-A66F-32D0-53DB-EDFD568AD1C5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4: </a:t>
            </a: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FUNDAMENTALS OF CDRF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24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5C41D5-3F9D-4DF8-8FC0-56F26F570A6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A7E9CA-7213-4ABC-AC37-510774A024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48F30D3-D545-4ADE-AFA4-692B7CDA7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97A6A96-4A6A-4532-9105-B12BD55A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654112-3DE8-44DA-86ED-47C55598699E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12778F-CD7F-42A5-AC82-257088ECBAE3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pic>
        <p:nvPicPr>
          <p:cNvPr id="11" name="Content Placeholder 30">
            <a:extLst>
              <a:ext uri="{FF2B5EF4-FFF2-40B4-BE49-F238E27FC236}">
                <a16:creationId xmlns:a16="http://schemas.microsoft.com/office/drawing/2014/main" id="{05A63971-3896-4A04-A041-6042E17B67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55" y="1774839"/>
            <a:ext cx="8516160" cy="479583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A01AC21-8EF3-4926-B28E-A323E6238E76}"/>
              </a:ext>
            </a:extLst>
          </p:cNvPr>
          <p:cNvSpPr/>
          <p:nvPr/>
        </p:nvSpPr>
        <p:spPr>
          <a:xfrm rot="16200000">
            <a:off x="1281038" y="3845091"/>
            <a:ext cx="28584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2E54"/>
                </a:solidFill>
              </a:rPr>
              <a:t>Resource Requirements ($)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14E102-9A3F-4295-ADBA-0BA91449E089}"/>
              </a:ext>
            </a:extLst>
          </p:cNvPr>
          <p:cNvSpPr/>
          <p:nvPr/>
        </p:nvSpPr>
        <p:spPr>
          <a:xfrm>
            <a:off x="3515183" y="4954952"/>
            <a:ext cx="71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Relief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665BA4-3987-492A-AEED-D5B6A5E81184}"/>
              </a:ext>
            </a:extLst>
          </p:cNvPr>
          <p:cNvSpPr/>
          <p:nvPr/>
        </p:nvSpPr>
        <p:spPr>
          <a:xfrm>
            <a:off x="5056795" y="4954952"/>
            <a:ext cx="1040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Recovery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8FB9BD-77A3-4D1D-BDFF-45DF72EB9395}"/>
              </a:ext>
            </a:extLst>
          </p:cNvPr>
          <p:cNvSpPr/>
          <p:nvPr/>
        </p:nvSpPr>
        <p:spPr>
          <a:xfrm>
            <a:off x="7117094" y="4954952"/>
            <a:ext cx="1598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Reconstruction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3682C2-5006-4C1A-ACC4-F0D671032C9A}"/>
              </a:ext>
            </a:extLst>
          </p:cNvPr>
          <p:cNvSpPr/>
          <p:nvPr/>
        </p:nvSpPr>
        <p:spPr>
          <a:xfrm>
            <a:off x="359428" y="1080469"/>
            <a:ext cx="113875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002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Principle 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83A175-6202-476B-B39D-31D1E36A2498}"/>
              </a:ext>
            </a:extLst>
          </p:cNvPr>
          <p:cNvSpPr/>
          <p:nvPr/>
        </p:nvSpPr>
        <p:spPr>
          <a:xfrm>
            <a:off x="539652" y="1756613"/>
            <a:ext cx="1059786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700" dirty="0">
                <a:solidFill>
                  <a:srgbClr val="002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Timeliness of funding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4D3B78-1ADC-4EFF-8946-F3725E4F32DC}"/>
              </a:ext>
            </a:extLst>
          </p:cNvPr>
          <p:cNvSpPr/>
          <p:nvPr/>
        </p:nvSpPr>
        <p:spPr>
          <a:xfrm>
            <a:off x="2710276" y="5620527"/>
            <a:ext cx="72839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002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 matters, but resources need to be allocated efficiently and properly.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147778B5-9F3F-C667-1CDB-28441F255A66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4: </a:t>
            </a: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FUNDAMENTALS OF CDRF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176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5C41D5-3F9D-4DF8-8FC0-56F26F570A6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A7E9CA-7213-4ABC-AC37-510774A024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48F30D3-D545-4ADE-AFA4-692B7CDA7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97A6A96-4A6A-4532-9105-B12BD55A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654112-3DE8-44DA-86ED-47C55598699E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12778F-CD7F-42A5-AC82-257088ECBAE3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pic>
        <p:nvPicPr>
          <p:cNvPr id="35" name="Picture 6" descr="WB-0-ppt2-Wide-1-05.png">
            <a:extLst>
              <a:ext uri="{FF2B5EF4-FFF2-40B4-BE49-F238E27FC236}">
                <a16:creationId xmlns:a16="http://schemas.microsoft.com/office/drawing/2014/main" id="{30770CF4-295D-46B9-AA41-D169F11324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39" y="439783"/>
            <a:ext cx="11392633" cy="6858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13B44200-B07C-48EE-A915-3E7E5C14D2CD}"/>
              </a:ext>
            </a:extLst>
          </p:cNvPr>
          <p:cNvSpPr/>
          <p:nvPr/>
        </p:nvSpPr>
        <p:spPr>
          <a:xfrm>
            <a:off x="354369" y="1042252"/>
            <a:ext cx="11392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002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Principle 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ABE9A7E-6928-4332-BEB5-2584D4CCC983}"/>
              </a:ext>
            </a:extLst>
          </p:cNvPr>
          <p:cNvSpPr/>
          <p:nvPr/>
        </p:nvSpPr>
        <p:spPr>
          <a:xfrm>
            <a:off x="910822" y="1736577"/>
            <a:ext cx="10317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2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money reaches beneficiaries is as important as where it comes from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FEEAF71-314E-47BE-8B02-A81CBB76AC3A}"/>
              </a:ext>
            </a:extLst>
          </p:cNvPr>
          <p:cNvSpPr/>
          <p:nvPr/>
        </p:nvSpPr>
        <p:spPr>
          <a:xfrm>
            <a:off x="1142614" y="3100754"/>
            <a:ext cx="1959650" cy="2349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ctr"/>
            <a:r>
              <a:rPr lang="en-US" sz="14666" b="1" dirty="0">
                <a:solidFill>
                  <a:schemeClr val="bg1"/>
                </a:solidFill>
              </a:rPr>
              <a:t>$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E11278C-8601-49BA-8DAD-B82ABF1CA863}"/>
              </a:ext>
            </a:extLst>
          </p:cNvPr>
          <p:cNvSpPr/>
          <p:nvPr/>
        </p:nvSpPr>
        <p:spPr>
          <a:xfrm>
            <a:off x="5769047" y="3920339"/>
            <a:ext cx="2175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Government DRF Strategy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8706E0C-4FB3-41C9-8F8F-E22595AB7094}"/>
              </a:ext>
            </a:extLst>
          </p:cNvPr>
          <p:cNvSpPr/>
          <p:nvPr/>
        </p:nvSpPr>
        <p:spPr>
          <a:xfrm>
            <a:off x="8841510" y="2619894"/>
            <a:ext cx="1196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Public </a:t>
            </a:r>
          </a:p>
          <a:p>
            <a:pPr algn="ctr"/>
            <a:r>
              <a:rPr lang="en-GB" dirty="0"/>
              <a:t>Services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A706497-8529-47E9-8628-628241263CBB}"/>
              </a:ext>
            </a:extLst>
          </p:cNvPr>
          <p:cNvSpPr/>
          <p:nvPr/>
        </p:nvSpPr>
        <p:spPr>
          <a:xfrm>
            <a:off x="9710969" y="3920339"/>
            <a:ext cx="12416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Livelihood Support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4A8EFF-10D8-4839-8BCF-CD18B06E6C69}"/>
              </a:ext>
            </a:extLst>
          </p:cNvPr>
          <p:cNvSpPr/>
          <p:nvPr/>
        </p:nvSpPr>
        <p:spPr>
          <a:xfrm>
            <a:off x="8741392" y="5449987"/>
            <a:ext cx="1396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Public Assets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A4D228A6-A0D0-06B9-2CE4-347103A248F8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4: </a:t>
            </a: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FUNDAMENTALS OF CDRF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99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5C41D5-3F9D-4DF8-8FC0-56F26F570A6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A7E9CA-7213-4ABC-AC37-510774A024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48F30D3-D545-4ADE-AFA4-692B7CDA7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97A6A96-4A6A-4532-9105-B12BD55A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654112-3DE8-44DA-86ED-47C55598699E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12778F-CD7F-42A5-AC82-257088ECBAE3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 dirty="0"/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BBB05BCE-C512-46CB-836A-E0A46CD5F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38" y="981425"/>
            <a:ext cx="121808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43772D1-9D13-4EC6-8B02-444EC844664F}"/>
              </a:ext>
            </a:extLst>
          </p:cNvPr>
          <p:cNvSpPr/>
          <p:nvPr/>
        </p:nvSpPr>
        <p:spPr>
          <a:xfrm>
            <a:off x="418257" y="967118"/>
            <a:ext cx="11328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002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Principle 3: Disaster Risk Layering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4A6D1B-A994-4DC1-96E4-8BBFD04F1045}"/>
              </a:ext>
            </a:extLst>
          </p:cNvPr>
          <p:cNvSpPr/>
          <p:nvPr/>
        </p:nvSpPr>
        <p:spPr>
          <a:xfrm>
            <a:off x="359219" y="1583596"/>
            <a:ext cx="11430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single Financial instrument can address all risks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9924A5-A999-499A-869E-A4A2E685EC5A}"/>
              </a:ext>
            </a:extLst>
          </p:cNvPr>
          <p:cNvSpPr/>
          <p:nvPr/>
        </p:nvSpPr>
        <p:spPr>
          <a:xfrm rot="16200000">
            <a:off x="655137" y="3024251"/>
            <a:ext cx="2166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2E54"/>
                </a:solidFill>
              </a:rPr>
              <a:t>Low</a:t>
            </a:r>
            <a:r>
              <a:rPr lang="en-GB" dirty="0">
                <a:solidFill>
                  <a:srgbClr val="002E54"/>
                </a:solidFill>
              </a:rPr>
              <a:t> Frequency/</a:t>
            </a:r>
          </a:p>
          <a:p>
            <a:r>
              <a:rPr lang="en-GB" b="1" dirty="0">
                <a:solidFill>
                  <a:srgbClr val="002E54"/>
                </a:solidFill>
              </a:rPr>
              <a:t>High</a:t>
            </a:r>
            <a:r>
              <a:rPr lang="en-GB" dirty="0">
                <a:solidFill>
                  <a:srgbClr val="002E54"/>
                </a:solidFill>
              </a:rPr>
              <a:t> Severity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7F7B40-D345-4C15-830D-DBDDB1CED9BE}"/>
              </a:ext>
            </a:extLst>
          </p:cNvPr>
          <p:cNvSpPr/>
          <p:nvPr/>
        </p:nvSpPr>
        <p:spPr>
          <a:xfrm rot="16200000">
            <a:off x="836077" y="5228890"/>
            <a:ext cx="1804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2E54"/>
                </a:solidFill>
              </a:rPr>
              <a:t>High</a:t>
            </a:r>
            <a:r>
              <a:rPr lang="en-GB" dirty="0">
                <a:solidFill>
                  <a:srgbClr val="002E54"/>
                </a:solidFill>
              </a:rPr>
              <a:t> Frequency/</a:t>
            </a:r>
          </a:p>
          <a:p>
            <a:r>
              <a:rPr lang="en-GB" b="1" dirty="0">
                <a:solidFill>
                  <a:srgbClr val="002E54"/>
                </a:solidFill>
              </a:rPr>
              <a:t>Low</a:t>
            </a:r>
            <a:r>
              <a:rPr lang="en-GB" dirty="0">
                <a:solidFill>
                  <a:srgbClr val="002E54"/>
                </a:solidFill>
              </a:rPr>
              <a:t> Severity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1B92ED-1076-4F61-94AF-44C0F8DF44DE}"/>
              </a:ext>
            </a:extLst>
          </p:cNvPr>
          <p:cNvSpPr/>
          <p:nvPr/>
        </p:nvSpPr>
        <p:spPr>
          <a:xfrm>
            <a:off x="2192900" y="2286430"/>
            <a:ext cx="17567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002E54"/>
                </a:solidFill>
              </a:rPr>
              <a:t>FINANCING INSTRUMENT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DDAE3A-EFB0-4150-A057-87392C9E7D76}"/>
              </a:ext>
            </a:extLst>
          </p:cNvPr>
          <p:cNvSpPr/>
          <p:nvPr/>
        </p:nvSpPr>
        <p:spPr>
          <a:xfrm>
            <a:off x="1005051" y="2315313"/>
            <a:ext cx="14670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002E54"/>
                </a:solidFill>
              </a:rPr>
              <a:t>HAZARD </a:t>
            </a:r>
          </a:p>
          <a:p>
            <a:pPr algn="ctr"/>
            <a:r>
              <a:rPr lang="en-GB" sz="1600" dirty="0">
                <a:solidFill>
                  <a:srgbClr val="002E54"/>
                </a:solidFill>
              </a:rPr>
              <a:t>TYPE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0274A2-1F29-4641-A007-62DD4173BB26}"/>
              </a:ext>
            </a:extLst>
          </p:cNvPr>
          <p:cNvSpPr/>
          <p:nvPr/>
        </p:nvSpPr>
        <p:spPr>
          <a:xfrm>
            <a:off x="2213241" y="3046707"/>
            <a:ext cx="162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2E54"/>
                </a:solidFill>
              </a:rPr>
              <a:t>Market-Based Instruments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9DEF61-1331-41A8-9C70-56A3ADEBE5FE}"/>
              </a:ext>
            </a:extLst>
          </p:cNvPr>
          <p:cNvSpPr/>
          <p:nvPr/>
        </p:nvSpPr>
        <p:spPr>
          <a:xfrm>
            <a:off x="2061722" y="4261653"/>
            <a:ext cx="1887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2E54"/>
                </a:solidFill>
              </a:rPr>
              <a:t>Contingent Financing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ED7F6D-9C1E-46DD-9EBC-C072A5D3F876}"/>
              </a:ext>
            </a:extLst>
          </p:cNvPr>
          <p:cNvSpPr/>
          <p:nvPr/>
        </p:nvSpPr>
        <p:spPr>
          <a:xfrm>
            <a:off x="2283365" y="5517039"/>
            <a:ext cx="1555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2E54"/>
                </a:solidFill>
              </a:rPr>
              <a:t>Budgetary Instruments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18DF61-41AC-43A0-B1B1-E0EC48AB1435}"/>
              </a:ext>
            </a:extLst>
          </p:cNvPr>
          <p:cNvSpPr/>
          <p:nvPr/>
        </p:nvSpPr>
        <p:spPr>
          <a:xfrm>
            <a:off x="4118723" y="3215687"/>
            <a:ext cx="1397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2E54"/>
                </a:solidFill>
              </a:rPr>
              <a:t>Risk Transfer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EB14C3-5BCB-4F08-9A79-89F1D21C97AF}"/>
              </a:ext>
            </a:extLst>
          </p:cNvPr>
          <p:cNvSpPr/>
          <p:nvPr/>
        </p:nvSpPr>
        <p:spPr>
          <a:xfrm>
            <a:off x="5672836" y="2892224"/>
            <a:ext cx="416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2E54"/>
                </a:solidFill>
              </a:rPr>
              <a:t>Risk transfer for assets such as property insurance or agricultural insurance and risk transfer for budget management like paramedic insurance, cat bonds/swaps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329046-0F2F-419F-BA2D-220243BD967E}"/>
              </a:ext>
            </a:extLst>
          </p:cNvPr>
          <p:cNvSpPr/>
          <p:nvPr/>
        </p:nvSpPr>
        <p:spPr>
          <a:xfrm>
            <a:off x="4118723" y="4389503"/>
            <a:ext cx="1274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2E54"/>
                </a:solidFill>
              </a:rPr>
              <a:t>Contingent Credit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406535A-8815-4CFA-9C50-6A37DD0E46C6}"/>
              </a:ext>
            </a:extLst>
          </p:cNvPr>
          <p:cNvSpPr/>
          <p:nvPr/>
        </p:nvSpPr>
        <p:spPr>
          <a:xfrm>
            <a:off x="5672836" y="4389504"/>
            <a:ext cx="4544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E54"/>
                </a:solidFill>
              </a:rPr>
              <a:t>Financial instruments that provide liquidity immediately after a shock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05F552-10E9-4093-839B-39B034515CC7}"/>
              </a:ext>
            </a:extLst>
          </p:cNvPr>
          <p:cNvSpPr/>
          <p:nvPr/>
        </p:nvSpPr>
        <p:spPr>
          <a:xfrm>
            <a:off x="4011407" y="5409020"/>
            <a:ext cx="15050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2E54"/>
                </a:solidFill>
              </a:rPr>
              <a:t>Budget Reserves/</a:t>
            </a:r>
          </a:p>
          <a:p>
            <a:r>
              <a:rPr lang="en-GB" b="1" dirty="0">
                <a:solidFill>
                  <a:srgbClr val="002E54"/>
                </a:solidFill>
              </a:rPr>
              <a:t>Reallocations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56E89D-2EA2-4D9F-8E14-FFE6A9075B0C}"/>
              </a:ext>
            </a:extLst>
          </p:cNvPr>
          <p:cNvSpPr/>
          <p:nvPr/>
        </p:nvSpPr>
        <p:spPr>
          <a:xfrm>
            <a:off x="5672836" y="5409020"/>
            <a:ext cx="4544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2E54"/>
                </a:solidFill>
              </a:rPr>
              <a:t>Reserve funds specifically designated for financing disaster related expenditures, general contingency budgets, or diverted spending from other programs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3BDD0D28-4349-A64D-4303-3CC9DE097165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4: </a:t>
            </a: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FUNDAMENTALS OF CDRF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015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5C41D5-3F9D-4DF8-8FC0-56F26F570A6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A7E9CA-7213-4ABC-AC37-510774A024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85753" y="174978"/>
              <a:chExt cx="8572493" cy="65080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48F30D3-D545-4ADE-AFA4-692B7CDA7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556957" y="174978"/>
                <a:ext cx="4301289" cy="65080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97A6A96-4A6A-4532-9105-B12BD55A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53" y="174978"/>
                <a:ext cx="4271206" cy="650804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654112-3DE8-44DA-86ED-47C55598699E}"/>
                  </a:ext>
                </a:extLst>
              </p:cNvPr>
              <p:cNvSpPr/>
              <p:nvPr/>
            </p:nvSpPr>
            <p:spPr>
              <a:xfrm>
                <a:off x="285753" y="174978"/>
                <a:ext cx="8572493" cy="6508044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81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12778F-CD7F-42A5-AC82-257088ECBAE3}"/>
                </a:ext>
              </a:extLst>
            </p:cNvPr>
            <p:cNvSpPr/>
            <p:nvPr/>
          </p:nvSpPr>
          <p:spPr>
            <a:xfrm>
              <a:off x="386169" y="287323"/>
              <a:ext cx="11387574" cy="628335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pic>
        <p:nvPicPr>
          <p:cNvPr id="19" name="Picture 7">
            <a:extLst>
              <a:ext uri="{FF2B5EF4-FFF2-40B4-BE49-F238E27FC236}">
                <a16:creationId xmlns:a16="http://schemas.microsoft.com/office/drawing/2014/main" id="{FD592853-A350-4F3C-A07F-6F991D50D2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1" y="145127"/>
            <a:ext cx="12111789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E8D84C0-9F84-4EB0-9460-0B431AFE6713}"/>
              </a:ext>
            </a:extLst>
          </p:cNvPr>
          <p:cNvSpPr/>
          <p:nvPr/>
        </p:nvSpPr>
        <p:spPr>
          <a:xfrm>
            <a:off x="86632" y="957636"/>
            <a:ext cx="11719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002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Principle 4: Data and Analytics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047E5A-7754-4225-A829-C213F843A9FE}"/>
              </a:ext>
            </a:extLst>
          </p:cNvPr>
          <p:cNvSpPr/>
          <p:nvPr/>
        </p:nvSpPr>
        <p:spPr>
          <a:xfrm>
            <a:off x="208876" y="1611745"/>
            <a:ext cx="115809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dirty="0">
                <a:solidFill>
                  <a:srgbClr val="002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right information for sound Financial Decisions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5D4E36-39B9-41EE-ADA0-F3ACEFAD727E}"/>
              </a:ext>
            </a:extLst>
          </p:cNvPr>
          <p:cNvSpPr/>
          <p:nvPr/>
        </p:nvSpPr>
        <p:spPr>
          <a:xfrm>
            <a:off x="240632" y="3421422"/>
            <a:ext cx="3513221" cy="161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spcAft>
                <a:spcPts val="1600"/>
              </a:spcAft>
            </a:pPr>
            <a:r>
              <a:rPr lang="en-US" dirty="0">
                <a:solidFill>
                  <a:srgbClr val="002E54"/>
                </a:solidFill>
              </a:rPr>
              <a:t>Loss Data (Historical </a:t>
            </a:r>
            <a:br>
              <a:rPr lang="en-US" dirty="0">
                <a:solidFill>
                  <a:srgbClr val="002E54"/>
                </a:solidFill>
              </a:rPr>
            </a:br>
            <a:r>
              <a:rPr lang="en-US" dirty="0">
                <a:solidFill>
                  <a:srgbClr val="002E54"/>
                </a:solidFill>
              </a:rPr>
              <a:t>Data/CAT Risk Model</a:t>
            </a:r>
          </a:p>
          <a:p>
            <a:pPr lvl="2" algn="ctr">
              <a:spcAft>
                <a:spcPts val="1600"/>
              </a:spcAft>
            </a:pPr>
            <a:r>
              <a:rPr lang="en-US" dirty="0">
                <a:solidFill>
                  <a:srgbClr val="002E54"/>
                </a:solidFill>
              </a:rPr>
              <a:t>Microeconomic Data</a:t>
            </a:r>
          </a:p>
          <a:p>
            <a:pPr lvl="2" algn="ctr">
              <a:spcAft>
                <a:spcPts val="1600"/>
              </a:spcAft>
            </a:pPr>
            <a:r>
              <a:rPr lang="en-US" dirty="0">
                <a:solidFill>
                  <a:srgbClr val="002E54"/>
                </a:solidFill>
              </a:rPr>
              <a:t>Financial and other Data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851D78-5820-4646-9BF2-3BBEF0CD0637}"/>
              </a:ext>
            </a:extLst>
          </p:cNvPr>
          <p:cNvSpPr/>
          <p:nvPr/>
        </p:nvSpPr>
        <p:spPr>
          <a:xfrm>
            <a:off x="4154905" y="4608126"/>
            <a:ext cx="3947014" cy="1336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002E54"/>
                </a:solidFill>
                <a:effectLst/>
                <a:uLnTx/>
                <a:uFillTx/>
              </a:rPr>
              <a:t>Quantitative Analytics</a:t>
            </a:r>
          </a:p>
          <a:p>
            <a:pPr marL="0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002E54"/>
                </a:solidFill>
                <a:effectLst/>
                <a:uLnTx/>
                <a:uFillTx/>
              </a:rPr>
              <a:t>Financial Decision Making Tools</a:t>
            </a:r>
          </a:p>
          <a:p>
            <a:pPr marL="0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002E54"/>
                </a:solidFill>
                <a:effectLst/>
                <a:uLnTx/>
                <a:uFillTx/>
              </a:rPr>
              <a:t>Financial Impact Analysis</a:t>
            </a:r>
          </a:p>
          <a:p>
            <a:pPr marL="0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002E54"/>
                </a:solidFill>
                <a:effectLst/>
                <a:uLnTx/>
                <a:uFillTx/>
              </a:rPr>
              <a:t>Cost Benefit Analysis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3652806-29B5-43BF-A026-C0C50C842C44}"/>
              </a:ext>
            </a:extLst>
          </p:cNvPr>
          <p:cNvSpPr/>
          <p:nvPr/>
        </p:nvSpPr>
        <p:spPr>
          <a:xfrm>
            <a:off x="5479184" y="2241041"/>
            <a:ext cx="1233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2E54"/>
                </a:solidFill>
              </a:rPr>
              <a:t>DRFI </a:t>
            </a:r>
          </a:p>
          <a:p>
            <a:pPr algn="ctr"/>
            <a:r>
              <a:rPr lang="en-GB" b="1" dirty="0">
                <a:solidFill>
                  <a:srgbClr val="002E54"/>
                </a:solidFill>
              </a:rPr>
              <a:t>ANALYTICS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6B2B38F-F85A-40E9-8BD1-EECFB7E79A7F}"/>
              </a:ext>
            </a:extLst>
          </p:cNvPr>
          <p:cNvSpPr/>
          <p:nvPr/>
        </p:nvSpPr>
        <p:spPr>
          <a:xfrm>
            <a:off x="7259053" y="3166857"/>
            <a:ext cx="369405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spcAft>
                <a:spcPts val="1600"/>
              </a:spcAft>
            </a:pPr>
            <a:r>
              <a:rPr lang="en-US" sz="1400" dirty="0">
                <a:solidFill>
                  <a:srgbClr val="002E54"/>
                </a:solidFill>
              </a:rPr>
              <a:t>Understanding Financial </a:t>
            </a:r>
            <a:br>
              <a:rPr lang="en-US" sz="1400" dirty="0">
                <a:solidFill>
                  <a:srgbClr val="002E54"/>
                </a:solidFill>
              </a:rPr>
            </a:br>
            <a:r>
              <a:rPr lang="en-US" sz="1400" dirty="0">
                <a:solidFill>
                  <a:srgbClr val="002E54"/>
                </a:solidFill>
              </a:rPr>
              <a:t>Impact of Disasters</a:t>
            </a:r>
          </a:p>
          <a:p>
            <a:pPr lvl="2" algn="ctr">
              <a:spcAft>
                <a:spcPts val="1600"/>
              </a:spcAft>
            </a:pPr>
            <a:r>
              <a:rPr lang="en-US" sz="1400" dirty="0">
                <a:solidFill>
                  <a:srgbClr val="002E54"/>
                </a:solidFill>
              </a:rPr>
              <a:t>Make evidence based </a:t>
            </a:r>
            <a:br>
              <a:rPr lang="en-US" sz="1400" dirty="0">
                <a:solidFill>
                  <a:srgbClr val="002E54"/>
                </a:solidFill>
              </a:rPr>
            </a:br>
            <a:r>
              <a:rPr lang="en-US" sz="1400" dirty="0">
                <a:solidFill>
                  <a:srgbClr val="002E54"/>
                </a:solidFill>
              </a:rPr>
              <a:t>financial decisions </a:t>
            </a:r>
          </a:p>
          <a:p>
            <a:pPr lvl="2" algn="ctr">
              <a:spcAft>
                <a:spcPts val="1600"/>
              </a:spcAft>
            </a:pPr>
            <a:r>
              <a:rPr lang="en-US" sz="1400" dirty="0">
                <a:solidFill>
                  <a:srgbClr val="002E54"/>
                </a:solidFill>
              </a:rPr>
              <a:t>Leverage private financial </a:t>
            </a:r>
            <a:br>
              <a:rPr lang="en-US" sz="1400" dirty="0">
                <a:solidFill>
                  <a:srgbClr val="002E54"/>
                </a:solidFill>
              </a:rPr>
            </a:br>
            <a:r>
              <a:rPr lang="en-US" sz="1400" dirty="0">
                <a:solidFill>
                  <a:srgbClr val="002E54"/>
                </a:solidFill>
              </a:rPr>
              <a:t>markets using quantitative outputs</a:t>
            </a:r>
          </a:p>
          <a:p>
            <a:pPr lvl="2" algn="ctr">
              <a:spcAft>
                <a:spcPts val="1600"/>
              </a:spcAft>
            </a:pPr>
            <a:r>
              <a:rPr lang="en-US" sz="1400" dirty="0">
                <a:solidFill>
                  <a:srgbClr val="002E54"/>
                </a:solidFill>
              </a:rPr>
              <a:t>Monitor and evaluate </a:t>
            </a:r>
            <a:br>
              <a:rPr lang="en-US" sz="1400" dirty="0">
                <a:solidFill>
                  <a:srgbClr val="002E54"/>
                </a:solidFill>
              </a:rPr>
            </a:br>
            <a:r>
              <a:rPr lang="en-US" sz="1400" dirty="0">
                <a:solidFill>
                  <a:srgbClr val="002E54"/>
                </a:solidFill>
              </a:rPr>
              <a:t>DFRI strategies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896FF7C8-E218-5AFB-5C3A-719B0B6C048B}"/>
              </a:ext>
            </a:extLst>
          </p:cNvPr>
          <p:cNvSpPr txBox="1">
            <a:spLocks/>
          </p:cNvSpPr>
          <p:nvPr/>
        </p:nvSpPr>
        <p:spPr>
          <a:xfrm>
            <a:off x="402213" y="389182"/>
            <a:ext cx="11387573" cy="49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CLIMATE AND DISASTER RISK FINANCING ONLINE TRAINING</a:t>
            </a:r>
          </a:p>
          <a:p>
            <a:pPr algn="ctr"/>
            <a:r>
              <a:rPr lang="en-Z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SESSION 4: </a:t>
            </a: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FUNDAMENTALS OF CDRF</a:t>
            </a:r>
            <a:endParaRPr lang="en-ZA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761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1084</Words>
  <Application>Microsoft Office PowerPoint</Application>
  <PresentationFormat>Widescreen</PresentationFormat>
  <Paragraphs>193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Gill Sans MT</vt:lpstr>
      <vt:lpstr>Wingdings</vt:lpstr>
      <vt:lpstr>Thème Office</vt:lpstr>
      <vt:lpstr>SESSION 4:  Fundamentals of Disaster Risk Financing :  key concepts and principles   Dr Elizabeth Nanziri Stellenbosch University Business School </vt:lpstr>
      <vt:lpstr>WHAT IS DISASTER RISK FINANCE?</vt:lpstr>
      <vt:lpstr>WHAT IS DISASTER RISK FINANCE?</vt:lpstr>
      <vt:lpstr>WHAT IS DISASTER RISK FINANCE?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  <vt:lpstr>SESSION 3:  Financial Risk Management of Crises  23/11/2021  Prof. RANDRIANALIJAONA Tiana Mahefasoa Disaster Risk Governance and Sustainable Development Economist Development Centre of Economic Studies and Research  University of Antananarivo - Madagascar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Gouvernance des risques de catastrophe  et Développement communautaire</dc:title>
  <dc:creator>User</dc:creator>
  <cp:lastModifiedBy>Beth Mbote</cp:lastModifiedBy>
  <cp:revision>59</cp:revision>
  <dcterms:created xsi:type="dcterms:W3CDTF">2016-12-02T07:20:21Z</dcterms:created>
  <dcterms:modified xsi:type="dcterms:W3CDTF">2022-09-06T08:23:30Z</dcterms:modified>
</cp:coreProperties>
</file>