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83" r:id="rId2"/>
    <p:sldId id="258" r:id="rId3"/>
    <p:sldId id="321" r:id="rId4"/>
    <p:sldId id="322" r:id="rId5"/>
    <p:sldId id="259" r:id="rId6"/>
    <p:sldId id="288" r:id="rId7"/>
    <p:sldId id="323" r:id="rId8"/>
    <p:sldId id="336" r:id="rId9"/>
    <p:sldId id="335" r:id="rId10"/>
    <p:sldId id="325" r:id="rId11"/>
    <p:sldId id="324" r:id="rId12"/>
    <p:sldId id="337" r:id="rId13"/>
    <p:sldId id="338" r:id="rId14"/>
    <p:sldId id="339" r:id="rId15"/>
    <p:sldId id="340" r:id="rId16"/>
    <p:sldId id="341" r:id="rId17"/>
    <p:sldId id="342" r:id="rId18"/>
    <p:sldId id="343" r:id="rId19"/>
    <p:sldId id="344" r:id="rId20"/>
    <p:sldId id="345" r:id="rId21"/>
    <p:sldId id="346" r:id="rId22"/>
    <p:sldId id="354" r:id="rId23"/>
    <p:sldId id="355" r:id="rId24"/>
    <p:sldId id="357" r:id="rId25"/>
    <p:sldId id="358" r:id="rId26"/>
    <p:sldId id="359" r:id="rId27"/>
    <p:sldId id="349" r:id="rId28"/>
    <p:sldId id="348" r:id="rId29"/>
    <p:sldId id="31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3"/>
    <a:srgbClr val="682C43"/>
    <a:srgbClr val="6E5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86" d="100"/>
          <a:sy n="86" d="100"/>
        </p:scale>
        <p:origin x="37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B8AF60-E414-4931-9A59-1348D6CF8A8A}" type="datetimeFigureOut">
              <a:rPr lang="en-ZA" smtClean="0"/>
              <a:t>2022/09/06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B472C-0B72-4BC9-88C8-768FB47B9F1E}" type="slidenum">
              <a:rPr lang="en-ZA" smtClean="0"/>
              <a:t>‹#›</a:t>
            </a:fld>
            <a:endParaRPr lang="en-ZA"/>
          </a:p>
        </p:txBody>
      </p:sp>
    </p:spTree>
    <p:extLst>
      <p:ext uri="{BB962C8B-B14F-4D97-AF65-F5344CB8AC3E}">
        <p14:creationId xmlns:p14="http://schemas.microsoft.com/office/powerpoint/2010/main" val="31298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6"/>
          <p:cNvSpPr>
            <a:spLocks noGrp="1" noChangeArrowheads="1"/>
          </p:cNvSpPr>
          <p:nvPr>
            <p:ph type="sldNum"/>
          </p:nvPr>
        </p:nvSpPr>
        <p:spPr>
          <a:ln/>
        </p:spPr>
        <p:txBody>
          <a:bodyPr/>
          <a:lstStyle/>
          <a:p>
            <a:fld id="{5EF057FE-25EA-4E88-B83A-46F76A27FFA6}" type="slidenum">
              <a:rPr lang="fr-FR"/>
              <a:pPr/>
              <a:t>2</a:t>
            </a:fld>
            <a:endParaRPr lang="fr-FR"/>
          </a:p>
        </p:txBody>
      </p:sp>
      <p:sp>
        <p:nvSpPr>
          <p:cNvPr id="49153" name="Text Box 1"/>
          <p:cNvSpPr txBox="1">
            <a:spLocks noChangeArrowheads="1"/>
          </p:cNvSpPr>
          <p:nvPr/>
        </p:nvSpPr>
        <p:spPr bwMode="auto">
          <a:xfrm>
            <a:off x="3884613" y="8685213"/>
            <a:ext cx="2962275" cy="447675"/>
          </a:xfrm>
          <a:prstGeom prst="rect">
            <a:avLst/>
          </a:prstGeom>
          <a:noFill/>
          <a:ln w="9525" cap="flat">
            <a:noFill/>
            <a:round/>
            <a:headEnd/>
            <a:tailEnd/>
          </a:ln>
          <a:effectLst/>
        </p:spPr>
        <p:txBody>
          <a:bodyPr lIns="90000" tIns="46800" rIns="90000" bIns="46800" anchor="b"/>
          <a:lstStyle/>
          <a:p>
            <a:pPr marL="215900" indent="-201613" algn="r">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fld id="{3E460F3E-9A82-4279-AE0C-4442B6B1D714}" type="slidenum">
              <a:rPr lang="fr-FR" sz="1200">
                <a:solidFill>
                  <a:srgbClr val="000000"/>
                </a:solidFill>
                <a:latin typeface="Times New Roman" pitchFamily="16" charset="0"/>
              </a:rPr>
              <a:pPr marL="215900" indent="-201613" algn="r">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t>2</a:t>
            </a:fld>
            <a:endParaRPr lang="fr-FR" sz="1200">
              <a:solidFill>
                <a:srgbClr val="000000"/>
              </a:solidFill>
              <a:latin typeface="Times New Roman" pitchFamily="16" charset="0"/>
            </a:endParaRPr>
          </a:p>
        </p:txBody>
      </p:sp>
      <p:sp>
        <p:nvSpPr>
          <p:cNvPr id="49154" name="Rectangle 2"/>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49155"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6"/>
          <p:cNvSpPr>
            <a:spLocks noGrp="1" noChangeArrowheads="1"/>
          </p:cNvSpPr>
          <p:nvPr>
            <p:ph type="sldNum"/>
          </p:nvPr>
        </p:nvSpPr>
        <p:spPr>
          <a:ln/>
        </p:spPr>
        <p:txBody>
          <a:bodyPr/>
          <a:lstStyle/>
          <a:p>
            <a:fld id="{FC8DCDB0-D581-4E54-881E-68915D3D772B}" type="slidenum">
              <a:rPr lang="fr-FR"/>
              <a:pPr/>
              <a:t>5</a:t>
            </a:fld>
            <a:endParaRPr lang="fr-FR"/>
          </a:p>
        </p:txBody>
      </p:sp>
      <p:sp>
        <p:nvSpPr>
          <p:cNvPr id="50177" name="Text Box 1"/>
          <p:cNvSpPr txBox="1">
            <a:spLocks noChangeArrowheads="1"/>
          </p:cNvSpPr>
          <p:nvPr/>
        </p:nvSpPr>
        <p:spPr bwMode="auto">
          <a:xfrm>
            <a:off x="3884613" y="8685213"/>
            <a:ext cx="2962275" cy="447675"/>
          </a:xfrm>
          <a:prstGeom prst="rect">
            <a:avLst/>
          </a:prstGeom>
          <a:noFill/>
          <a:ln w="9525" cap="flat">
            <a:noFill/>
            <a:round/>
            <a:headEnd/>
            <a:tailEnd/>
          </a:ln>
          <a:effectLst/>
        </p:spPr>
        <p:txBody>
          <a:bodyPr lIns="90000" tIns="46800" rIns="90000" bIns="46800" anchor="b"/>
          <a:lstStyle/>
          <a:p>
            <a:pPr marL="215900" indent="-201613" algn="r">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fld id="{C63FB13A-6925-4594-B580-3760A93A2E51}" type="slidenum">
              <a:rPr lang="fr-FR" sz="1200">
                <a:solidFill>
                  <a:srgbClr val="000000"/>
                </a:solidFill>
                <a:latin typeface="Times New Roman" pitchFamily="16" charset="0"/>
              </a:rPr>
              <a:pPr marL="215900" indent="-201613" algn="r">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t>5</a:t>
            </a:fld>
            <a:endParaRPr lang="fr-FR" sz="1200">
              <a:solidFill>
                <a:srgbClr val="000000"/>
              </a:solidFill>
              <a:latin typeface="Times New Roman" pitchFamily="16" charset="0"/>
            </a:endParaRPr>
          </a:p>
        </p:txBody>
      </p:sp>
      <p:sp>
        <p:nvSpPr>
          <p:cNvPr id="50178" name="Rectangle 2"/>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50179"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6"/>
          <p:cNvSpPr>
            <a:spLocks noGrp="1" noChangeArrowheads="1"/>
          </p:cNvSpPr>
          <p:nvPr>
            <p:ph type="sldNum"/>
          </p:nvPr>
        </p:nvSpPr>
        <p:spPr>
          <a:ln/>
        </p:spPr>
        <p:txBody>
          <a:bodyPr/>
          <a:lstStyle/>
          <a:p>
            <a:fld id="{6924535F-E2DA-4B90-9A9F-F062E6107291}" type="slidenum">
              <a:rPr lang="fr-FR"/>
              <a:pPr/>
              <a:t>29</a:t>
            </a:fld>
            <a:endParaRPr lang="fr-FR"/>
          </a:p>
        </p:txBody>
      </p:sp>
      <p:sp>
        <p:nvSpPr>
          <p:cNvPr id="63489" name="Text Box 1"/>
          <p:cNvSpPr txBox="1">
            <a:spLocks noChangeArrowheads="1"/>
          </p:cNvSpPr>
          <p:nvPr/>
        </p:nvSpPr>
        <p:spPr bwMode="auto">
          <a:xfrm>
            <a:off x="3884613" y="8685213"/>
            <a:ext cx="2962275" cy="447675"/>
          </a:xfrm>
          <a:prstGeom prst="rect">
            <a:avLst/>
          </a:prstGeom>
          <a:noFill/>
          <a:ln w="9525" cap="flat">
            <a:noFill/>
            <a:round/>
            <a:headEnd/>
            <a:tailEnd/>
          </a:ln>
          <a:effectLst/>
        </p:spPr>
        <p:txBody>
          <a:bodyPr lIns="90000" tIns="46800" rIns="90000" bIns="46800" anchor="b"/>
          <a:lstStyle/>
          <a:p>
            <a:pPr marL="215900" indent="-201613" algn="r">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fld id="{AAC540BC-561C-44D0-BD32-03BC2F19A536}" type="slidenum">
              <a:rPr lang="fr-FR" sz="1200">
                <a:solidFill>
                  <a:srgbClr val="000000"/>
                </a:solidFill>
                <a:latin typeface="Times New Roman" pitchFamily="16" charset="0"/>
              </a:rPr>
              <a:pPr marL="215900" indent="-201613" algn="r">
                <a:buClrTx/>
                <a:buSzPct val="45000"/>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t>29</a:t>
            </a:fld>
            <a:endParaRPr lang="fr-FR" sz="1200">
              <a:solidFill>
                <a:srgbClr val="000000"/>
              </a:solidFill>
              <a:latin typeface="Times New Roman" pitchFamily="16" charset="0"/>
            </a:endParaRPr>
          </a:p>
        </p:txBody>
      </p:sp>
      <p:sp>
        <p:nvSpPr>
          <p:cNvPr id="63490" name="Rectangle 2"/>
          <p:cNvSpPr txBox="1">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63491"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13D36A-7982-4B6F-AB5F-851BE309BFA6}" type="datetimeFigureOut">
              <a:rPr lang="en-ZA" smtClean="0"/>
              <a:t>2022/09/06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266317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3D36A-7982-4B6F-AB5F-851BE309BFA6}" type="datetimeFigureOut">
              <a:rPr lang="en-ZA" smtClean="0"/>
              <a:t>2022/09/06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3884005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3D36A-7982-4B6F-AB5F-851BE309BFA6}" type="datetimeFigureOut">
              <a:rPr lang="en-ZA" smtClean="0"/>
              <a:t>2022/09/06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52201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13D36A-7982-4B6F-AB5F-851BE309BFA6}" type="datetimeFigureOut">
              <a:rPr lang="en-ZA" smtClean="0"/>
              <a:t>2022/09/06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203969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13D36A-7982-4B6F-AB5F-851BE309BFA6}" type="datetimeFigureOut">
              <a:rPr lang="en-ZA" smtClean="0"/>
              <a:t>2022/09/06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231652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13D36A-7982-4B6F-AB5F-851BE309BFA6}" type="datetimeFigureOut">
              <a:rPr lang="en-ZA" smtClean="0"/>
              <a:t>2022/09/06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2202817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13D36A-7982-4B6F-AB5F-851BE309BFA6}" type="datetimeFigureOut">
              <a:rPr lang="en-ZA" smtClean="0"/>
              <a:t>2022/09/06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714136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13D36A-7982-4B6F-AB5F-851BE309BFA6}" type="datetimeFigureOut">
              <a:rPr lang="en-ZA" smtClean="0"/>
              <a:t>2022/09/06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3648185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3D36A-7982-4B6F-AB5F-851BE309BFA6}" type="datetimeFigureOut">
              <a:rPr lang="en-ZA" smtClean="0"/>
              <a:t>2022/09/06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379949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13D36A-7982-4B6F-AB5F-851BE309BFA6}" type="datetimeFigureOut">
              <a:rPr lang="en-ZA" smtClean="0"/>
              <a:t>2022/09/06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83791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13D36A-7982-4B6F-AB5F-851BE309BFA6}" type="datetimeFigureOut">
              <a:rPr lang="en-ZA" smtClean="0"/>
              <a:t>2022/09/06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DD54847-3F72-4CEE-91AB-D34C87002387}" type="slidenum">
              <a:rPr lang="en-ZA" smtClean="0"/>
              <a:t>‹#›</a:t>
            </a:fld>
            <a:endParaRPr lang="en-ZA"/>
          </a:p>
        </p:txBody>
      </p:sp>
    </p:spTree>
    <p:extLst>
      <p:ext uri="{BB962C8B-B14F-4D97-AF65-F5344CB8AC3E}">
        <p14:creationId xmlns:p14="http://schemas.microsoft.com/office/powerpoint/2010/main" val="2720529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3D36A-7982-4B6F-AB5F-851BE309BFA6}" type="datetimeFigureOut">
              <a:rPr lang="en-ZA" smtClean="0"/>
              <a:t>2022/09/06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54847-3F72-4CEE-91AB-D34C87002387}" type="slidenum">
              <a:rPr lang="en-ZA" smtClean="0"/>
              <a:t>‹#›</a:t>
            </a:fld>
            <a:endParaRPr lang="en-ZA"/>
          </a:p>
        </p:txBody>
      </p:sp>
    </p:spTree>
    <p:extLst>
      <p:ext uri="{BB962C8B-B14F-4D97-AF65-F5344CB8AC3E}">
        <p14:creationId xmlns:p14="http://schemas.microsoft.com/office/powerpoint/2010/main" val="36141175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sp>
          <p:nvSpPr>
            <p:cNvPr id="10" name="Rectangle 9">
              <a:extLst>
                <a:ext uri="{FF2B5EF4-FFF2-40B4-BE49-F238E27FC236}">
                  <a16:creationId xmlns:a16="http://schemas.microsoft.com/office/drawing/2014/main" id="{7A908B98-B569-4248-B23D-79F4BD1F4D61}"/>
                </a:ext>
              </a:extLst>
            </p:cNvPr>
            <p:cNvSpPr/>
            <p:nvPr/>
          </p:nvSpPr>
          <p:spPr>
            <a:xfrm>
              <a:off x="1130966" y="664937"/>
              <a:ext cx="6882065" cy="5528126"/>
            </a:xfrm>
            <a:prstGeom prst="rect">
              <a:avLst/>
            </a:prstGeom>
            <a:solidFill>
              <a:schemeClr val="bg1"/>
            </a:solidFill>
            <a:ln w="57150">
              <a:solidFill>
                <a:srgbClr val="753F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 name="Title 1">
            <a:extLst>
              <a:ext uri="{FF2B5EF4-FFF2-40B4-BE49-F238E27FC236}">
                <a16:creationId xmlns:a16="http://schemas.microsoft.com/office/drawing/2014/main" id="{57041E31-AA63-4769-80EA-B83B0BED6CD4}"/>
              </a:ext>
            </a:extLst>
          </p:cNvPr>
          <p:cNvSpPr>
            <a:spLocks noGrp="1"/>
          </p:cNvSpPr>
          <p:nvPr>
            <p:ph type="title"/>
          </p:nvPr>
        </p:nvSpPr>
        <p:spPr>
          <a:xfrm>
            <a:off x="1400175" y="1617785"/>
            <a:ext cx="9391650" cy="3758083"/>
          </a:xfrm>
        </p:spPr>
        <p:txBody>
          <a:bodyPr>
            <a:normAutofit fontScale="90000"/>
          </a:bodyPr>
          <a:lstStyle/>
          <a:p>
            <a:pPr algn="ctr"/>
            <a:r>
              <a:rPr lang="fr-FR" sz="4000" b="1" u="sng" dirty="0">
                <a:latin typeface="Gill Sans MT" panose="020B0502020104020203" pitchFamily="34" charset="0"/>
              </a:rPr>
              <a:t>SESSION 2:</a:t>
            </a:r>
            <a:br>
              <a:rPr lang="fr-FR" sz="3675" b="1" u="sng" dirty="0">
                <a:latin typeface="Gill Sans MT" panose="020B0502020104020203" pitchFamily="34" charset="0"/>
              </a:rPr>
            </a:br>
            <a:br>
              <a:rPr lang="fr-FR" sz="675" b="1" dirty="0">
                <a:latin typeface="Gill Sans MT" panose="020B0502020104020203" pitchFamily="34" charset="0"/>
              </a:rPr>
            </a:br>
            <a:r>
              <a:rPr lang="en-US" b="1" dirty="0">
                <a:latin typeface="Gill Sans MT" panose="020B0502020104020203" pitchFamily="34" charset="0"/>
              </a:rPr>
              <a:t>Evolving Disaster and Climate Risk Context of Africa</a:t>
            </a:r>
            <a:br>
              <a:rPr lang="fr-FR" sz="3600" b="1" dirty="0">
                <a:latin typeface="Gill Sans MT" panose="020B0502020104020203" pitchFamily="34" charset="0"/>
              </a:rPr>
            </a:br>
            <a:br>
              <a:rPr lang="en-ZA" sz="2700" b="1" dirty="0">
                <a:latin typeface="Gill Sans MT" panose="020B0502020104020203" pitchFamily="34" charset="0"/>
              </a:rPr>
            </a:br>
            <a:br>
              <a:rPr lang="en-ZA" sz="3000" b="1" dirty="0">
                <a:latin typeface="Gill Sans MT" panose="020B0502020104020203" pitchFamily="34" charset="0"/>
              </a:rPr>
            </a:br>
            <a:r>
              <a:rPr lang="en-ZA" sz="2200" b="1" dirty="0">
                <a:latin typeface="Gill Sans MT" panose="020B0502020104020203" pitchFamily="34" charset="0"/>
              </a:rPr>
              <a:t>Prof. RANDRIANALIJAONA Tiana Mahefasoa</a:t>
            </a:r>
            <a:br>
              <a:rPr lang="en-ZA" sz="2200" b="1" dirty="0">
                <a:latin typeface="Gill Sans MT" panose="020B0502020104020203" pitchFamily="34" charset="0"/>
              </a:rPr>
            </a:br>
            <a:r>
              <a:rPr lang="en-ZA" sz="2200" b="1" dirty="0">
                <a:latin typeface="Gill Sans MT" panose="020B0502020104020203" pitchFamily="34" charset="0"/>
              </a:rPr>
              <a:t>Disaster Risk Governance and Sustainable Development Economist</a:t>
            </a:r>
            <a:br>
              <a:rPr lang="en-ZA" sz="2200" b="1" dirty="0">
                <a:latin typeface="Gill Sans MT" panose="020B0502020104020203" pitchFamily="34" charset="0"/>
              </a:rPr>
            </a:br>
            <a:r>
              <a:rPr lang="en-ZA" sz="2200" b="1" dirty="0">
                <a:latin typeface="Gill Sans MT" panose="020B0502020104020203" pitchFamily="34" charset="0"/>
              </a:rPr>
              <a:t>Development Centre of Economic Studies and Research</a:t>
            </a:r>
            <a:br>
              <a:rPr lang="en-ZA" sz="2200" b="1" dirty="0">
                <a:latin typeface="Gill Sans MT" panose="020B0502020104020203" pitchFamily="34" charset="0"/>
              </a:rPr>
            </a:br>
            <a:r>
              <a:rPr lang="en-ZA" sz="2200" b="1" dirty="0">
                <a:latin typeface="Gill Sans MT" panose="020B0502020104020203" pitchFamily="34" charset="0"/>
              </a:rPr>
              <a:t> University of Antananarivo - Madagascar</a:t>
            </a:r>
            <a:br>
              <a:rPr lang="fr-FR" b="1" dirty="0">
                <a:latin typeface="+mn-lt"/>
              </a:rPr>
            </a:br>
            <a:br>
              <a:rPr lang="fr-FR" sz="2200" b="1" dirty="0">
                <a:latin typeface="+mn-lt"/>
              </a:rPr>
            </a:br>
            <a:endParaRPr lang="fr-FR" b="1" dirty="0">
              <a:latin typeface="+mn-lt"/>
            </a:endParaRPr>
          </a:p>
        </p:txBody>
      </p:sp>
      <p:sp>
        <p:nvSpPr>
          <p:cNvPr id="14" name="TextBox 13">
            <a:extLst>
              <a:ext uri="{FF2B5EF4-FFF2-40B4-BE49-F238E27FC236}">
                <a16:creationId xmlns:a16="http://schemas.microsoft.com/office/drawing/2014/main" id="{812A348C-780E-4145-9C19-6C5DCB76191B}"/>
              </a:ext>
            </a:extLst>
          </p:cNvPr>
          <p:cNvSpPr txBox="1"/>
          <p:nvPr/>
        </p:nvSpPr>
        <p:spPr>
          <a:xfrm>
            <a:off x="2460206" y="651957"/>
            <a:ext cx="7274144" cy="369332"/>
          </a:xfrm>
          <a:prstGeom prst="rect">
            <a:avLst/>
          </a:prstGeom>
          <a:noFill/>
        </p:spPr>
        <p:txBody>
          <a:bodyPr wrap="square">
            <a:spAutoFit/>
          </a:bodyPr>
          <a:lstStyle/>
          <a:p>
            <a:pPr algn="ctr"/>
            <a:r>
              <a:rPr lang="en-ZA" b="1" dirty="0">
                <a:solidFill>
                  <a:schemeClr val="tx1">
                    <a:lumMod val="50000"/>
                    <a:lumOff val="50000"/>
                  </a:schemeClr>
                </a:solidFill>
                <a:latin typeface="Gill Sans MT" panose="020B0502020104020203" pitchFamily="34" charset="0"/>
              </a:rPr>
              <a:t>CLIMATE &amp; DISASTER RISK FINANCING ONLINE TRAINING </a:t>
            </a:r>
          </a:p>
        </p:txBody>
      </p:sp>
      <p:pic>
        <p:nvPicPr>
          <p:cNvPr id="15" name="Picture 14">
            <a:extLst>
              <a:ext uri="{FF2B5EF4-FFF2-40B4-BE49-F238E27FC236}">
                <a16:creationId xmlns:a16="http://schemas.microsoft.com/office/drawing/2014/main" id="{AC8A74C0-AF62-4F0E-BF42-3F3EFE168350}"/>
              </a:ext>
            </a:extLst>
          </p:cNvPr>
          <p:cNvPicPr>
            <a:picLocks noChangeAspect="1"/>
          </p:cNvPicPr>
          <p:nvPr/>
        </p:nvPicPr>
        <p:blipFill rotWithShape="1">
          <a:blip r:embed="rId3"/>
          <a:srcRect l="3071" t="6170" r="1"/>
          <a:stretch/>
        </p:blipFill>
        <p:spPr>
          <a:xfrm>
            <a:off x="1340885" y="5195003"/>
            <a:ext cx="546423" cy="1057909"/>
          </a:xfrm>
          <a:prstGeom prst="rect">
            <a:avLst/>
          </a:prstGeom>
        </p:spPr>
      </p:pic>
      <p:pic>
        <p:nvPicPr>
          <p:cNvPr id="16" name="Picture 15">
            <a:extLst>
              <a:ext uri="{FF2B5EF4-FFF2-40B4-BE49-F238E27FC236}">
                <a16:creationId xmlns:a16="http://schemas.microsoft.com/office/drawing/2014/main" id="{86D0763B-8751-4B8D-98E2-4A54EA95F9BC}"/>
              </a:ext>
            </a:extLst>
          </p:cNvPr>
          <p:cNvPicPr>
            <a:picLocks noChangeAspect="1"/>
          </p:cNvPicPr>
          <p:nvPr/>
        </p:nvPicPr>
        <p:blipFill rotWithShape="1">
          <a:blip r:embed="rId4"/>
          <a:srcRect l="27857" t="34292" r="14643" b="32462"/>
          <a:stretch/>
        </p:blipFill>
        <p:spPr>
          <a:xfrm>
            <a:off x="2145402" y="5716770"/>
            <a:ext cx="1571776" cy="511187"/>
          </a:xfrm>
          <a:prstGeom prst="rect">
            <a:avLst/>
          </a:prstGeom>
        </p:spPr>
      </p:pic>
      <p:pic>
        <p:nvPicPr>
          <p:cNvPr id="17" name="Picture 16">
            <a:extLst>
              <a:ext uri="{FF2B5EF4-FFF2-40B4-BE49-F238E27FC236}">
                <a16:creationId xmlns:a16="http://schemas.microsoft.com/office/drawing/2014/main" id="{E73CE6A2-C009-42EB-972B-6E13CA8F9CE0}"/>
              </a:ext>
            </a:extLst>
          </p:cNvPr>
          <p:cNvPicPr>
            <a:picLocks noChangeAspect="1"/>
          </p:cNvPicPr>
          <p:nvPr/>
        </p:nvPicPr>
        <p:blipFill>
          <a:blip r:embed="rId5"/>
          <a:stretch>
            <a:fillRect/>
          </a:stretch>
        </p:blipFill>
        <p:spPr>
          <a:xfrm>
            <a:off x="3905061" y="5648702"/>
            <a:ext cx="3193293" cy="496734"/>
          </a:xfrm>
          <a:prstGeom prst="rect">
            <a:avLst/>
          </a:prstGeom>
        </p:spPr>
      </p:pic>
    </p:spTree>
    <p:extLst>
      <p:ext uri="{BB962C8B-B14F-4D97-AF65-F5344CB8AC3E}">
        <p14:creationId xmlns:p14="http://schemas.microsoft.com/office/powerpoint/2010/main" val="442075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pic>
        <p:nvPicPr>
          <p:cNvPr id="13" name="Image 4">
            <a:extLst>
              <a:ext uri="{FF2B5EF4-FFF2-40B4-BE49-F238E27FC236}">
                <a16:creationId xmlns:a16="http://schemas.microsoft.com/office/drawing/2014/main" id="{0C69527C-6F87-408A-BAA4-CAA0DB410039}"/>
              </a:ext>
            </a:extLst>
          </p:cNvPr>
          <p:cNvPicPr>
            <a:picLocks noChangeAspect="1"/>
          </p:cNvPicPr>
          <p:nvPr/>
        </p:nvPicPr>
        <p:blipFill>
          <a:blip r:embed="rId3"/>
          <a:stretch>
            <a:fillRect/>
          </a:stretch>
        </p:blipFill>
        <p:spPr>
          <a:xfrm>
            <a:off x="3601996" y="1135097"/>
            <a:ext cx="4945220" cy="5435580"/>
          </a:xfrm>
          <a:prstGeom prst="rect">
            <a:avLst/>
          </a:prstGeom>
        </p:spPr>
      </p:pic>
      <p:sp>
        <p:nvSpPr>
          <p:cNvPr id="12" name="TextBox 11">
            <a:extLst>
              <a:ext uri="{FF2B5EF4-FFF2-40B4-BE49-F238E27FC236}">
                <a16:creationId xmlns:a16="http://schemas.microsoft.com/office/drawing/2014/main" id="{420109A9-9376-48F8-A7D9-9CA7FF862B51}"/>
              </a:ext>
            </a:extLst>
          </p:cNvPr>
          <p:cNvSpPr txBox="1"/>
          <p:nvPr/>
        </p:nvSpPr>
        <p:spPr>
          <a:xfrm>
            <a:off x="5368333" y="3573929"/>
            <a:ext cx="1092445" cy="288387"/>
          </a:xfrm>
          <a:prstGeom prst="rect">
            <a:avLst/>
          </a:prstGeom>
          <a:solidFill>
            <a:srgbClr val="D2D2D3"/>
          </a:solidFill>
          <a:ln>
            <a:noFill/>
          </a:ln>
        </p:spPr>
        <p:txBody>
          <a:bodyPr wrap="square">
            <a:spAutoFit/>
          </a:bodyPr>
          <a:lstStyle/>
          <a:p>
            <a:pPr algn="ctr"/>
            <a:endParaRPr lang="en-ZA" sz="1050" b="1" dirty="0"/>
          </a:p>
        </p:txBody>
      </p:sp>
      <p:sp>
        <p:nvSpPr>
          <p:cNvPr id="14" name="TextBox 13">
            <a:extLst>
              <a:ext uri="{FF2B5EF4-FFF2-40B4-BE49-F238E27FC236}">
                <a16:creationId xmlns:a16="http://schemas.microsoft.com/office/drawing/2014/main" id="{7A1AA8A8-975B-4A20-BE9C-A136AEC4BFF4}"/>
              </a:ext>
            </a:extLst>
          </p:cNvPr>
          <p:cNvSpPr txBox="1"/>
          <p:nvPr/>
        </p:nvSpPr>
        <p:spPr>
          <a:xfrm>
            <a:off x="5688437" y="3724589"/>
            <a:ext cx="1092445" cy="215444"/>
          </a:xfrm>
          <a:prstGeom prst="rect">
            <a:avLst/>
          </a:prstGeom>
          <a:solidFill>
            <a:srgbClr val="D2D2D3"/>
          </a:solidFill>
          <a:ln>
            <a:noFill/>
          </a:ln>
        </p:spPr>
        <p:txBody>
          <a:bodyPr wrap="square">
            <a:spAutoFit/>
          </a:bodyPr>
          <a:lstStyle/>
          <a:p>
            <a:pPr algn="ctr"/>
            <a:endParaRPr lang="en-ZA" sz="800" b="1" dirty="0"/>
          </a:p>
        </p:txBody>
      </p:sp>
      <p:sp>
        <p:nvSpPr>
          <p:cNvPr id="11" name="TextBox 10">
            <a:extLst>
              <a:ext uri="{FF2B5EF4-FFF2-40B4-BE49-F238E27FC236}">
                <a16:creationId xmlns:a16="http://schemas.microsoft.com/office/drawing/2014/main" id="{17A0C4CD-11AB-412B-A488-3E760C8C7967}"/>
              </a:ext>
            </a:extLst>
          </p:cNvPr>
          <p:cNvSpPr txBox="1"/>
          <p:nvPr/>
        </p:nvSpPr>
        <p:spPr>
          <a:xfrm>
            <a:off x="5328574" y="3573929"/>
            <a:ext cx="1292253" cy="415498"/>
          </a:xfrm>
          <a:prstGeom prst="rect">
            <a:avLst/>
          </a:prstGeom>
          <a:noFill/>
          <a:ln>
            <a:noFill/>
          </a:ln>
        </p:spPr>
        <p:txBody>
          <a:bodyPr wrap="square">
            <a:spAutoFit/>
          </a:bodyPr>
          <a:lstStyle/>
          <a:p>
            <a:pPr algn="ctr"/>
            <a:r>
              <a:rPr lang="en-ZA" sz="1050" b="1" dirty="0"/>
              <a:t>Evolution of annual precipitation</a:t>
            </a:r>
          </a:p>
        </p:txBody>
      </p:sp>
      <p:sp>
        <p:nvSpPr>
          <p:cNvPr id="15" name="TextBox 14">
            <a:extLst>
              <a:ext uri="{FF2B5EF4-FFF2-40B4-BE49-F238E27FC236}">
                <a16:creationId xmlns:a16="http://schemas.microsoft.com/office/drawing/2014/main" id="{41045395-4335-49E9-BF40-1E2F9216C4DC}"/>
              </a:ext>
            </a:extLst>
          </p:cNvPr>
          <p:cNvSpPr txBox="1"/>
          <p:nvPr/>
        </p:nvSpPr>
        <p:spPr>
          <a:xfrm>
            <a:off x="4781383" y="1166889"/>
            <a:ext cx="2586446" cy="246221"/>
          </a:xfrm>
          <a:prstGeom prst="rect">
            <a:avLst/>
          </a:prstGeom>
          <a:solidFill>
            <a:srgbClr val="D2D2D3"/>
          </a:solidFill>
          <a:ln>
            <a:noFill/>
          </a:ln>
        </p:spPr>
        <p:txBody>
          <a:bodyPr wrap="square">
            <a:spAutoFit/>
          </a:bodyPr>
          <a:lstStyle/>
          <a:p>
            <a:pPr algn="ctr"/>
            <a:r>
              <a:rPr lang="en-US" sz="1000" b="1" dirty="0"/>
              <a:t>Evolution of Average Temperatures</a:t>
            </a:r>
            <a:endParaRPr lang="en-ZA" sz="1000" b="1" dirty="0"/>
          </a:p>
        </p:txBody>
      </p:sp>
    </p:spTree>
    <p:extLst>
      <p:ext uri="{BB962C8B-B14F-4D97-AF65-F5344CB8AC3E}">
        <p14:creationId xmlns:p14="http://schemas.microsoft.com/office/powerpoint/2010/main" val="999314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pic>
        <p:nvPicPr>
          <p:cNvPr id="11" name="Image 2">
            <a:extLst>
              <a:ext uri="{FF2B5EF4-FFF2-40B4-BE49-F238E27FC236}">
                <a16:creationId xmlns:a16="http://schemas.microsoft.com/office/drawing/2014/main" id="{A3DFB13B-13A1-4819-92F0-2B55BA919757}"/>
              </a:ext>
            </a:extLst>
          </p:cNvPr>
          <p:cNvPicPr>
            <a:picLocks noChangeAspect="1"/>
          </p:cNvPicPr>
          <p:nvPr/>
        </p:nvPicPr>
        <p:blipFill>
          <a:blip r:embed="rId3"/>
          <a:stretch>
            <a:fillRect/>
          </a:stretch>
        </p:blipFill>
        <p:spPr>
          <a:xfrm>
            <a:off x="1193951" y="1402944"/>
            <a:ext cx="10174559" cy="4052111"/>
          </a:xfrm>
          <a:prstGeom prst="rect">
            <a:avLst/>
          </a:prstGeom>
        </p:spPr>
      </p:pic>
    </p:spTree>
    <p:extLst>
      <p:ext uri="{BB962C8B-B14F-4D97-AF65-F5344CB8AC3E}">
        <p14:creationId xmlns:p14="http://schemas.microsoft.com/office/powerpoint/2010/main" val="182048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pic>
        <p:nvPicPr>
          <p:cNvPr id="12" name="Image 2">
            <a:extLst>
              <a:ext uri="{FF2B5EF4-FFF2-40B4-BE49-F238E27FC236}">
                <a16:creationId xmlns:a16="http://schemas.microsoft.com/office/drawing/2014/main" id="{6AC7658B-DD07-4AB2-8CF2-AE39FFCA7A71}"/>
              </a:ext>
            </a:extLst>
          </p:cNvPr>
          <p:cNvPicPr>
            <a:picLocks noChangeAspect="1"/>
          </p:cNvPicPr>
          <p:nvPr/>
        </p:nvPicPr>
        <p:blipFill>
          <a:blip r:embed="rId3"/>
          <a:stretch>
            <a:fillRect/>
          </a:stretch>
        </p:blipFill>
        <p:spPr>
          <a:xfrm>
            <a:off x="2928144" y="1009086"/>
            <a:ext cx="5403056" cy="4918167"/>
          </a:xfrm>
          <a:prstGeom prst="rect">
            <a:avLst/>
          </a:prstGeom>
        </p:spPr>
      </p:pic>
    </p:spTree>
    <p:extLst>
      <p:ext uri="{BB962C8B-B14F-4D97-AF65-F5344CB8AC3E}">
        <p14:creationId xmlns:p14="http://schemas.microsoft.com/office/powerpoint/2010/main" val="593902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pic>
        <p:nvPicPr>
          <p:cNvPr id="11" name="Image 2">
            <a:extLst>
              <a:ext uri="{FF2B5EF4-FFF2-40B4-BE49-F238E27FC236}">
                <a16:creationId xmlns:a16="http://schemas.microsoft.com/office/drawing/2014/main" id="{B2B55C0E-3CE6-41D6-A02A-DDE92DB55372}"/>
              </a:ext>
            </a:extLst>
          </p:cNvPr>
          <p:cNvPicPr>
            <a:picLocks noChangeAspect="1"/>
          </p:cNvPicPr>
          <p:nvPr/>
        </p:nvPicPr>
        <p:blipFill>
          <a:blip r:embed="rId3"/>
          <a:stretch>
            <a:fillRect/>
          </a:stretch>
        </p:blipFill>
        <p:spPr>
          <a:xfrm>
            <a:off x="1091663" y="1596552"/>
            <a:ext cx="9559891" cy="3664896"/>
          </a:xfrm>
          <a:prstGeom prst="rect">
            <a:avLst/>
          </a:prstGeom>
        </p:spPr>
      </p:pic>
    </p:spTree>
    <p:extLst>
      <p:ext uri="{BB962C8B-B14F-4D97-AF65-F5344CB8AC3E}">
        <p14:creationId xmlns:p14="http://schemas.microsoft.com/office/powerpoint/2010/main" val="2915897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pic>
        <p:nvPicPr>
          <p:cNvPr id="11" name="Espace réservé du contenu 4">
            <a:extLst>
              <a:ext uri="{FF2B5EF4-FFF2-40B4-BE49-F238E27FC236}">
                <a16:creationId xmlns:a16="http://schemas.microsoft.com/office/drawing/2014/main" id="{B15CCDD6-0DA3-49FD-8506-DDB7FADEE457}"/>
              </a:ext>
            </a:extLst>
          </p:cNvPr>
          <p:cNvPicPr>
            <a:picLocks noGrp="1" noChangeAspect="1"/>
          </p:cNvPicPr>
          <p:nvPr>
            <p:ph idx="1"/>
          </p:nvPr>
        </p:nvPicPr>
        <p:blipFill>
          <a:blip r:embed="rId3"/>
          <a:stretch>
            <a:fillRect/>
          </a:stretch>
        </p:blipFill>
        <p:spPr>
          <a:xfrm>
            <a:off x="1498420" y="1688108"/>
            <a:ext cx="8509180" cy="4167774"/>
          </a:xfrm>
        </p:spPr>
      </p:pic>
    </p:spTree>
    <p:extLst>
      <p:ext uri="{BB962C8B-B14F-4D97-AF65-F5344CB8AC3E}">
        <p14:creationId xmlns:p14="http://schemas.microsoft.com/office/powerpoint/2010/main" val="407095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11" name="Text Box 1">
            <a:extLst>
              <a:ext uri="{FF2B5EF4-FFF2-40B4-BE49-F238E27FC236}">
                <a16:creationId xmlns:a16="http://schemas.microsoft.com/office/drawing/2014/main" id="{0F562D6F-FE04-48A2-9BAB-9F4BD5402773}"/>
              </a:ext>
            </a:extLst>
          </p:cNvPr>
          <p:cNvSpPr txBox="1">
            <a:spLocks noChangeArrowheads="1"/>
          </p:cNvSpPr>
          <p:nvPr/>
        </p:nvSpPr>
        <p:spPr bwMode="auto">
          <a:xfrm>
            <a:off x="1959806" y="1449382"/>
            <a:ext cx="8229600" cy="1384300"/>
          </a:xfrm>
          <a:prstGeom prst="rect">
            <a:avLst/>
          </a:prstGeom>
          <a:noFill/>
          <a:ln w="9525" cap="flat">
            <a:noFill/>
            <a:round/>
            <a:headEnd/>
            <a:tailEnd/>
          </a:ln>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a:solidFill>
                  <a:srgbClr val="682C43"/>
                </a:solidFill>
                <a:effectLst>
                  <a:outerShdw blurRad="38100" dist="38100" dir="2700000" algn="tl">
                    <a:srgbClr val="C0C0C0"/>
                  </a:outerShdw>
                </a:effectLst>
                <a:latin typeface="Tahoma" charset="0"/>
              </a:rPr>
              <a:t>FUTURE CLIMATE CHANGE</a:t>
            </a:r>
          </a:p>
        </p:txBody>
      </p:sp>
    </p:spTree>
    <p:extLst>
      <p:ext uri="{BB962C8B-B14F-4D97-AF65-F5344CB8AC3E}">
        <p14:creationId xmlns:p14="http://schemas.microsoft.com/office/powerpoint/2010/main" val="1767993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11" name="Titre 1">
            <a:extLst>
              <a:ext uri="{FF2B5EF4-FFF2-40B4-BE49-F238E27FC236}">
                <a16:creationId xmlns:a16="http://schemas.microsoft.com/office/drawing/2014/main" id="{77AFCA50-5CEB-4C5F-B95E-ADD6920D9840}"/>
              </a:ext>
            </a:extLst>
          </p:cNvPr>
          <p:cNvSpPr>
            <a:spLocks noGrp="1"/>
          </p:cNvSpPr>
          <p:nvPr>
            <p:ph type="title"/>
          </p:nvPr>
        </p:nvSpPr>
        <p:spPr>
          <a:xfrm>
            <a:off x="1998921" y="879566"/>
            <a:ext cx="2925786" cy="1645920"/>
          </a:xfrm>
        </p:spPr>
        <p:txBody>
          <a:bodyPr>
            <a:normAutofit/>
          </a:bodyPr>
          <a:lstStyle/>
          <a:p>
            <a:pPr>
              <a:lnSpc>
                <a:spcPct val="90000"/>
              </a:lnSpc>
            </a:pPr>
            <a:r>
              <a:rPr lang="fr-CH" sz="2800" b="1" dirty="0" err="1">
                <a:solidFill>
                  <a:srgbClr val="682C43"/>
                </a:solidFill>
              </a:rPr>
              <a:t>Average</a:t>
            </a:r>
            <a:r>
              <a:rPr lang="fr-CH" sz="2800" b="1" dirty="0">
                <a:solidFill>
                  <a:srgbClr val="682C43"/>
                </a:solidFill>
              </a:rPr>
              <a:t> </a:t>
            </a:r>
            <a:r>
              <a:rPr lang="fr-CH" sz="2800" b="1" dirty="0" err="1">
                <a:solidFill>
                  <a:srgbClr val="682C43"/>
                </a:solidFill>
              </a:rPr>
              <a:t>Annual</a:t>
            </a:r>
            <a:r>
              <a:rPr lang="fr-CH" sz="2800" b="1" dirty="0">
                <a:solidFill>
                  <a:srgbClr val="682C43"/>
                </a:solidFill>
              </a:rPr>
              <a:t> </a:t>
            </a:r>
            <a:r>
              <a:rPr lang="fr-CH" sz="2800" b="1" dirty="0" err="1">
                <a:solidFill>
                  <a:srgbClr val="682C43"/>
                </a:solidFill>
              </a:rPr>
              <a:t>Temperatures</a:t>
            </a:r>
            <a:endParaRPr lang="fr-CH" sz="2800" b="1" dirty="0">
              <a:solidFill>
                <a:srgbClr val="682C43"/>
              </a:solidFill>
            </a:endParaRPr>
          </a:p>
        </p:txBody>
      </p:sp>
      <p:sp>
        <p:nvSpPr>
          <p:cNvPr id="12" name="Content Placeholder 8">
            <a:extLst>
              <a:ext uri="{FF2B5EF4-FFF2-40B4-BE49-F238E27FC236}">
                <a16:creationId xmlns:a16="http://schemas.microsoft.com/office/drawing/2014/main" id="{F32B7686-0BAA-4735-906C-F2E09C9D162A}"/>
              </a:ext>
            </a:extLst>
          </p:cNvPr>
          <p:cNvSpPr>
            <a:spLocks noGrp="1"/>
          </p:cNvSpPr>
          <p:nvPr>
            <p:ph idx="1"/>
          </p:nvPr>
        </p:nvSpPr>
        <p:spPr>
          <a:xfrm>
            <a:off x="5482832" y="879566"/>
            <a:ext cx="4918468" cy="1645920"/>
          </a:xfrm>
        </p:spPr>
        <p:txBody>
          <a:bodyPr anchor="ctr">
            <a:normAutofit/>
          </a:bodyPr>
          <a:lstStyle/>
          <a:p>
            <a:r>
              <a:rPr lang="en-US" sz="1800" b="1" dirty="0">
                <a:solidFill>
                  <a:srgbClr val="682C43"/>
                </a:solidFill>
              </a:rPr>
              <a:t>The Sahel is warming up more than the global average</a:t>
            </a:r>
          </a:p>
        </p:txBody>
      </p:sp>
      <p:pic>
        <p:nvPicPr>
          <p:cNvPr id="13" name="Espace réservé du contenu 4">
            <a:extLst>
              <a:ext uri="{FF2B5EF4-FFF2-40B4-BE49-F238E27FC236}">
                <a16:creationId xmlns:a16="http://schemas.microsoft.com/office/drawing/2014/main" id="{E6009CCE-4ECF-44B0-AC83-BF0CBC24843C}"/>
              </a:ext>
            </a:extLst>
          </p:cNvPr>
          <p:cNvPicPr>
            <a:picLocks noChangeAspect="1"/>
          </p:cNvPicPr>
          <p:nvPr/>
        </p:nvPicPr>
        <p:blipFill>
          <a:blip r:embed="rId3"/>
          <a:stretch>
            <a:fillRect/>
          </a:stretch>
        </p:blipFill>
        <p:spPr>
          <a:xfrm>
            <a:off x="1887797" y="3073789"/>
            <a:ext cx="8373618" cy="3389886"/>
          </a:xfrm>
          <a:prstGeom prst="rect">
            <a:avLst/>
          </a:prstGeom>
        </p:spPr>
      </p:pic>
    </p:spTree>
    <p:extLst>
      <p:ext uri="{BB962C8B-B14F-4D97-AF65-F5344CB8AC3E}">
        <p14:creationId xmlns:p14="http://schemas.microsoft.com/office/powerpoint/2010/main" val="344796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11" name="Titre 1">
            <a:extLst>
              <a:ext uri="{FF2B5EF4-FFF2-40B4-BE49-F238E27FC236}">
                <a16:creationId xmlns:a16="http://schemas.microsoft.com/office/drawing/2014/main" id="{91CFABB1-1FFC-4388-BE8A-997489ED0B19}"/>
              </a:ext>
            </a:extLst>
          </p:cNvPr>
          <p:cNvSpPr>
            <a:spLocks noGrp="1"/>
          </p:cNvSpPr>
          <p:nvPr>
            <p:ph type="title"/>
          </p:nvPr>
        </p:nvSpPr>
        <p:spPr>
          <a:xfrm>
            <a:off x="2254518" y="939579"/>
            <a:ext cx="2670189" cy="1645920"/>
          </a:xfrm>
        </p:spPr>
        <p:txBody>
          <a:bodyPr>
            <a:normAutofit/>
          </a:bodyPr>
          <a:lstStyle/>
          <a:p>
            <a:r>
              <a:rPr lang="fr-CH" sz="2800" b="1" dirty="0" err="1">
                <a:solidFill>
                  <a:srgbClr val="682C43"/>
                </a:solidFill>
              </a:rPr>
              <a:t>Precipitation</a:t>
            </a:r>
            <a:endParaRPr lang="fr-CH" sz="2800" b="1" dirty="0">
              <a:solidFill>
                <a:srgbClr val="682C43"/>
              </a:solidFill>
            </a:endParaRPr>
          </a:p>
        </p:txBody>
      </p:sp>
      <p:sp>
        <p:nvSpPr>
          <p:cNvPr id="12" name="Content Placeholder 8">
            <a:extLst>
              <a:ext uri="{FF2B5EF4-FFF2-40B4-BE49-F238E27FC236}">
                <a16:creationId xmlns:a16="http://schemas.microsoft.com/office/drawing/2014/main" id="{FD40FA22-5A14-4286-83FE-20FA49C85711}"/>
              </a:ext>
            </a:extLst>
          </p:cNvPr>
          <p:cNvSpPr>
            <a:spLocks noGrp="1"/>
          </p:cNvSpPr>
          <p:nvPr>
            <p:ph idx="1"/>
          </p:nvPr>
        </p:nvSpPr>
        <p:spPr>
          <a:xfrm>
            <a:off x="5482832" y="939579"/>
            <a:ext cx="4501977" cy="1645920"/>
          </a:xfrm>
        </p:spPr>
        <p:txBody>
          <a:bodyPr anchor="ctr">
            <a:normAutofit/>
          </a:bodyPr>
          <a:lstStyle/>
          <a:p>
            <a:r>
              <a:rPr lang="en-US" sz="1800" b="1" dirty="0">
                <a:solidFill>
                  <a:srgbClr val="682C43"/>
                </a:solidFill>
              </a:rPr>
              <a:t>Rainfall will increase in the monsoon areas</a:t>
            </a:r>
          </a:p>
        </p:txBody>
      </p:sp>
      <p:pic>
        <p:nvPicPr>
          <p:cNvPr id="13" name="Espace réservé du contenu 4">
            <a:extLst>
              <a:ext uri="{FF2B5EF4-FFF2-40B4-BE49-F238E27FC236}">
                <a16:creationId xmlns:a16="http://schemas.microsoft.com/office/drawing/2014/main" id="{0694BFB3-8689-4AAA-A460-50D31E1BD575}"/>
              </a:ext>
            </a:extLst>
          </p:cNvPr>
          <p:cNvPicPr>
            <a:picLocks noChangeAspect="1"/>
          </p:cNvPicPr>
          <p:nvPr/>
        </p:nvPicPr>
        <p:blipFill>
          <a:blip r:embed="rId3"/>
          <a:stretch>
            <a:fillRect/>
          </a:stretch>
        </p:blipFill>
        <p:spPr>
          <a:xfrm>
            <a:off x="1964804" y="3086813"/>
            <a:ext cx="8219603" cy="3483864"/>
          </a:xfrm>
          <a:prstGeom prst="rect">
            <a:avLst/>
          </a:prstGeom>
        </p:spPr>
      </p:pic>
    </p:spTree>
    <p:extLst>
      <p:ext uri="{BB962C8B-B14F-4D97-AF65-F5344CB8AC3E}">
        <p14:creationId xmlns:p14="http://schemas.microsoft.com/office/powerpoint/2010/main" val="3302922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11" name="Titre 1">
            <a:extLst>
              <a:ext uri="{FF2B5EF4-FFF2-40B4-BE49-F238E27FC236}">
                <a16:creationId xmlns:a16="http://schemas.microsoft.com/office/drawing/2014/main" id="{13F8ADE3-82F6-4B3A-A377-08F09D1AEB60}"/>
              </a:ext>
            </a:extLst>
          </p:cNvPr>
          <p:cNvSpPr>
            <a:spLocks noGrp="1"/>
          </p:cNvSpPr>
          <p:nvPr>
            <p:ph type="title"/>
          </p:nvPr>
        </p:nvSpPr>
        <p:spPr>
          <a:xfrm>
            <a:off x="2096930" y="970413"/>
            <a:ext cx="3036910" cy="1645920"/>
          </a:xfrm>
        </p:spPr>
        <p:txBody>
          <a:bodyPr>
            <a:normAutofit/>
          </a:bodyPr>
          <a:lstStyle/>
          <a:p>
            <a:r>
              <a:rPr lang="fr-CH" sz="2800" b="1" dirty="0" err="1">
                <a:solidFill>
                  <a:srgbClr val="682C43"/>
                </a:solidFill>
              </a:rPr>
              <a:t>Annual</a:t>
            </a:r>
            <a:r>
              <a:rPr lang="fr-CH" sz="2800" b="1" dirty="0">
                <a:solidFill>
                  <a:srgbClr val="682C43"/>
                </a:solidFill>
              </a:rPr>
              <a:t> </a:t>
            </a:r>
            <a:r>
              <a:rPr lang="fr-CH" sz="2800" b="1" dirty="0" err="1">
                <a:solidFill>
                  <a:srgbClr val="682C43"/>
                </a:solidFill>
              </a:rPr>
              <a:t>average</a:t>
            </a:r>
            <a:r>
              <a:rPr lang="fr-CH" sz="2800" b="1" dirty="0">
                <a:solidFill>
                  <a:srgbClr val="682C43"/>
                </a:solidFill>
              </a:rPr>
              <a:t> </a:t>
            </a:r>
            <a:r>
              <a:rPr lang="fr-CH" sz="2800" b="1" dirty="0" err="1">
                <a:solidFill>
                  <a:srgbClr val="682C43"/>
                </a:solidFill>
              </a:rPr>
              <a:t>soil</a:t>
            </a:r>
            <a:r>
              <a:rPr lang="fr-CH" sz="2800" b="1" dirty="0">
                <a:solidFill>
                  <a:srgbClr val="682C43"/>
                </a:solidFill>
              </a:rPr>
              <a:t> </a:t>
            </a:r>
            <a:r>
              <a:rPr lang="fr-CH" sz="2800" b="1" dirty="0" err="1">
                <a:solidFill>
                  <a:srgbClr val="682C43"/>
                </a:solidFill>
              </a:rPr>
              <a:t>moisture</a:t>
            </a:r>
            <a:r>
              <a:rPr lang="fr-CH" sz="2800" b="1" dirty="0">
                <a:solidFill>
                  <a:srgbClr val="682C43"/>
                </a:solidFill>
              </a:rPr>
              <a:t> variation</a:t>
            </a:r>
          </a:p>
        </p:txBody>
      </p:sp>
      <p:sp>
        <p:nvSpPr>
          <p:cNvPr id="12" name="Content Placeholder 8">
            <a:extLst>
              <a:ext uri="{FF2B5EF4-FFF2-40B4-BE49-F238E27FC236}">
                <a16:creationId xmlns:a16="http://schemas.microsoft.com/office/drawing/2014/main" id="{3BAE09F0-9D9B-4696-90AD-573951EA4C5A}"/>
              </a:ext>
            </a:extLst>
          </p:cNvPr>
          <p:cNvSpPr>
            <a:spLocks noGrp="1"/>
          </p:cNvSpPr>
          <p:nvPr>
            <p:ph idx="1"/>
          </p:nvPr>
        </p:nvSpPr>
        <p:spPr>
          <a:xfrm>
            <a:off x="5691964" y="1257495"/>
            <a:ext cx="4976036" cy="1890745"/>
          </a:xfrm>
        </p:spPr>
        <p:txBody>
          <a:bodyPr anchor="ctr">
            <a:normAutofit/>
          </a:bodyPr>
          <a:lstStyle/>
          <a:p>
            <a:r>
              <a:rPr lang="en-US" sz="1600" dirty="0">
                <a:solidFill>
                  <a:srgbClr val="682C43"/>
                </a:solidFill>
              </a:rPr>
              <a:t>In general, the variation in soil moisture follows the variation in precipitation with some differences due to evapotranspiration;</a:t>
            </a:r>
          </a:p>
          <a:p>
            <a:r>
              <a:rPr lang="en-US" sz="1600" dirty="0">
                <a:solidFill>
                  <a:srgbClr val="682C43"/>
                </a:solidFill>
              </a:rPr>
              <a:t>The small absolute variations appear large when expressed in standard deviation in arid areas with little inter-annual variability</a:t>
            </a:r>
          </a:p>
        </p:txBody>
      </p:sp>
      <p:pic>
        <p:nvPicPr>
          <p:cNvPr id="13" name="Espace réservé du contenu 4">
            <a:extLst>
              <a:ext uri="{FF2B5EF4-FFF2-40B4-BE49-F238E27FC236}">
                <a16:creationId xmlns:a16="http://schemas.microsoft.com/office/drawing/2014/main" id="{26F20C47-22A1-4667-B752-67273C14EAE8}"/>
              </a:ext>
            </a:extLst>
          </p:cNvPr>
          <p:cNvPicPr>
            <a:picLocks noChangeAspect="1"/>
          </p:cNvPicPr>
          <p:nvPr/>
        </p:nvPicPr>
        <p:blipFill>
          <a:blip r:embed="rId3"/>
          <a:stretch>
            <a:fillRect/>
          </a:stretch>
        </p:blipFill>
        <p:spPr>
          <a:xfrm>
            <a:off x="2096929" y="3148481"/>
            <a:ext cx="8373618" cy="3422196"/>
          </a:xfrm>
          <a:prstGeom prst="rect">
            <a:avLst/>
          </a:prstGeom>
        </p:spPr>
      </p:pic>
    </p:spTree>
    <p:extLst>
      <p:ext uri="{BB962C8B-B14F-4D97-AF65-F5344CB8AC3E}">
        <p14:creationId xmlns:p14="http://schemas.microsoft.com/office/powerpoint/2010/main" val="106512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11" name="Titre 3">
            <a:extLst>
              <a:ext uri="{FF2B5EF4-FFF2-40B4-BE49-F238E27FC236}">
                <a16:creationId xmlns:a16="http://schemas.microsoft.com/office/drawing/2014/main" id="{74A46A58-E1B7-4A3C-A3A3-C8E5A8CBEC4F}"/>
              </a:ext>
            </a:extLst>
          </p:cNvPr>
          <p:cNvSpPr>
            <a:spLocks noGrp="1"/>
          </p:cNvSpPr>
          <p:nvPr>
            <p:ph type="title"/>
          </p:nvPr>
        </p:nvSpPr>
        <p:spPr>
          <a:xfrm>
            <a:off x="1333500" y="885889"/>
            <a:ext cx="9842500" cy="1143000"/>
          </a:xfrm>
        </p:spPr>
        <p:txBody>
          <a:bodyPr>
            <a:noAutofit/>
          </a:bodyPr>
          <a:lstStyle/>
          <a:p>
            <a:r>
              <a:rPr lang="en-US" sz="2000" b="1" dirty="0">
                <a:solidFill>
                  <a:srgbClr val="682C43"/>
                </a:solidFill>
                <a:effectLst/>
                <a:latin typeface="Arial" panose="020B0604020202020204" pitchFamily="34" charset="0"/>
                <a:ea typeface="Calibri" panose="020F0502020204030204" pitchFamily="34" charset="0"/>
                <a:cs typeface="Times New Roman" panose="02020603050405020304" pitchFamily="18" charset="0"/>
              </a:rPr>
              <a:t>With further increases in global warming, changes in extreme hot and cold temperatures, averages and maximum daily precipitation become more important.</a:t>
            </a:r>
            <a:endParaRPr lang="fr-CH" sz="2000" b="1" dirty="0">
              <a:solidFill>
                <a:srgbClr val="682C43"/>
              </a:solidFill>
            </a:endParaRPr>
          </a:p>
        </p:txBody>
      </p:sp>
      <p:pic>
        <p:nvPicPr>
          <p:cNvPr id="12" name="Espace réservé du contenu 11">
            <a:extLst>
              <a:ext uri="{FF2B5EF4-FFF2-40B4-BE49-F238E27FC236}">
                <a16:creationId xmlns:a16="http://schemas.microsoft.com/office/drawing/2014/main" id="{42E1488D-6098-403A-A88B-2A11A15ABDB8}"/>
              </a:ext>
            </a:extLst>
          </p:cNvPr>
          <p:cNvPicPr>
            <a:picLocks noGrp="1" noChangeAspect="1"/>
          </p:cNvPicPr>
          <p:nvPr>
            <p:ph sz="half" idx="1"/>
          </p:nvPr>
        </p:nvPicPr>
        <p:blipFill>
          <a:blip r:embed="rId3"/>
          <a:stretch>
            <a:fillRect/>
          </a:stretch>
        </p:blipFill>
        <p:spPr>
          <a:xfrm>
            <a:off x="1676400" y="1884514"/>
            <a:ext cx="5327234" cy="4749618"/>
          </a:xfrm>
        </p:spPr>
      </p:pic>
      <p:sp>
        <p:nvSpPr>
          <p:cNvPr id="13" name="Espace réservé du contenu 5">
            <a:extLst>
              <a:ext uri="{FF2B5EF4-FFF2-40B4-BE49-F238E27FC236}">
                <a16:creationId xmlns:a16="http://schemas.microsoft.com/office/drawing/2014/main" id="{52375641-FFDB-427A-8E04-D92E6E4803EF}"/>
              </a:ext>
            </a:extLst>
          </p:cNvPr>
          <p:cNvSpPr txBox="1">
            <a:spLocks/>
          </p:cNvSpPr>
          <p:nvPr/>
        </p:nvSpPr>
        <p:spPr>
          <a:xfrm>
            <a:off x="7566947" y="2108168"/>
            <a:ext cx="3834893"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6213" indent="-176213">
              <a:lnSpc>
                <a:spcPct val="107000"/>
              </a:lnSpc>
              <a:tabLst>
                <a:tab pos="3130550" algn="l"/>
              </a:tabLst>
            </a:pPr>
            <a:r>
              <a:rPr lang="en-US" sz="1800" dirty="0">
                <a:solidFill>
                  <a:srgbClr val="682C43"/>
                </a:solidFill>
                <a:latin typeface="Arial" panose="020B0604020202020204" pitchFamily="34" charset="0"/>
                <a:ea typeface="Calibri" panose="020F0502020204030204" pitchFamily="34" charset="0"/>
                <a:cs typeface="Times New Roman" panose="02020603050405020304" pitchFamily="18" charset="0"/>
              </a:rPr>
              <a:t>Projected changes in annual maximum temperature (</a:t>
            </a:r>
            <a:r>
              <a:rPr lang="en-US" sz="1800" dirty="0" err="1">
                <a:solidFill>
                  <a:srgbClr val="682C43"/>
                </a:solidFill>
                <a:latin typeface="Arial" panose="020B0604020202020204" pitchFamily="34" charset="0"/>
                <a:ea typeface="Calibri" panose="020F0502020204030204" pitchFamily="34" charset="0"/>
                <a:cs typeface="Times New Roman" panose="02020603050405020304" pitchFamily="18" charset="0"/>
              </a:rPr>
              <a:t>TXx</a:t>
            </a:r>
            <a:r>
              <a:rPr lang="en-US" sz="1800" dirty="0">
                <a:solidFill>
                  <a:srgbClr val="682C43"/>
                </a:solidFill>
                <a:latin typeface="Arial" panose="020B0604020202020204" pitchFamily="34" charset="0"/>
                <a:ea typeface="Calibri" panose="020F0502020204030204" pitchFamily="34" charset="0"/>
                <a:cs typeface="Times New Roman" panose="02020603050405020304" pitchFamily="18" charset="0"/>
              </a:rPr>
              <a:t>), annual minimum temperature (</a:t>
            </a:r>
            <a:r>
              <a:rPr lang="en-US" sz="1800" dirty="0" err="1">
                <a:solidFill>
                  <a:srgbClr val="682C43"/>
                </a:solidFill>
                <a:latin typeface="Arial" panose="020B0604020202020204" pitchFamily="34" charset="0"/>
                <a:ea typeface="Calibri" panose="020F0502020204030204" pitchFamily="34" charset="0"/>
                <a:cs typeface="Times New Roman" panose="02020603050405020304" pitchFamily="18" charset="0"/>
              </a:rPr>
              <a:t>TNn</a:t>
            </a:r>
            <a:r>
              <a:rPr lang="en-US" sz="1800" dirty="0">
                <a:solidFill>
                  <a:srgbClr val="682C43"/>
                </a:solidFill>
                <a:latin typeface="Arial" panose="020B0604020202020204" pitchFamily="34" charset="0"/>
                <a:ea typeface="Calibri" panose="020F0502020204030204" pitchFamily="34" charset="0"/>
                <a:cs typeface="Times New Roman" panose="02020603050405020304" pitchFamily="18" charset="0"/>
              </a:rPr>
              <a:t>), annual average precipitation, and annual maximum daily precipitation (RX1day) at 1.5°C, 2°C, and 4°C of global warming relative to 1851-1900. </a:t>
            </a:r>
          </a:p>
          <a:p>
            <a:pPr marL="176213" indent="-176213">
              <a:lnSpc>
                <a:spcPct val="107000"/>
              </a:lnSpc>
              <a:tabLst>
                <a:tab pos="3130550" algn="l"/>
              </a:tabLst>
            </a:pPr>
            <a:r>
              <a:rPr lang="en-US" sz="1800" dirty="0">
                <a:solidFill>
                  <a:srgbClr val="682C43"/>
                </a:solidFill>
                <a:latin typeface="Arial" panose="020B0604020202020204" pitchFamily="34" charset="0"/>
                <a:ea typeface="Calibri" panose="020F0502020204030204" pitchFamily="34" charset="0"/>
                <a:cs typeface="Times New Roman" panose="02020603050405020304" pitchFamily="18" charset="0"/>
              </a:rPr>
              <a:t>The results are based on simulations of the ensemble average CMIP6 multi-model. </a:t>
            </a:r>
          </a:p>
          <a:p>
            <a:pPr marL="0" indent="0">
              <a:lnSpc>
                <a:spcPct val="107000"/>
              </a:lnSpc>
              <a:buFont typeface="Arial" panose="020B0604020202020204" pitchFamily="34" charset="0"/>
              <a:buNone/>
              <a:tabLst>
                <a:tab pos="3130550" algn="l"/>
              </a:tabLst>
            </a:pPr>
            <a:r>
              <a:rPr lang="fr-CH" sz="1800" dirty="0">
                <a:solidFill>
                  <a:srgbClr val="682C43"/>
                </a:solidFill>
                <a:latin typeface="Arial" panose="020B0604020202020204" pitchFamily="34" charset="0"/>
                <a:ea typeface="Calibri" panose="020F0502020204030204" pitchFamily="34" charset="0"/>
                <a:cs typeface="Times New Roman" panose="02020603050405020304" pitchFamily="18" charset="0"/>
              </a:rPr>
              <a:t>       AR6 (GIEC 2021)</a:t>
            </a:r>
            <a:endParaRPr lang="fr-CH" sz="1800" dirty="0">
              <a:solidFill>
                <a:srgbClr val="682C43"/>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635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17F2324-DBE7-41FD-A9D8-7A70608380A7}"/>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1CCAB496-3005-43F1-9A11-B35EE036462D}"/>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E71F91BB-9491-4B72-9EF0-8A5A6D0E89B6}"/>
                  </a:ext>
                </a:extLst>
              </p:cNvPr>
              <p:cNvPicPr>
                <a:picLocks noChangeAspect="1"/>
              </p:cNvPicPr>
              <p:nvPr/>
            </p:nvPicPr>
            <p:blipFill>
              <a:blip r:embed="rId3"/>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9FA7100D-AA1B-411C-BB33-EB6FACA8870F}"/>
                  </a:ext>
                </a:extLst>
              </p:cNvPr>
              <p:cNvPicPr>
                <a:picLocks noChangeAspect="1"/>
              </p:cNvPicPr>
              <p:nvPr/>
            </p:nvPicPr>
            <p:blipFill>
              <a:blip r:embed="rId3"/>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80EFADEB-2E0F-4D2A-B961-3BD70E651864}"/>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19A196D9-7615-46E0-A771-A9C7B8F7890C}"/>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7" name="Title 4">
              <a:extLst>
                <a:ext uri="{FF2B5EF4-FFF2-40B4-BE49-F238E27FC236}">
                  <a16:creationId xmlns:a16="http://schemas.microsoft.com/office/drawing/2014/main" id="{0CD6221A-7791-4C69-A749-3BF9560923B4}"/>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8193" name="Text Box 1"/>
          <p:cNvSpPr txBox="1">
            <a:spLocks noChangeArrowheads="1"/>
          </p:cNvSpPr>
          <p:nvPr/>
        </p:nvSpPr>
        <p:spPr bwMode="auto">
          <a:xfrm>
            <a:off x="2168938" y="1089116"/>
            <a:ext cx="8229600" cy="796834"/>
          </a:xfrm>
          <a:prstGeom prst="rect">
            <a:avLst/>
          </a:prstGeom>
          <a:noFill/>
          <a:ln w="9525" cap="flat">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a:solidFill>
                  <a:srgbClr val="682C43"/>
                </a:solidFill>
                <a:effectLst>
                  <a:outerShdw blurRad="38100" dist="38100" dir="2700000" algn="tl">
                    <a:srgbClr val="C0C0C0"/>
                  </a:outerShdw>
                </a:effectLst>
                <a:latin typeface="Tahoma" charset="0"/>
              </a:rPr>
              <a:t>Plan</a:t>
            </a:r>
          </a:p>
        </p:txBody>
      </p:sp>
      <p:sp>
        <p:nvSpPr>
          <p:cNvPr id="8194" name="Text Box 2"/>
          <p:cNvSpPr txBox="1">
            <a:spLocks noChangeArrowheads="1"/>
          </p:cNvSpPr>
          <p:nvPr/>
        </p:nvSpPr>
        <p:spPr bwMode="auto">
          <a:xfrm>
            <a:off x="1981200" y="2173272"/>
            <a:ext cx="8229600" cy="3846527"/>
          </a:xfrm>
          <a:prstGeom prst="rect">
            <a:avLst/>
          </a:prstGeom>
          <a:noFill/>
          <a:ln w="9525" cap="flat">
            <a:noFill/>
            <a:round/>
            <a:headEnd/>
            <a:tailEnd/>
          </a:ln>
          <a:effectLst/>
        </p:spPr>
        <p:txBody>
          <a:bodyPr lIns="90000" tIns="46800" rIns="90000" bIns="46800"/>
          <a:lstStyle/>
          <a:p>
            <a:pPr marL="327025" indent="-327025">
              <a:spcBef>
                <a:spcPts val="800"/>
              </a:spcBef>
              <a:buClr>
                <a:srgbClr val="FFCC00"/>
              </a:buClr>
              <a:buSzPct val="120000"/>
              <a:buFont typeface="Tahoma" charset="0"/>
              <a:buChar char="•"/>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pPr>
            <a:r>
              <a:rPr lang="en-US" sz="2800" dirty="0">
                <a:solidFill>
                  <a:srgbClr val="000000"/>
                </a:solidFill>
                <a:effectLst>
                  <a:outerShdw blurRad="38100" dist="38100" dir="2700000" algn="tl">
                    <a:srgbClr val="C0C0C0"/>
                  </a:outerShdw>
                </a:effectLst>
                <a:latin typeface="Tahoma" charset="0"/>
              </a:rPr>
              <a:t>Observed climate change</a:t>
            </a:r>
          </a:p>
          <a:p>
            <a:pPr marL="327025" indent="-327025">
              <a:spcBef>
                <a:spcPts val="800"/>
              </a:spcBef>
              <a:buClr>
                <a:srgbClr val="FFCC00"/>
              </a:buClr>
              <a:buSzPct val="120000"/>
              <a:buFont typeface="Tahoma" charset="0"/>
              <a:buChar char="•"/>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pPr>
            <a:r>
              <a:rPr lang="en-US" sz="2800" dirty="0">
                <a:solidFill>
                  <a:srgbClr val="000000"/>
                </a:solidFill>
                <a:effectLst>
                  <a:outerShdw blurRad="38100" dist="38100" dir="2700000" algn="tl">
                    <a:srgbClr val="C0C0C0"/>
                  </a:outerShdw>
                </a:effectLst>
                <a:latin typeface="Tahoma" charset="0"/>
              </a:rPr>
              <a:t>Future climate change</a:t>
            </a:r>
          </a:p>
          <a:p>
            <a:pPr marL="327025" indent="-327025">
              <a:spcBef>
                <a:spcPts val="800"/>
              </a:spcBef>
              <a:buClr>
                <a:srgbClr val="FFCC00"/>
              </a:buClr>
              <a:buSzPct val="120000"/>
              <a:buFont typeface="Tahoma" charset="0"/>
              <a:buChar char="•"/>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pPr>
            <a:r>
              <a:rPr lang="en-US" sz="2800" dirty="0">
                <a:solidFill>
                  <a:srgbClr val="000000"/>
                </a:solidFill>
                <a:effectLst>
                  <a:outerShdw blurRad="38100" dist="38100" dir="2700000" algn="tl">
                    <a:srgbClr val="C0C0C0"/>
                  </a:outerShdw>
                </a:effectLst>
                <a:latin typeface="Tahoma" charset="0"/>
              </a:rPr>
              <a:t>Issues at COP 27 </a:t>
            </a:r>
            <a:endParaRPr lang="fr-FR" sz="2800" dirty="0">
              <a:solidFill>
                <a:srgbClr val="000000"/>
              </a:solidFill>
              <a:effectLst>
                <a:outerShdw blurRad="38100" dist="38100" dir="2700000" algn="tl">
                  <a:srgbClr val="C0C0C0"/>
                </a:outerShdw>
              </a:effectLst>
              <a:latin typeface="Tahoma" charset="0"/>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11" name="Titre 4">
            <a:extLst>
              <a:ext uri="{FF2B5EF4-FFF2-40B4-BE49-F238E27FC236}">
                <a16:creationId xmlns:a16="http://schemas.microsoft.com/office/drawing/2014/main" id="{84F1CFDB-27EA-4144-A061-64191B26A0BD}"/>
              </a:ext>
            </a:extLst>
          </p:cNvPr>
          <p:cNvSpPr>
            <a:spLocks noGrp="1"/>
          </p:cNvSpPr>
          <p:nvPr>
            <p:ph type="title"/>
          </p:nvPr>
        </p:nvSpPr>
        <p:spPr>
          <a:xfrm>
            <a:off x="418256" y="943020"/>
            <a:ext cx="11328745" cy="1143000"/>
          </a:xfrm>
        </p:spPr>
        <p:txBody>
          <a:bodyPr>
            <a:normAutofit/>
          </a:bodyPr>
          <a:lstStyle/>
          <a:p>
            <a:pPr algn="ctr"/>
            <a:r>
              <a:rPr lang="fr-CH" sz="2800" b="1" dirty="0">
                <a:solidFill>
                  <a:srgbClr val="682C43"/>
                </a:solidFill>
                <a:effectLst/>
                <a:latin typeface="Arial" panose="020B0604020202020204" pitchFamily="34" charset="0"/>
                <a:ea typeface="Calibri" panose="020F0502020204030204" pitchFamily="34" charset="0"/>
              </a:rPr>
              <a:t>PROJECTIONS FOR THE SAHEL </a:t>
            </a:r>
            <a:endParaRPr lang="fr-CH" sz="6000" b="1" dirty="0">
              <a:solidFill>
                <a:srgbClr val="682C43"/>
              </a:solidFill>
            </a:endParaRPr>
          </a:p>
        </p:txBody>
      </p:sp>
      <p:sp>
        <p:nvSpPr>
          <p:cNvPr id="12" name="Espace réservé du contenu 5">
            <a:extLst>
              <a:ext uri="{FF2B5EF4-FFF2-40B4-BE49-F238E27FC236}">
                <a16:creationId xmlns:a16="http://schemas.microsoft.com/office/drawing/2014/main" id="{EE24E182-3431-4CA6-AF52-FA4414841C4A}"/>
              </a:ext>
            </a:extLst>
          </p:cNvPr>
          <p:cNvSpPr>
            <a:spLocks noGrp="1"/>
          </p:cNvSpPr>
          <p:nvPr>
            <p:ph idx="1"/>
          </p:nvPr>
        </p:nvSpPr>
        <p:spPr>
          <a:xfrm>
            <a:off x="1181100" y="2268583"/>
            <a:ext cx="9791700" cy="4091274"/>
          </a:xfrm>
        </p:spPr>
        <p:txBody>
          <a:bodyPr>
            <a:normAutofit/>
          </a:bodyPr>
          <a:lstStyle/>
          <a:p>
            <a:r>
              <a:rPr lang="en-US" sz="2000" dirty="0">
                <a:solidFill>
                  <a:srgbClr val="682C43"/>
                </a:solidFill>
                <a:effectLst/>
                <a:latin typeface="Arial" panose="020B0604020202020204" pitchFamily="34" charset="0"/>
                <a:ea typeface="Calibri" panose="020F0502020204030204" pitchFamily="34" charset="0"/>
                <a:cs typeface="Times New Roman" panose="02020603050405020304" pitchFamily="18" charset="0"/>
              </a:rPr>
              <a:t>Higher than global average temperature increase;</a:t>
            </a:r>
          </a:p>
          <a:p>
            <a:endParaRPr lang="en-US" sz="800" dirty="0">
              <a:solidFill>
                <a:srgbClr val="682C43"/>
              </a:solidFill>
              <a:effectLst/>
              <a:latin typeface="Arial" panose="020B0604020202020204" pitchFamily="34" charset="0"/>
              <a:ea typeface="Calibri" panose="020F0502020204030204" pitchFamily="34" charset="0"/>
              <a:cs typeface="Times New Roman" panose="02020603050405020304" pitchFamily="18" charset="0"/>
            </a:endParaRPr>
          </a:p>
          <a:p>
            <a:r>
              <a:rPr lang="en-US" sz="2000" dirty="0">
                <a:solidFill>
                  <a:srgbClr val="682C43"/>
                </a:solidFill>
                <a:effectLst/>
                <a:latin typeface="Arial" panose="020B0604020202020204" pitchFamily="34" charset="0"/>
                <a:ea typeface="Calibri" panose="020F0502020204030204" pitchFamily="34" charset="0"/>
                <a:cs typeface="Times New Roman" panose="02020603050405020304" pitchFamily="18" charset="0"/>
              </a:rPr>
              <a:t>Increases in warm extremes (including heat waves) and decreases in cold extremes (including cold waves) are expected to continue throughout the 21st century with additional global warming (high confidence).</a:t>
            </a:r>
          </a:p>
          <a:p>
            <a:endParaRPr lang="en-US" sz="900" dirty="0">
              <a:solidFill>
                <a:srgbClr val="682C43"/>
              </a:solidFill>
              <a:effectLst/>
              <a:latin typeface="Arial" panose="020B0604020202020204" pitchFamily="34" charset="0"/>
              <a:ea typeface="Calibri" panose="020F0502020204030204" pitchFamily="34" charset="0"/>
              <a:cs typeface="Times New Roman" panose="02020603050405020304" pitchFamily="18" charset="0"/>
            </a:endParaRPr>
          </a:p>
          <a:p>
            <a:r>
              <a:rPr lang="en-US" sz="2000" dirty="0">
                <a:solidFill>
                  <a:srgbClr val="682C43"/>
                </a:solidFill>
                <a:effectLst/>
                <a:latin typeface="Arial" panose="020B0604020202020204" pitchFamily="34" charset="0"/>
                <a:ea typeface="Calibri" panose="020F0502020204030204" pitchFamily="34" charset="0"/>
                <a:cs typeface="Times New Roman" panose="02020603050405020304" pitchFamily="18" charset="0"/>
              </a:rPr>
              <a:t>Heat wave frequencies are projected to increase (high confidence).</a:t>
            </a:r>
          </a:p>
          <a:p>
            <a:endParaRPr lang="en-US" sz="800" dirty="0">
              <a:solidFill>
                <a:srgbClr val="682C43"/>
              </a:solidFill>
              <a:effectLst/>
              <a:latin typeface="Arial" panose="020B0604020202020204" pitchFamily="34" charset="0"/>
              <a:ea typeface="Calibri" panose="020F0502020204030204" pitchFamily="34" charset="0"/>
              <a:cs typeface="Times New Roman" panose="02020603050405020304" pitchFamily="18" charset="0"/>
            </a:endParaRPr>
          </a:p>
          <a:p>
            <a:r>
              <a:rPr lang="en-US" sz="2000" dirty="0">
                <a:solidFill>
                  <a:srgbClr val="682C43"/>
                </a:solidFill>
                <a:effectLst/>
                <a:latin typeface="Arial" panose="020B0604020202020204" pitchFamily="34" charset="0"/>
                <a:ea typeface="Calibri" panose="020F0502020204030204" pitchFamily="34" charset="0"/>
                <a:cs typeface="Times New Roman" panose="02020603050405020304" pitchFamily="18" charset="0"/>
              </a:rPr>
              <a:t>Projected increases in heavy precipitation and rainfall flooding.</a:t>
            </a:r>
          </a:p>
          <a:p>
            <a:endParaRPr lang="en-US" sz="800" dirty="0">
              <a:solidFill>
                <a:srgbClr val="682C43"/>
              </a:solidFill>
              <a:effectLst/>
              <a:latin typeface="Arial" panose="020B0604020202020204" pitchFamily="34" charset="0"/>
              <a:ea typeface="Calibri" panose="020F0502020204030204" pitchFamily="34" charset="0"/>
              <a:cs typeface="Times New Roman" panose="02020603050405020304" pitchFamily="18" charset="0"/>
            </a:endParaRPr>
          </a:p>
          <a:p>
            <a:r>
              <a:rPr lang="en-US" sz="2000" dirty="0">
                <a:solidFill>
                  <a:srgbClr val="682C43"/>
                </a:solidFill>
                <a:effectLst/>
                <a:latin typeface="Arial" panose="020B0604020202020204" pitchFamily="34" charset="0"/>
                <a:ea typeface="Calibri" panose="020F0502020204030204" pitchFamily="34" charset="0"/>
                <a:cs typeface="Times New Roman" panose="02020603050405020304" pitchFamily="18" charset="0"/>
              </a:rPr>
              <a:t>Monsoon rainfall is expected to increase over the central Sahel and decrease over the extreme western Sahel. The monsoon season is expected to have a delayed onset and withdrawal. </a:t>
            </a:r>
            <a:endParaRPr lang="fr-CH" sz="3200" dirty="0">
              <a:solidFill>
                <a:srgbClr val="682C43"/>
              </a:solidFill>
            </a:endParaRPr>
          </a:p>
        </p:txBody>
      </p:sp>
    </p:spTree>
    <p:extLst>
      <p:ext uri="{BB962C8B-B14F-4D97-AF65-F5344CB8AC3E}">
        <p14:creationId xmlns:p14="http://schemas.microsoft.com/office/powerpoint/2010/main" val="392540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11" name="Text Box 1">
            <a:extLst>
              <a:ext uri="{FF2B5EF4-FFF2-40B4-BE49-F238E27FC236}">
                <a16:creationId xmlns:a16="http://schemas.microsoft.com/office/drawing/2014/main" id="{710BC9A1-09F1-4F1E-B486-878A1E5A6934}"/>
              </a:ext>
            </a:extLst>
          </p:cNvPr>
          <p:cNvSpPr txBox="1">
            <a:spLocks noChangeArrowheads="1"/>
          </p:cNvSpPr>
          <p:nvPr/>
        </p:nvSpPr>
        <p:spPr bwMode="auto">
          <a:xfrm>
            <a:off x="370126" y="2044700"/>
            <a:ext cx="11435705" cy="1384300"/>
          </a:xfrm>
          <a:prstGeom prst="rect">
            <a:avLst/>
          </a:prstGeom>
          <a:noFill/>
          <a:ln w="9525" cap="flat">
            <a:noFill/>
            <a:round/>
            <a:headEnd/>
            <a:tailEnd/>
          </a:ln>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400" b="1" dirty="0">
                <a:solidFill>
                  <a:srgbClr val="682C43"/>
                </a:solidFill>
              </a:rPr>
              <a:t>STAKES OF THE COP 27</a:t>
            </a:r>
          </a:p>
        </p:txBody>
      </p:sp>
    </p:spTree>
    <p:extLst>
      <p:ext uri="{BB962C8B-B14F-4D97-AF65-F5344CB8AC3E}">
        <p14:creationId xmlns:p14="http://schemas.microsoft.com/office/powerpoint/2010/main" val="4121942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pic>
        <p:nvPicPr>
          <p:cNvPr id="12" name="Image 2">
            <a:extLst>
              <a:ext uri="{FF2B5EF4-FFF2-40B4-BE49-F238E27FC236}">
                <a16:creationId xmlns:a16="http://schemas.microsoft.com/office/drawing/2014/main" id="{376AC72B-1B6D-440F-9FB9-2DE48B6B8D97}"/>
              </a:ext>
            </a:extLst>
          </p:cNvPr>
          <p:cNvPicPr>
            <a:picLocks noChangeAspect="1"/>
          </p:cNvPicPr>
          <p:nvPr/>
        </p:nvPicPr>
        <p:blipFill>
          <a:blip r:embed="rId3"/>
          <a:stretch>
            <a:fillRect/>
          </a:stretch>
        </p:blipFill>
        <p:spPr>
          <a:xfrm>
            <a:off x="2006601" y="1401190"/>
            <a:ext cx="8178799" cy="4055621"/>
          </a:xfrm>
          <a:prstGeom prst="rect">
            <a:avLst/>
          </a:prstGeom>
        </p:spPr>
      </p:pic>
    </p:spTree>
    <p:extLst>
      <p:ext uri="{BB962C8B-B14F-4D97-AF65-F5344CB8AC3E}">
        <p14:creationId xmlns:p14="http://schemas.microsoft.com/office/powerpoint/2010/main" val="1343594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11" name="Titre 1">
            <a:extLst>
              <a:ext uri="{FF2B5EF4-FFF2-40B4-BE49-F238E27FC236}">
                <a16:creationId xmlns:a16="http://schemas.microsoft.com/office/drawing/2014/main" id="{B483748E-7FB1-4D7F-9953-A35529C27069}"/>
              </a:ext>
            </a:extLst>
          </p:cNvPr>
          <p:cNvSpPr>
            <a:spLocks noGrp="1"/>
          </p:cNvSpPr>
          <p:nvPr>
            <p:ph type="title"/>
          </p:nvPr>
        </p:nvSpPr>
        <p:spPr>
          <a:xfrm>
            <a:off x="694576" y="749144"/>
            <a:ext cx="10656596" cy="1143000"/>
          </a:xfrm>
        </p:spPr>
        <p:txBody>
          <a:bodyPr>
            <a:normAutofit/>
          </a:bodyPr>
          <a:lstStyle/>
          <a:p>
            <a:pPr>
              <a:lnSpc>
                <a:spcPct val="90000"/>
              </a:lnSpc>
            </a:pPr>
            <a:r>
              <a:rPr lang="en-US" sz="2400" b="1" dirty="0">
                <a:solidFill>
                  <a:srgbClr val="682C43"/>
                </a:solidFill>
                <a:effectLst/>
                <a:latin typeface="+mn-lt"/>
                <a:ea typeface="Calibri" panose="020F0502020204030204" pitchFamily="34" charset="0"/>
                <a:cs typeface="Times New Roman" panose="02020603050405020304" pitchFamily="18" charset="0"/>
              </a:rPr>
              <a:t>Stabilizing the human-induced global temperature increase requires achieving zero net anthropogenic CO2 emissions</a:t>
            </a:r>
            <a:endParaRPr lang="fr-CH" sz="2400" b="1" dirty="0">
              <a:solidFill>
                <a:srgbClr val="682C43"/>
              </a:solidFill>
              <a:latin typeface="+mn-lt"/>
            </a:endParaRPr>
          </a:p>
        </p:txBody>
      </p:sp>
      <p:sp>
        <p:nvSpPr>
          <p:cNvPr id="13" name="Content Placeholder 8">
            <a:extLst>
              <a:ext uri="{FF2B5EF4-FFF2-40B4-BE49-F238E27FC236}">
                <a16:creationId xmlns:a16="http://schemas.microsoft.com/office/drawing/2014/main" id="{DEC28375-0F17-454A-86DE-B83FEAF6290E}"/>
              </a:ext>
            </a:extLst>
          </p:cNvPr>
          <p:cNvSpPr>
            <a:spLocks noGrp="1"/>
          </p:cNvSpPr>
          <p:nvPr>
            <p:ph idx="1"/>
          </p:nvPr>
        </p:nvSpPr>
        <p:spPr>
          <a:xfrm>
            <a:off x="840828" y="1892144"/>
            <a:ext cx="4505045" cy="3987913"/>
          </a:xfrm>
        </p:spPr>
        <p:txBody>
          <a:bodyPr>
            <a:normAutofit/>
          </a:bodyPr>
          <a:lstStyle/>
          <a:p>
            <a:pPr>
              <a:lnSpc>
                <a:spcPct val="90000"/>
              </a:lnSpc>
            </a:pPr>
            <a:r>
              <a:rPr lang="en-US" sz="2000" dirty="0">
                <a:effectLst/>
                <a:ea typeface="Calibri" panose="020F0502020204030204" pitchFamily="34" charset="0"/>
              </a:rPr>
              <a:t>Each 1000 GtCO2 of cumulative CO2 emissions probably causes a 0.27°C to 0.63°C increase in global surface temperature with a best estimate of 0.45°C. </a:t>
            </a:r>
          </a:p>
          <a:p>
            <a:pPr>
              <a:lnSpc>
                <a:spcPct val="90000"/>
              </a:lnSpc>
            </a:pPr>
            <a:endParaRPr lang="fr-CH" sz="2000" dirty="0">
              <a:effectLst/>
              <a:ea typeface="Calibri" panose="020F0502020204030204" pitchFamily="34" charset="0"/>
            </a:endParaRPr>
          </a:p>
        </p:txBody>
      </p:sp>
      <p:pic>
        <p:nvPicPr>
          <p:cNvPr id="14" name="Espace réservé du contenu 4">
            <a:extLst>
              <a:ext uri="{FF2B5EF4-FFF2-40B4-BE49-F238E27FC236}">
                <a16:creationId xmlns:a16="http://schemas.microsoft.com/office/drawing/2014/main" id="{3979BD67-EF1C-46D1-9328-36D5A0CFEF22}"/>
              </a:ext>
            </a:extLst>
          </p:cNvPr>
          <p:cNvPicPr>
            <a:picLocks noChangeAspect="1"/>
          </p:cNvPicPr>
          <p:nvPr/>
        </p:nvPicPr>
        <p:blipFill>
          <a:blip r:embed="rId3"/>
          <a:stretch>
            <a:fillRect/>
          </a:stretch>
        </p:blipFill>
        <p:spPr>
          <a:xfrm>
            <a:off x="5768444" y="1781392"/>
            <a:ext cx="5582728" cy="4143647"/>
          </a:xfrm>
          <a:prstGeom prst="rect">
            <a:avLst/>
          </a:prstGeom>
        </p:spPr>
      </p:pic>
      <p:sp>
        <p:nvSpPr>
          <p:cNvPr id="15" name="ZoneTexte 7">
            <a:extLst>
              <a:ext uri="{FF2B5EF4-FFF2-40B4-BE49-F238E27FC236}">
                <a16:creationId xmlns:a16="http://schemas.microsoft.com/office/drawing/2014/main" id="{8AF39B91-1D02-40FB-994D-37ED8B822BB6}"/>
              </a:ext>
            </a:extLst>
          </p:cNvPr>
          <p:cNvSpPr txBox="1"/>
          <p:nvPr/>
        </p:nvSpPr>
        <p:spPr>
          <a:xfrm>
            <a:off x="6033886" y="5981419"/>
            <a:ext cx="4998671" cy="461665"/>
          </a:xfrm>
          <a:prstGeom prst="rect">
            <a:avLst/>
          </a:prstGeom>
          <a:noFill/>
        </p:spPr>
        <p:txBody>
          <a:bodyPr wrap="square" rtlCol="0">
            <a:spAutoFit/>
          </a:bodyPr>
          <a:lstStyle/>
          <a:p>
            <a:pPr algn="ctr"/>
            <a:r>
              <a:rPr lang="fr-CH" sz="1200" b="1" dirty="0">
                <a:effectLst/>
                <a:latin typeface="Arial" panose="020B0604020202020204" pitchFamily="34" charset="0"/>
                <a:ea typeface="Calibri" panose="020F0502020204030204" pitchFamily="34" charset="0"/>
                <a:cs typeface="Times New Roman" panose="02020603050405020304" pitchFamily="18" charset="0"/>
              </a:rPr>
              <a:t>Augmentation globale de la température de surface depuis 1850-1900 en fonction des émissions cumulées de CO</a:t>
            </a:r>
            <a:r>
              <a:rPr lang="fr-CH" sz="1200" b="1" dirty="0">
                <a:effectLst/>
                <a:latin typeface="Cambria Math" panose="02040503050406030204" pitchFamily="18" charset="0"/>
                <a:ea typeface="Calibri" panose="020F0502020204030204" pitchFamily="34" charset="0"/>
                <a:cs typeface="Cambria Math" panose="02040503050406030204" pitchFamily="18" charset="0"/>
              </a:rPr>
              <a:t>₂</a:t>
            </a:r>
            <a:r>
              <a:rPr lang="fr-CH" sz="1200" b="1" dirty="0">
                <a:effectLst/>
                <a:latin typeface="Arial" panose="020B0604020202020204" pitchFamily="34" charset="0"/>
                <a:ea typeface="Calibri" panose="020F0502020204030204" pitchFamily="34" charset="0"/>
                <a:cs typeface="Times New Roman" panose="02020603050405020304" pitchFamily="18" charset="0"/>
              </a:rPr>
              <a:t> (</a:t>
            </a:r>
            <a:r>
              <a:rPr lang="fr-CH" sz="1200" b="1" dirty="0" err="1">
                <a:effectLst/>
                <a:latin typeface="Arial" panose="020B0604020202020204" pitchFamily="34" charset="0"/>
                <a:ea typeface="Calibri" panose="020F0502020204030204" pitchFamily="34" charset="0"/>
                <a:cs typeface="Times New Roman" panose="02020603050405020304" pitchFamily="18" charset="0"/>
              </a:rPr>
              <a:t>GtCO</a:t>
            </a:r>
            <a:r>
              <a:rPr lang="fr-CH" sz="1200" b="1" dirty="0">
                <a:effectLst/>
                <a:latin typeface="Cambria Math" panose="02040503050406030204" pitchFamily="18" charset="0"/>
                <a:ea typeface="Calibri" panose="020F0502020204030204" pitchFamily="34" charset="0"/>
                <a:cs typeface="Cambria Math" panose="02040503050406030204" pitchFamily="18" charset="0"/>
              </a:rPr>
              <a:t>₂</a:t>
            </a:r>
            <a:r>
              <a:rPr lang="fr-CH" sz="1200" b="1" dirty="0">
                <a:effectLst/>
                <a:latin typeface="Arial" panose="020B0604020202020204" pitchFamily="34" charset="0"/>
                <a:ea typeface="Calibri" panose="020F0502020204030204" pitchFamily="34" charset="0"/>
                <a:cs typeface="Times New Roman" panose="02020603050405020304" pitchFamily="18" charset="0"/>
              </a:rPr>
              <a:t>)</a:t>
            </a:r>
            <a:endParaRPr lang="fr-CH" sz="1200" dirty="0"/>
          </a:p>
        </p:txBody>
      </p:sp>
    </p:spTree>
    <p:extLst>
      <p:ext uri="{BB962C8B-B14F-4D97-AF65-F5344CB8AC3E}">
        <p14:creationId xmlns:p14="http://schemas.microsoft.com/office/powerpoint/2010/main" val="1243338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12" name="Titre 5">
            <a:extLst>
              <a:ext uri="{FF2B5EF4-FFF2-40B4-BE49-F238E27FC236}">
                <a16:creationId xmlns:a16="http://schemas.microsoft.com/office/drawing/2014/main" id="{46EF47F6-F16E-492D-BC43-F22CDA95D3A8}"/>
              </a:ext>
            </a:extLst>
          </p:cNvPr>
          <p:cNvSpPr>
            <a:spLocks noGrp="1"/>
          </p:cNvSpPr>
          <p:nvPr>
            <p:ph type="title"/>
          </p:nvPr>
        </p:nvSpPr>
        <p:spPr>
          <a:xfrm>
            <a:off x="824830" y="742420"/>
            <a:ext cx="10589403" cy="1325563"/>
          </a:xfrm>
        </p:spPr>
        <p:txBody>
          <a:bodyPr>
            <a:normAutofit/>
          </a:bodyPr>
          <a:lstStyle/>
          <a:p>
            <a:pPr algn="ctr">
              <a:lnSpc>
                <a:spcPct val="90000"/>
              </a:lnSpc>
            </a:pPr>
            <a:r>
              <a:rPr lang="en-US" sz="2400" b="1" dirty="0">
                <a:solidFill>
                  <a:srgbClr val="682C43"/>
                </a:solidFill>
                <a:latin typeface="+mn-lt"/>
                <a:ea typeface="Calibri" panose="020F0502020204030204" pitchFamily="34" charset="0"/>
                <a:cs typeface="Times New Roman" panose="02020603050405020304" pitchFamily="18" charset="0"/>
              </a:rPr>
              <a:t>Limiting global temperature increase to a specific level would mean limiting cumulative CO2 emissions to a carbon budget.</a:t>
            </a:r>
            <a:endParaRPr lang="en-US" sz="2400" b="1" dirty="0">
              <a:solidFill>
                <a:srgbClr val="682C43"/>
              </a:solidFill>
              <a:latin typeface="+mn-lt"/>
            </a:endParaRPr>
          </a:p>
        </p:txBody>
      </p:sp>
      <p:pic>
        <p:nvPicPr>
          <p:cNvPr id="13" name="Espace réservé du contenu 4">
            <a:extLst>
              <a:ext uri="{FF2B5EF4-FFF2-40B4-BE49-F238E27FC236}">
                <a16:creationId xmlns:a16="http://schemas.microsoft.com/office/drawing/2014/main" id="{F9BBCBC3-6626-4B9B-84D0-60322C175BAA}"/>
              </a:ext>
            </a:extLst>
          </p:cNvPr>
          <p:cNvPicPr>
            <a:picLocks noGrp="1" noChangeAspect="1"/>
          </p:cNvPicPr>
          <p:nvPr>
            <p:ph idx="1"/>
          </p:nvPr>
        </p:nvPicPr>
        <p:blipFill>
          <a:blip r:embed="rId3"/>
          <a:stretch>
            <a:fillRect/>
          </a:stretch>
        </p:blipFill>
        <p:spPr>
          <a:xfrm>
            <a:off x="2482230" y="1849027"/>
            <a:ext cx="7000503" cy="3852000"/>
          </a:xfrm>
          <a:prstGeom prst="rect">
            <a:avLst/>
          </a:prstGeom>
          <a:ln>
            <a:noFill/>
          </a:ln>
        </p:spPr>
      </p:pic>
      <p:sp>
        <p:nvSpPr>
          <p:cNvPr id="14" name="ZoneTexte 6">
            <a:extLst>
              <a:ext uri="{FF2B5EF4-FFF2-40B4-BE49-F238E27FC236}">
                <a16:creationId xmlns:a16="http://schemas.microsoft.com/office/drawing/2014/main" id="{2EDB3F31-41A6-46F8-B56A-7391EA60AB3D}"/>
              </a:ext>
            </a:extLst>
          </p:cNvPr>
          <p:cNvSpPr txBox="1"/>
          <p:nvPr/>
        </p:nvSpPr>
        <p:spPr>
          <a:xfrm>
            <a:off x="8521236" y="6191076"/>
            <a:ext cx="1224136" cy="369332"/>
          </a:xfrm>
          <a:prstGeom prst="rect">
            <a:avLst/>
          </a:prstGeom>
          <a:noFill/>
        </p:spPr>
        <p:txBody>
          <a:bodyPr wrap="square" rtlCol="0">
            <a:spAutoFit/>
          </a:bodyPr>
          <a:lstStyle/>
          <a:p>
            <a:r>
              <a:rPr lang="fr-CH" dirty="0"/>
              <a:t>AR6, 2021</a:t>
            </a:r>
          </a:p>
        </p:txBody>
      </p:sp>
      <p:sp>
        <p:nvSpPr>
          <p:cNvPr id="15" name="ZoneTexte 7">
            <a:extLst>
              <a:ext uri="{FF2B5EF4-FFF2-40B4-BE49-F238E27FC236}">
                <a16:creationId xmlns:a16="http://schemas.microsoft.com/office/drawing/2014/main" id="{4A50E99A-9F8B-459A-87DF-DADCC614C140}"/>
              </a:ext>
            </a:extLst>
          </p:cNvPr>
          <p:cNvSpPr txBox="1"/>
          <p:nvPr/>
        </p:nvSpPr>
        <p:spPr>
          <a:xfrm>
            <a:off x="2631418" y="5638688"/>
            <a:ext cx="6696744" cy="646331"/>
          </a:xfrm>
          <a:prstGeom prst="rect">
            <a:avLst/>
          </a:prstGeom>
          <a:noFill/>
        </p:spPr>
        <p:txBody>
          <a:bodyPr wrap="square" rtlCol="0">
            <a:spAutoFit/>
          </a:bodyPr>
          <a:lstStyle/>
          <a:p>
            <a:pPr algn="ctr"/>
            <a:r>
              <a:rPr lang="fr-CH" b="1" dirty="0">
                <a:latin typeface="Arial" panose="020B0604020202020204" pitchFamily="34" charset="0"/>
                <a:ea typeface="Calibri" panose="020F0502020204030204" pitchFamily="34" charset="0"/>
              </a:rPr>
              <a:t>Estimations des émissions de CO2 historiques et bilans carbone restants</a:t>
            </a:r>
            <a:endParaRPr lang="fr-CH" dirty="0"/>
          </a:p>
        </p:txBody>
      </p:sp>
    </p:spTree>
    <p:extLst>
      <p:ext uri="{BB962C8B-B14F-4D97-AF65-F5344CB8AC3E}">
        <p14:creationId xmlns:p14="http://schemas.microsoft.com/office/powerpoint/2010/main" val="3670454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11" name="Titre 3">
            <a:extLst>
              <a:ext uri="{FF2B5EF4-FFF2-40B4-BE49-F238E27FC236}">
                <a16:creationId xmlns:a16="http://schemas.microsoft.com/office/drawing/2014/main" id="{3E6BF874-60D8-412A-8407-56BC2E55409E}"/>
              </a:ext>
            </a:extLst>
          </p:cNvPr>
          <p:cNvSpPr>
            <a:spLocks noGrp="1"/>
          </p:cNvSpPr>
          <p:nvPr>
            <p:ph type="title"/>
          </p:nvPr>
        </p:nvSpPr>
        <p:spPr>
          <a:xfrm>
            <a:off x="835008" y="1052520"/>
            <a:ext cx="10521982" cy="1143000"/>
          </a:xfrm>
        </p:spPr>
        <p:txBody>
          <a:bodyPr>
            <a:noAutofit/>
          </a:bodyPr>
          <a:lstStyle/>
          <a:p>
            <a:r>
              <a:rPr lang="en-US" sz="3600" b="1" dirty="0">
                <a:solidFill>
                  <a:srgbClr val="682C43"/>
                </a:solidFill>
                <a:latin typeface="+mn-lt"/>
              </a:rPr>
              <a:t>COP 27: BECAUSE EVERY FRACTION OF A °C COUNTS!</a:t>
            </a:r>
            <a:endParaRPr lang="fr-CH" sz="3600" b="1" dirty="0">
              <a:solidFill>
                <a:srgbClr val="682C43"/>
              </a:solidFill>
              <a:latin typeface="+mn-lt"/>
            </a:endParaRPr>
          </a:p>
        </p:txBody>
      </p:sp>
      <p:sp>
        <p:nvSpPr>
          <p:cNvPr id="12" name="Espace réservé du contenu 4">
            <a:extLst>
              <a:ext uri="{FF2B5EF4-FFF2-40B4-BE49-F238E27FC236}">
                <a16:creationId xmlns:a16="http://schemas.microsoft.com/office/drawing/2014/main" id="{0C2896D1-6C0F-44E5-BA59-AEA925EAD848}"/>
              </a:ext>
            </a:extLst>
          </p:cNvPr>
          <p:cNvSpPr>
            <a:spLocks noGrp="1"/>
          </p:cNvSpPr>
          <p:nvPr>
            <p:ph sz="half" idx="1"/>
          </p:nvPr>
        </p:nvSpPr>
        <p:spPr>
          <a:xfrm>
            <a:off x="1039396" y="2306987"/>
            <a:ext cx="5897431" cy="4161831"/>
          </a:xfrm>
        </p:spPr>
        <p:txBody>
          <a:bodyPr>
            <a:normAutofit/>
          </a:bodyPr>
          <a:lstStyle/>
          <a:p>
            <a:r>
              <a:rPr lang="en-US" sz="2400" dirty="0"/>
              <a:t>Future warming depends on future emissions</a:t>
            </a:r>
          </a:p>
          <a:p>
            <a:r>
              <a:rPr lang="en-US" sz="2400" dirty="0"/>
              <a:t>Current global emissions: 40 GtCO2 /year</a:t>
            </a:r>
          </a:p>
          <a:p>
            <a:r>
              <a:rPr lang="en-US" sz="2400" dirty="0"/>
              <a:t>To limit to 1.5°C by 2030, carbon budget: 300GtCO2</a:t>
            </a:r>
          </a:p>
          <a:p>
            <a:r>
              <a:rPr lang="en-US" sz="2400" dirty="0"/>
              <a:t>For carbon neutrality by 2030: </a:t>
            </a:r>
            <a:r>
              <a:rPr lang="en-US" sz="2400" i="1" dirty="0">
                <a:solidFill>
                  <a:srgbClr val="C00000"/>
                </a:solidFill>
              </a:rPr>
              <a:t>we need to quickly and drastically reduce greenhouse gas emissions (CO2, methane etc.)! </a:t>
            </a:r>
          </a:p>
          <a:p>
            <a:r>
              <a:rPr lang="en-US" sz="2400" dirty="0"/>
              <a:t>We only have a decade to do it!</a:t>
            </a:r>
            <a:endParaRPr lang="fr-CH" sz="2400" dirty="0"/>
          </a:p>
        </p:txBody>
      </p:sp>
      <p:pic>
        <p:nvPicPr>
          <p:cNvPr id="13" name="Espace réservé du contenu 7" descr="Une image contenant fumée, ciel, train, vapeur&#10;&#10;Description générée automatiquement">
            <a:extLst>
              <a:ext uri="{FF2B5EF4-FFF2-40B4-BE49-F238E27FC236}">
                <a16:creationId xmlns:a16="http://schemas.microsoft.com/office/drawing/2014/main" id="{0C4CB997-C360-48C6-8FAF-E16DA17250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4003" y="2910681"/>
            <a:ext cx="4038600" cy="2692400"/>
          </a:xfrm>
          <a:prstGeom prst="rect">
            <a:avLst/>
          </a:prstGeom>
        </p:spPr>
      </p:pic>
    </p:spTree>
    <p:extLst>
      <p:ext uri="{BB962C8B-B14F-4D97-AF65-F5344CB8AC3E}">
        <p14:creationId xmlns:p14="http://schemas.microsoft.com/office/powerpoint/2010/main" val="4268666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12" name="Titre 1">
            <a:extLst>
              <a:ext uri="{FF2B5EF4-FFF2-40B4-BE49-F238E27FC236}">
                <a16:creationId xmlns:a16="http://schemas.microsoft.com/office/drawing/2014/main" id="{2D916808-BACC-4B66-9A5D-868221936167}"/>
              </a:ext>
            </a:extLst>
          </p:cNvPr>
          <p:cNvSpPr>
            <a:spLocks noGrp="1"/>
          </p:cNvSpPr>
          <p:nvPr>
            <p:ph type="title"/>
          </p:nvPr>
        </p:nvSpPr>
        <p:spPr>
          <a:xfrm>
            <a:off x="1891862" y="1108334"/>
            <a:ext cx="8276896" cy="1143000"/>
          </a:xfrm>
        </p:spPr>
        <p:txBody>
          <a:bodyPr>
            <a:normAutofit fontScale="90000"/>
          </a:bodyPr>
          <a:lstStyle/>
          <a:p>
            <a:pPr algn="ctr"/>
            <a:r>
              <a:rPr lang="en-US" b="1" dirty="0">
                <a:solidFill>
                  <a:srgbClr val="682C43"/>
                </a:solidFill>
                <a:latin typeface="+mn-lt"/>
              </a:rPr>
              <a:t>FUTURE RISK IS GREATER THAN THE IMPACTS ALREADY OBSERVED! </a:t>
            </a:r>
            <a:endParaRPr lang="fr-FR" dirty="0">
              <a:solidFill>
                <a:srgbClr val="682C43"/>
              </a:solidFill>
              <a:latin typeface="+mn-lt"/>
            </a:endParaRPr>
          </a:p>
        </p:txBody>
      </p:sp>
      <p:sp>
        <p:nvSpPr>
          <p:cNvPr id="13" name="Espace réservé du contenu 2">
            <a:extLst>
              <a:ext uri="{FF2B5EF4-FFF2-40B4-BE49-F238E27FC236}">
                <a16:creationId xmlns:a16="http://schemas.microsoft.com/office/drawing/2014/main" id="{2439E4F2-FA2C-4429-B19A-44F6B0A1686F}"/>
              </a:ext>
            </a:extLst>
          </p:cNvPr>
          <p:cNvSpPr>
            <a:spLocks noGrp="1"/>
          </p:cNvSpPr>
          <p:nvPr>
            <p:ph idx="1"/>
          </p:nvPr>
        </p:nvSpPr>
        <p:spPr>
          <a:xfrm>
            <a:off x="1384507" y="2538657"/>
            <a:ext cx="9069678" cy="3315770"/>
          </a:xfrm>
        </p:spPr>
        <p:txBody>
          <a:bodyPr>
            <a:normAutofit/>
          </a:bodyPr>
          <a:lstStyle/>
          <a:p>
            <a:r>
              <a:rPr lang="en-US" sz="2400" dirty="0"/>
              <a:t>Risks of loss of livelihoods and income in rural areas due to inadequate access to drinking and irrigation water, as well as reduced agricultural productivity.</a:t>
            </a:r>
          </a:p>
          <a:p>
            <a:r>
              <a:rPr lang="en-US" sz="2400" dirty="0"/>
              <a:t>Risks of loss of marine and coastal ecosystems, biodiversity, and the ecosystem goods, functions, and services they provide to livelihoods </a:t>
            </a:r>
          </a:p>
          <a:p>
            <a:r>
              <a:rPr lang="en-US" sz="2400" dirty="0"/>
              <a:t> Many changes are irreversible beyond 1.5°C of warming!</a:t>
            </a:r>
            <a:endParaRPr lang="fr-FR" sz="2400" dirty="0">
              <a:solidFill>
                <a:srgbClr val="682C43"/>
              </a:solidFill>
            </a:endParaRPr>
          </a:p>
        </p:txBody>
      </p:sp>
    </p:spTree>
    <p:extLst>
      <p:ext uri="{BB962C8B-B14F-4D97-AF65-F5344CB8AC3E}">
        <p14:creationId xmlns:p14="http://schemas.microsoft.com/office/powerpoint/2010/main" val="363402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pic>
        <p:nvPicPr>
          <p:cNvPr id="11" name="Picture 2">
            <a:extLst>
              <a:ext uri="{FF2B5EF4-FFF2-40B4-BE49-F238E27FC236}">
                <a16:creationId xmlns:a16="http://schemas.microsoft.com/office/drawing/2014/main" id="{3F3F9CD8-99FE-4F10-9447-3F98A5E41E58}"/>
              </a:ext>
            </a:extLst>
          </p:cNvPr>
          <p:cNvPicPr>
            <a:picLocks noChangeAspect="1" noChangeArrowheads="1"/>
          </p:cNvPicPr>
          <p:nvPr/>
        </p:nvPicPr>
        <p:blipFill>
          <a:blip r:embed="rId3"/>
          <a:srcRect/>
          <a:stretch>
            <a:fillRect/>
          </a:stretch>
        </p:blipFill>
        <p:spPr bwMode="auto">
          <a:xfrm>
            <a:off x="3785803" y="1744918"/>
            <a:ext cx="4995869" cy="4473045"/>
          </a:xfrm>
          <a:prstGeom prst="rect">
            <a:avLst/>
          </a:prstGeom>
          <a:noFill/>
          <a:ln w="9525">
            <a:noFill/>
            <a:miter lim="800000"/>
            <a:headEnd/>
            <a:tailEnd/>
          </a:ln>
          <a:effectLst/>
        </p:spPr>
      </p:pic>
      <p:sp>
        <p:nvSpPr>
          <p:cNvPr id="12" name="ZoneTexte 3">
            <a:extLst>
              <a:ext uri="{FF2B5EF4-FFF2-40B4-BE49-F238E27FC236}">
                <a16:creationId xmlns:a16="http://schemas.microsoft.com/office/drawing/2014/main" id="{71B5E856-CB0A-4449-8F56-9A132DB83733}"/>
              </a:ext>
            </a:extLst>
          </p:cNvPr>
          <p:cNvSpPr txBox="1"/>
          <p:nvPr/>
        </p:nvSpPr>
        <p:spPr>
          <a:xfrm>
            <a:off x="461043" y="6131888"/>
            <a:ext cx="1462374" cy="369332"/>
          </a:xfrm>
          <a:prstGeom prst="rect">
            <a:avLst/>
          </a:prstGeom>
          <a:noFill/>
        </p:spPr>
        <p:txBody>
          <a:bodyPr wrap="square" rtlCol="0">
            <a:spAutoFit/>
          </a:bodyPr>
          <a:lstStyle/>
          <a:p>
            <a:r>
              <a:rPr lang="fr-LU" dirty="0"/>
              <a:t>GIEC, 2014</a:t>
            </a:r>
            <a:endParaRPr lang="fr-FR" dirty="0"/>
          </a:p>
        </p:txBody>
      </p:sp>
      <p:sp>
        <p:nvSpPr>
          <p:cNvPr id="13" name="Titre 1">
            <a:extLst>
              <a:ext uri="{FF2B5EF4-FFF2-40B4-BE49-F238E27FC236}">
                <a16:creationId xmlns:a16="http://schemas.microsoft.com/office/drawing/2014/main" id="{131F546F-6CF0-495E-AA63-4C6427850366}"/>
              </a:ext>
            </a:extLst>
          </p:cNvPr>
          <p:cNvSpPr>
            <a:spLocks noGrp="1"/>
          </p:cNvSpPr>
          <p:nvPr>
            <p:ph type="title"/>
          </p:nvPr>
        </p:nvSpPr>
        <p:spPr>
          <a:xfrm>
            <a:off x="386170" y="772384"/>
            <a:ext cx="11360832" cy="972534"/>
          </a:xfrm>
        </p:spPr>
        <p:txBody>
          <a:bodyPr>
            <a:normAutofit/>
          </a:bodyPr>
          <a:lstStyle/>
          <a:p>
            <a:pPr algn="ctr"/>
            <a:r>
              <a:rPr lang="fr-CH" sz="4000" b="1" dirty="0">
                <a:solidFill>
                  <a:srgbClr val="682C43"/>
                </a:solidFill>
                <a:latin typeface="+mn-lt"/>
              </a:rPr>
              <a:t>CROP YIELD</a:t>
            </a:r>
            <a:endParaRPr lang="fr-FR" sz="4000" b="1" dirty="0">
              <a:solidFill>
                <a:srgbClr val="682C43"/>
              </a:solidFill>
              <a:latin typeface="+mn-lt"/>
            </a:endParaRPr>
          </a:p>
        </p:txBody>
      </p:sp>
      <p:sp>
        <p:nvSpPr>
          <p:cNvPr id="14" name="TextBox 13">
            <a:extLst>
              <a:ext uri="{FF2B5EF4-FFF2-40B4-BE49-F238E27FC236}">
                <a16:creationId xmlns:a16="http://schemas.microsoft.com/office/drawing/2014/main" id="{7391F24B-4BBF-49A0-AB99-3E541BF7BD7C}"/>
              </a:ext>
            </a:extLst>
          </p:cNvPr>
          <p:cNvSpPr txBox="1"/>
          <p:nvPr/>
        </p:nvSpPr>
        <p:spPr>
          <a:xfrm rot="16200000">
            <a:off x="1929506" y="3872495"/>
            <a:ext cx="3988285" cy="307777"/>
          </a:xfrm>
          <a:prstGeom prst="rect">
            <a:avLst/>
          </a:prstGeom>
          <a:solidFill>
            <a:schemeClr val="bg1"/>
          </a:solidFill>
        </p:spPr>
        <p:txBody>
          <a:bodyPr wrap="square">
            <a:spAutoFit/>
          </a:bodyPr>
          <a:lstStyle/>
          <a:p>
            <a:pPr algn="ctr"/>
            <a:r>
              <a:rPr lang="en-US" sz="1400" b="1" dirty="0"/>
              <a:t>Impact on Performance (% change per decade)</a:t>
            </a:r>
            <a:endParaRPr lang="en-ZA" sz="1400" b="1" dirty="0"/>
          </a:p>
        </p:txBody>
      </p:sp>
      <p:sp>
        <p:nvSpPr>
          <p:cNvPr id="15" name="TextBox 14">
            <a:extLst>
              <a:ext uri="{FF2B5EF4-FFF2-40B4-BE49-F238E27FC236}">
                <a16:creationId xmlns:a16="http://schemas.microsoft.com/office/drawing/2014/main" id="{CD6E6521-13BE-440C-A1E3-D8E92376C784}"/>
              </a:ext>
            </a:extLst>
          </p:cNvPr>
          <p:cNvSpPr txBox="1"/>
          <p:nvPr/>
        </p:nvSpPr>
        <p:spPr>
          <a:xfrm>
            <a:off x="6650307" y="5889721"/>
            <a:ext cx="1347716" cy="261610"/>
          </a:xfrm>
          <a:prstGeom prst="rect">
            <a:avLst/>
          </a:prstGeom>
          <a:solidFill>
            <a:schemeClr val="bg1"/>
          </a:solidFill>
        </p:spPr>
        <p:txBody>
          <a:bodyPr wrap="square">
            <a:spAutoFit/>
          </a:bodyPr>
          <a:lstStyle/>
          <a:p>
            <a:pPr algn="ctr"/>
            <a:r>
              <a:rPr lang="en-ZA" sz="1100" b="1" dirty="0"/>
              <a:t>Type of crop</a:t>
            </a:r>
          </a:p>
        </p:txBody>
      </p:sp>
      <p:sp>
        <p:nvSpPr>
          <p:cNvPr id="16" name="TextBox 15">
            <a:extLst>
              <a:ext uri="{FF2B5EF4-FFF2-40B4-BE49-F238E27FC236}">
                <a16:creationId xmlns:a16="http://schemas.microsoft.com/office/drawing/2014/main" id="{EED6AAB3-7710-410E-9C00-0B82A6BC2DCD}"/>
              </a:ext>
            </a:extLst>
          </p:cNvPr>
          <p:cNvSpPr txBox="1"/>
          <p:nvPr/>
        </p:nvSpPr>
        <p:spPr>
          <a:xfrm>
            <a:off x="4420867" y="5901009"/>
            <a:ext cx="1347716" cy="261610"/>
          </a:xfrm>
          <a:prstGeom prst="rect">
            <a:avLst/>
          </a:prstGeom>
          <a:solidFill>
            <a:schemeClr val="bg1"/>
          </a:solidFill>
        </p:spPr>
        <p:txBody>
          <a:bodyPr wrap="square">
            <a:spAutoFit/>
          </a:bodyPr>
          <a:lstStyle/>
          <a:p>
            <a:pPr algn="ctr"/>
            <a:r>
              <a:rPr lang="en-ZA" sz="1100" b="1" dirty="0"/>
              <a:t>Region</a:t>
            </a:r>
          </a:p>
        </p:txBody>
      </p:sp>
    </p:spTree>
    <p:extLst>
      <p:ext uri="{BB962C8B-B14F-4D97-AF65-F5344CB8AC3E}">
        <p14:creationId xmlns:p14="http://schemas.microsoft.com/office/powerpoint/2010/main" val="1447402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11" name="Titre 1">
            <a:extLst>
              <a:ext uri="{FF2B5EF4-FFF2-40B4-BE49-F238E27FC236}">
                <a16:creationId xmlns:a16="http://schemas.microsoft.com/office/drawing/2014/main" id="{0A6DAFC7-6129-4BA0-A9C5-E985C457FE6A}"/>
              </a:ext>
            </a:extLst>
          </p:cNvPr>
          <p:cNvSpPr>
            <a:spLocks noGrp="1"/>
          </p:cNvSpPr>
          <p:nvPr>
            <p:ph type="title"/>
          </p:nvPr>
        </p:nvSpPr>
        <p:spPr>
          <a:xfrm>
            <a:off x="418257" y="879566"/>
            <a:ext cx="11328745" cy="652616"/>
          </a:xfrm>
        </p:spPr>
        <p:txBody>
          <a:bodyPr>
            <a:normAutofit fontScale="90000"/>
          </a:bodyPr>
          <a:lstStyle/>
          <a:p>
            <a:pPr algn="ctr"/>
            <a:r>
              <a:rPr lang="fr-CH" b="1" dirty="0">
                <a:solidFill>
                  <a:srgbClr val="682C43"/>
                </a:solidFill>
                <a:latin typeface="+mn-lt"/>
              </a:rPr>
              <a:t>MIGRATION OF SPECIES</a:t>
            </a:r>
            <a:endParaRPr lang="fr-FR" b="1" dirty="0">
              <a:solidFill>
                <a:srgbClr val="682C43"/>
              </a:solidFill>
              <a:latin typeface="+mn-lt"/>
            </a:endParaRPr>
          </a:p>
        </p:txBody>
      </p:sp>
      <p:pic>
        <p:nvPicPr>
          <p:cNvPr id="12" name="Picture 2" descr="D:\Autres\GIEC\WGII_AR5_FigSPM-5.jpg">
            <a:extLst>
              <a:ext uri="{FF2B5EF4-FFF2-40B4-BE49-F238E27FC236}">
                <a16:creationId xmlns:a16="http://schemas.microsoft.com/office/drawing/2014/main" id="{EFC66357-EC90-42F4-82A1-7D6D606F0BF1}"/>
              </a:ext>
            </a:extLst>
          </p:cNvPr>
          <p:cNvPicPr>
            <a:picLocks noChangeAspect="1" noChangeArrowheads="1"/>
          </p:cNvPicPr>
          <p:nvPr/>
        </p:nvPicPr>
        <p:blipFill>
          <a:blip r:embed="rId3" cstate="print"/>
          <a:srcRect/>
          <a:stretch>
            <a:fillRect/>
          </a:stretch>
        </p:blipFill>
        <p:spPr bwMode="auto">
          <a:xfrm>
            <a:off x="2468563" y="1532182"/>
            <a:ext cx="7313710" cy="4979153"/>
          </a:xfrm>
          <a:prstGeom prst="rect">
            <a:avLst/>
          </a:prstGeom>
          <a:noFill/>
        </p:spPr>
      </p:pic>
      <p:sp>
        <p:nvSpPr>
          <p:cNvPr id="13" name="ZoneTexte 3">
            <a:extLst>
              <a:ext uri="{FF2B5EF4-FFF2-40B4-BE49-F238E27FC236}">
                <a16:creationId xmlns:a16="http://schemas.microsoft.com/office/drawing/2014/main" id="{319BF37F-5A94-4DB9-BF1E-E1E5B88278BF}"/>
              </a:ext>
            </a:extLst>
          </p:cNvPr>
          <p:cNvSpPr txBox="1"/>
          <p:nvPr/>
        </p:nvSpPr>
        <p:spPr>
          <a:xfrm>
            <a:off x="723900" y="6258188"/>
            <a:ext cx="1643042" cy="369332"/>
          </a:xfrm>
          <a:prstGeom prst="rect">
            <a:avLst/>
          </a:prstGeom>
          <a:noFill/>
        </p:spPr>
        <p:txBody>
          <a:bodyPr wrap="square" rtlCol="0">
            <a:spAutoFit/>
          </a:bodyPr>
          <a:lstStyle/>
          <a:p>
            <a:r>
              <a:rPr lang="fr-LU" dirty="0"/>
              <a:t>GIEC, 2014</a:t>
            </a:r>
            <a:endParaRPr lang="fr-FR" dirty="0"/>
          </a:p>
        </p:txBody>
      </p:sp>
    </p:spTree>
    <p:extLst>
      <p:ext uri="{BB962C8B-B14F-4D97-AF65-F5344CB8AC3E}">
        <p14:creationId xmlns:p14="http://schemas.microsoft.com/office/powerpoint/2010/main" val="3089624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524000" y="0"/>
            <a:ext cx="9144000" cy="6858000"/>
            <a:chOff x="0" y="0"/>
            <a:chExt cx="9144000" cy="7024688"/>
          </a:xfrm>
        </p:grpSpPr>
        <p:pic>
          <p:nvPicPr>
            <p:cNvPr id="3" name="Picture 13"/>
            <p:cNvPicPr>
              <a:picLocks noChangeAspect="1" noChangeArrowheads="1"/>
            </p:cNvPicPr>
            <p:nvPr/>
          </p:nvPicPr>
          <p:blipFill>
            <a:blip r:embed="rId3"/>
            <a:srcRect/>
            <a:stretch>
              <a:fillRect/>
            </a:stretch>
          </p:blipFill>
          <p:spPr bwMode="auto">
            <a:xfrm>
              <a:off x="0" y="0"/>
              <a:ext cx="9144000" cy="7024688"/>
            </a:xfrm>
            <a:prstGeom prst="rect">
              <a:avLst/>
            </a:prstGeom>
            <a:noFill/>
            <a:ln w="9525">
              <a:noFill/>
              <a:miter lim="800000"/>
              <a:headEnd/>
              <a:tailEnd/>
            </a:ln>
          </p:spPr>
        </p:pic>
        <p:sp>
          <p:nvSpPr>
            <p:cNvPr id="22529" name="Text Box 1"/>
            <p:cNvSpPr txBox="1">
              <a:spLocks noChangeArrowheads="1"/>
            </p:cNvSpPr>
            <p:nvPr/>
          </p:nvSpPr>
          <p:spPr bwMode="auto">
            <a:xfrm>
              <a:off x="3671882" y="5080000"/>
              <a:ext cx="2357454" cy="1384300"/>
            </a:xfrm>
            <a:prstGeom prst="rect">
              <a:avLst/>
            </a:prstGeom>
            <a:noFill/>
            <a:ln w="9525" cap="flat">
              <a:noFill/>
              <a:round/>
              <a:headEnd/>
              <a:tailEnd/>
            </a:ln>
            <a:effectLst/>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a:solidFill>
                    <a:srgbClr val="FFFF00"/>
                  </a:solidFill>
                  <a:effectLst>
                    <a:outerShdw blurRad="38100" dist="38100" dir="2700000" algn="tl">
                      <a:srgbClr val="C0C0C0"/>
                    </a:outerShdw>
                  </a:effectLst>
                  <a:latin typeface="Tahoma" charset="0"/>
                </a:rPr>
                <a:t>Merci!</a:t>
              </a: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87A90A-E6CE-4CB4-B593-AF0104AFEECB}"/>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D8128054-7FC7-4022-9AC6-A18CA1E6B974}"/>
                </a:ext>
              </a:extLst>
            </p:cNvPr>
            <p:cNvGrpSpPr/>
            <p:nvPr/>
          </p:nvGrpSpPr>
          <p:grpSpPr>
            <a:xfrm>
              <a:off x="0" y="0"/>
              <a:ext cx="12192000" cy="6858000"/>
              <a:chOff x="285753" y="174978"/>
              <a:chExt cx="8572493" cy="6508044"/>
            </a:xfrm>
          </p:grpSpPr>
          <p:pic>
            <p:nvPicPr>
              <p:cNvPr id="10" name="Picture 9">
                <a:extLst>
                  <a:ext uri="{FF2B5EF4-FFF2-40B4-BE49-F238E27FC236}">
                    <a16:creationId xmlns:a16="http://schemas.microsoft.com/office/drawing/2014/main" id="{547C50F8-207E-4994-BB5E-D021EC370645}"/>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11" name="Picture 10">
                <a:extLst>
                  <a:ext uri="{FF2B5EF4-FFF2-40B4-BE49-F238E27FC236}">
                    <a16:creationId xmlns:a16="http://schemas.microsoft.com/office/drawing/2014/main" id="{51FE2F30-317B-4158-A3A4-73D89548A5C0}"/>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2" name="Rectangle 11">
                <a:extLst>
                  <a:ext uri="{FF2B5EF4-FFF2-40B4-BE49-F238E27FC236}">
                    <a16:creationId xmlns:a16="http://schemas.microsoft.com/office/drawing/2014/main" id="{31B724EF-ED11-45D0-AF68-D503CB3647D8}"/>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8" name="Rectangle 7">
              <a:extLst>
                <a:ext uri="{FF2B5EF4-FFF2-40B4-BE49-F238E27FC236}">
                  <a16:creationId xmlns:a16="http://schemas.microsoft.com/office/drawing/2014/main" id="{4C4781C7-5F5B-4AD8-913D-C1808B0E83AA}"/>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9" name="Title 4">
              <a:extLst>
                <a:ext uri="{FF2B5EF4-FFF2-40B4-BE49-F238E27FC236}">
                  <a16:creationId xmlns:a16="http://schemas.microsoft.com/office/drawing/2014/main" id="{E0FA4C4C-70BD-4C89-A13D-FBE6009874A2}"/>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5" name="Rectangle 4"/>
          <p:cNvSpPr/>
          <p:nvPr/>
        </p:nvSpPr>
        <p:spPr>
          <a:xfrm>
            <a:off x="873956" y="1447736"/>
            <a:ext cx="10401300" cy="4661276"/>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b="1" dirty="0">
                <a:solidFill>
                  <a:srgbClr val="682C43"/>
                </a:solidFill>
              </a:rPr>
              <a:t>TIME: </a:t>
            </a:r>
            <a:r>
              <a:rPr lang="en-US" sz="2000" dirty="0"/>
              <a:t>instantaneous state of the atmosphere at a given location </a:t>
            </a:r>
          </a:p>
          <a:p>
            <a:pPr marL="342900" indent="-342900">
              <a:lnSpc>
                <a:spcPct val="150000"/>
              </a:lnSpc>
              <a:buFont typeface="Arial" panose="020B0604020202020204" pitchFamily="34" charset="0"/>
              <a:buChar char="•"/>
            </a:pPr>
            <a:r>
              <a:rPr lang="en-US" sz="2000" b="1" dirty="0">
                <a:solidFill>
                  <a:srgbClr val="682C43"/>
                </a:solidFill>
              </a:rPr>
              <a:t>CLIMATE: </a:t>
            </a:r>
            <a:r>
              <a:rPr lang="en-US" sz="2000" dirty="0"/>
              <a:t>the average state (mean and variability of meteorological parameters) of the atmosphere at a given location during one or more years of observation.</a:t>
            </a:r>
          </a:p>
          <a:p>
            <a:pPr marL="342900" indent="-342900">
              <a:lnSpc>
                <a:spcPct val="150000"/>
              </a:lnSpc>
              <a:buFont typeface="Arial" panose="020B0604020202020204" pitchFamily="34" charset="0"/>
              <a:buChar char="•"/>
            </a:pPr>
            <a:r>
              <a:rPr lang="en-US" sz="2000" b="1" dirty="0">
                <a:solidFill>
                  <a:srgbClr val="682C43"/>
                </a:solidFill>
              </a:rPr>
              <a:t>CLIMATE CHANGE: </a:t>
            </a:r>
            <a:r>
              <a:rPr lang="en-US" sz="2000" dirty="0"/>
              <a:t>long-term trends (typically decades or centuries) in the mean state of the climate and its variability. Characterized by the shift of the mean and the dispersion around that mean</a:t>
            </a:r>
            <a:r>
              <a:rPr lang="en-US" sz="2000" b="1" dirty="0">
                <a:solidFill>
                  <a:srgbClr val="682C43"/>
                </a:solidFill>
              </a:rPr>
              <a:t>.</a:t>
            </a:r>
          </a:p>
          <a:p>
            <a:pPr marL="342900" indent="-342900">
              <a:lnSpc>
                <a:spcPct val="150000"/>
              </a:lnSpc>
              <a:buFont typeface="Arial" panose="020B0604020202020204" pitchFamily="34" charset="0"/>
              <a:buChar char="•"/>
            </a:pPr>
            <a:r>
              <a:rPr lang="en-US" sz="2000" b="1" dirty="0">
                <a:solidFill>
                  <a:srgbClr val="682C43"/>
                </a:solidFill>
              </a:rPr>
              <a:t>CLIMATE VARIABILITY: </a:t>
            </a:r>
            <a:r>
              <a:rPr lang="en-US" sz="2000" dirty="0"/>
              <a:t>Short-term variations in climate, including variations associated with global climate events (e.g., El Nino).</a:t>
            </a:r>
          </a:p>
          <a:p>
            <a:pPr marL="342900" indent="-342900">
              <a:lnSpc>
                <a:spcPct val="150000"/>
              </a:lnSpc>
              <a:buFont typeface="Arial" panose="020B0604020202020204" pitchFamily="34" charset="0"/>
              <a:buChar char="•"/>
            </a:pPr>
            <a:r>
              <a:rPr lang="en-US" sz="2000" b="1" dirty="0">
                <a:solidFill>
                  <a:srgbClr val="682C43"/>
                </a:solidFill>
              </a:rPr>
              <a:t>GLOBAL WARMING: </a:t>
            </a:r>
            <a:r>
              <a:rPr lang="en-US" sz="2000" dirty="0"/>
              <a:t>A gradual increase, expected or observed, in global surface temperature that is one of the consequences of radiative forcing caused by anthropogenic emissions</a:t>
            </a:r>
            <a:endParaRPr lang="fr-FR" sz="2000" dirty="0"/>
          </a:p>
        </p:txBody>
      </p:sp>
      <p:sp>
        <p:nvSpPr>
          <p:cNvPr id="4" name="ZoneTexte 3"/>
          <p:cNvSpPr txBox="1"/>
          <p:nvPr/>
        </p:nvSpPr>
        <p:spPr>
          <a:xfrm>
            <a:off x="1257300" y="1037180"/>
            <a:ext cx="9144000" cy="523220"/>
          </a:xfrm>
          <a:prstGeom prst="rect">
            <a:avLst/>
          </a:prstGeom>
          <a:noFill/>
        </p:spPr>
        <p:txBody>
          <a:bodyPr>
            <a:spAutoFit/>
          </a:bodyPr>
          <a:lstStyle/>
          <a:p>
            <a:pPr algn="ctr">
              <a:defRPr/>
            </a:pPr>
            <a:r>
              <a:rPr lang="fr-FR" sz="2800" b="1" dirty="0">
                <a:solidFill>
                  <a:srgbClr val="682C43"/>
                </a:solidFill>
                <a:ea typeface="+mj-ea"/>
                <a:cs typeface="Aharoni" panose="02010803020104030203" pitchFamily="2" charset="-79"/>
              </a:rPr>
              <a:t>TERMINOLOGIES</a:t>
            </a:r>
          </a:p>
        </p:txBody>
      </p:sp>
    </p:spTree>
    <p:extLst>
      <p:ext uri="{BB962C8B-B14F-4D97-AF65-F5344CB8AC3E}">
        <p14:creationId xmlns:p14="http://schemas.microsoft.com/office/powerpoint/2010/main" val="230235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787A90A-E6CE-4CB4-B593-AF0104AFEECB}"/>
              </a:ext>
            </a:extLst>
          </p:cNvPr>
          <p:cNvGrpSpPr/>
          <p:nvPr/>
        </p:nvGrpSpPr>
        <p:grpSpPr>
          <a:xfrm>
            <a:off x="0" y="0"/>
            <a:ext cx="12192000" cy="6858000"/>
            <a:chOff x="0" y="0"/>
            <a:chExt cx="12192000" cy="6858000"/>
          </a:xfrm>
        </p:grpSpPr>
        <p:grpSp>
          <p:nvGrpSpPr>
            <p:cNvPr id="7" name="Group 6">
              <a:extLst>
                <a:ext uri="{FF2B5EF4-FFF2-40B4-BE49-F238E27FC236}">
                  <a16:creationId xmlns:a16="http://schemas.microsoft.com/office/drawing/2014/main" id="{D8128054-7FC7-4022-9AC6-A18CA1E6B974}"/>
                </a:ext>
              </a:extLst>
            </p:cNvPr>
            <p:cNvGrpSpPr/>
            <p:nvPr/>
          </p:nvGrpSpPr>
          <p:grpSpPr>
            <a:xfrm>
              <a:off x="0" y="0"/>
              <a:ext cx="12192000" cy="6858000"/>
              <a:chOff x="285753" y="174978"/>
              <a:chExt cx="8572493" cy="6508044"/>
            </a:xfrm>
          </p:grpSpPr>
          <p:pic>
            <p:nvPicPr>
              <p:cNvPr id="10" name="Picture 9">
                <a:extLst>
                  <a:ext uri="{FF2B5EF4-FFF2-40B4-BE49-F238E27FC236}">
                    <a16:creationId xmlns:a16="http://schemas.microsoft.com/office/drawing/2014/main" id="{547C50F8-207E-4994-BB5E-D021EC370645}"/>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11" name="Picture 10">
                <a:extLst>
                  <a:ext uri="{FF2B5EF4-FFF2-40B4-BE49-F238E27FC236}">
                    <a16:creationId xmlns:a16="http://schemas.microsoft.com/office/drawing/2014/main" id="{51FE2F30-317B-4158-A3A4-73D89548A5C0}"/>
                  </a:ext>
                </a:extLst>
              </p:cNvPr>
              <p:cNvPicPr>
                <a:picLocks noChangeAspect="1"/>
              </p:cNvPicPr>
              <p:nvPr/>
            </p:nvPicPr>
            <p:blipFill>
              <a:blip r:embed="rId2"/>
              <a:stretch>
                <a:fillRect/>
              </a:stretch>
            </p:blipFill>
            <p:spPr>
              <a:xfrm>
                <a:off x="285753" y="174978"/>
                <a:ext cx="4271206" cy="6508044"/>
              </a:xfrm>
              <a:prstGeom prst="rect">
                <a:avLst/>
              </a:prstGeom>
            </p:spPr>
          </p:pic>
          <p:sp>
            <p:nvSpPr>
              <p:cNvPr id="12" name="Rectangle 11">
                <a:extLst>
                  <a:ext uri="{FF2B5EF4-FFF2-40B4-BE49-F238E27FC236}">
                    <a16:creationId xmlns:a16="http://schemas.microsoft.com/office/drawing/2014/main" id="{31B724EF-ED11-45D0-AF68-D503CB3647D8}"/>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8" name="Rectangle 7">
              <a:extLst>
                <a:ext uri="{FF2B5EF4-FFF2-40B4-BE49-F238E27FC236}">
                  <a16:creationId xmlns:a16="http://schemas.microsoft.com/office/drawing/2014/main" id="{4C4781C7-5F5B-4AD8-913D-C1808B0E83AA}"/>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9" name="Title 4">
              <a:extLst>
                <a:ext uri="{FF2B5EF4-FFF2-40B4-BE49-F238E27FC236}">
                  <a16:creationId xmlns:a16="http://schemas.microsoft.com/office/drawing/2014/main" id="{E0FA4C4C-70BD-4C89-A13D-FBE6009874A2}"/>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5" name="Rectangle 4"/>
          <p:cNvSpPr/>
          <p:nvPr/>
        </p:nvSpPr>
        <p:spPr>
          <a:xfrm>
            <a:off x="873956" y="1591943"/>
            <a:ext cx="10401300" cy="3276282"/>
          </a:xfrm>
          <a:prstGeom prst="rect">
            <a:avLst/>
          </a:prstGeom>
        </p:spPr>
        <p:txBody>
          <a:bodyPr wrap="square">
            <a:spAutoFit/>
          </a:bodyPr>
          <a:lstStyle/>
          <a:p>
            <a:pPr marL="342900" lvl="0" indent="-342900">
              <a:lnSpc>
                <a:spcPct val="150000"/>
              </a:lnSpc>
              <a:buFont typeface="Arial" panose="020B0604020202020204" pitchFamily="34" charset="0"/>
              <a:buChar char="•"/>
            </a:pPr>
            <a:r>
              <a:rPr lang="en-US" sz="2000" b="1" dirty="0">
                <a:solidFill>
                  <a:srgbClr val="682C43"/>
                </a:solidFill>
              </a:rPr>
              <a:t>NORMAL: </a:t>
            </a:r>
            <a:r>
              <a:rPr lang="en-US" sz="2000" dirty="0"/>
              <a:t>Averaged over a uniform and relatively long period (30 years)</a:t>
            </a:r>
          </a:p>
          <a:p>
            <a:pPr marL="342900" lvl="0" indent="-342900">
              <a:lnSpc>
                <a:spcPct val="150000"/>
              </a:lnSpc>
              <a:buFont typeface="Arial" panose="020B0604020202020204" pitchFamily="34" charset="0"/>
              <a:buChar char="•"/>
            </a:pPr>
            <a:r>
              <a:rPr lang="en-US" sz="2000" b="1" dirty="0">
                <a:solidFill>
                  <a:srgbClr val="682C43"/>
                </a:solidFill>
              </a:rPr>
              <a:t>ADAPTATION: </a:t>
            </a:r>
            <a:r>
              <a:rPr lang="en-US" sz="2000" dirty="0"/>
              <a:t>The accommodation of natural or human systems to actual or expected climatic stimuli or their effects, in order to mitigate their adverse effects or exploit their benefits</a:t>
            </a:r>
          </a:p>
          <a:p>
            <a:pPr marL="342900" lvl="0" indent="-342900">
              <a:lnSpc>
                <a:spcPct val="150000"/>
              </a:lnSpc>
              <a:buFont typeface="Arial" panose="020B0604020202020204" pitchFamily="34" charset="0"/>
              <a:buChar char="•"/>
            </a:pPr>
            <a:r>
              <a:rPr lang="en-US" sz="2000" b="1" dirty="0">
                <a:solidFill>
                  <a:srgbClr val="682C43"/>
                </a:solidFill>
              </a:rPr>
              <a:t>MITIGATION: </a:t>
            </a:r>
            <a:r>
              <a:rPr lang="en-US" sz="2000" dirty="0"/>
              <a:t>Human intervention to reduce sources or enhance sinks of greenhouse gases</a:t>
            </a:r>
          </a:p>
          <a:p>
            <a:pPr marL="342900" lvl="0" indent="-342900">
              <a:lnSpc>
                <a:spcPct val="150000"/>
              </a:lnSpc>
              <a:buFont typeface="Arial" panose="020B0604020202020204" pitchFamily="34" charset="0"/>
              <a:buChar char="•"/>
            </a:pPr>
            <a:r>
              <a:rPr lang="en-US" sz="2000" b="1" dirty="0">
                <a:solidFill>
                  <a:srgbClr val="682C43"/>
                </a:solidFill>
              </a:rPr>
              <a:t>VULNERABILITY: </a:t>
            </a:r>
            <a:r>
              <a:rPr lang="en-US" sz="2000" dirty="0"/>
              <a:t>The degree to which a system is susceptible to - or unable to cope with - adverse effects of climate change, including climate variability and extremes</a:t>
            </a:r>
          </a:p>
          <a:p>
            <a:pPr marL="342900" lvl="0" indent="-342900">
              <a:lnSpc>
                <a:spcPct val="150000"/>
              </a:lnSpc>
              <a:buFont typeface="Arial" panose="020B0604020202020204" pitchFamily="34" charset="0"/>
              <a:buChar char="•"/>
            </a:pPr>
            <a:r>
              <a:rPr lang="en-US" sz="2000" b="1" dirty="0">
                <a:solidFill>
                  <a:srgbClr val="682C43"/>
                </a:solidFill>
              </a:rPr>
              <a:t>RESILIENCE: </a:t>
            </a:r>
            <a:r>
              <a:rPr lang="en-US" sz="2000" dirty="0"/>
              <a:t>The ability to organize and adapt to stress and change </a:t>
            </a:r>
          </a:p>
        </p:txBody>
      </p:sp>
      <p:sp>
        <p:nvSpPr>
          <p:cNvPr id="4" name="ZoneTexte 3"/>
          <p:cNvSpPr txBox="1"/>
          <p:nvPr/>
        </p:nvSpPr>
        <p:spPr>
          <a:xfrm>
            <a:off x="1276350" y="1068723"/>
            <a:ext cx="9144000" cy="523220"/>
          </a:xfrm>
          <a:prstGeom prst="rect">
            <a:avLst/>
          </a:prstGeom>
          <a:noFill/>
        </p:spPr>
        <p:txBody>
          <a:bodyPr>
            <a:spAutoFit/>
          </a:bodyPr>
          <a:lstStyle/>
          <a:p>
            <a:pPr algn="ctr">
              <a:defRPr/>
            </a:pPr>
            <a:r>
              <a:rPr lang="fr-FR" sz="2800" b="1" dirty="0">
                <a:solidFill>
                  <a:srgbClr val="682C43"/>
                </a:solidFill>
                <a:ea typeface="+mj-ea"/>
                <a:cs typeface="Aharoni" panose="02010803020104030203" pitchFamily="2" charset="-79"/>
              </a:rPr>
              <a:t>TERMINOLOGIE</a:t>
            </a:r>
          </a:p>
        </p:txBody>
      </p:sp>
    </p:spTree>
    <p:extLst>
      <p:ext uri="{BB962C8B-B14F-4D97-AF65-F5344CB8AC3E}">
        <p14:creationId xmlns:p14="http://schemas.microsoft.com/office/powerpoint/2010/main" val="155983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FE758D-0AEA-4186-A61B-7952EC5DFE7A}"/>
              </a:ext>
            </a:extLst>
          </p:cNvPr>
          <p:cNvGrpSpPr/>
          <p:nvPr/>
        </p:nvGrpSpPr>
        <p:grpSpPr>
          <a:xfrm>
            <a:off x="0" y="0"/>
            <a:ext cx="12192000" cy="6858000"/>
            <a:chOff x="0" y="0"/>
            <a:chExt cx="12192000" cy="6858000"/>
          </a:xfrm>
        </p:grpSpPr>
        <p:grpSp>
          <p:nvGrpSpPr>
            <p:cNvPr id="5" name="Group 4">
              <a:extLst>
                <a:ext uri="{FF2B5EF4-FFF2-40B4-BE49-F238E27FC236}">
                  <a16:creationId xmlns:a16="http://schemas.microsoft.com/office/drawing/2014/main" id="{63DE5D87-7E78-4807-9FD1-924EDCB00D1E}"/>
                </a:ext>
              </a:extLst>
            </p:cNvPr>
            <p:cNvGrpSpPr/>
            <p:nvPr/>
          </p:nvGrpSpPr>
          <p:grpSpPr>
            <a:xfrm>
              <a:off x="0" y="0"/>
              <a:ext cx="12192000" cy="6858000"/>
              <a:chOff x="285753" y="174978"/>
              <a:chExt cx="8572493" cy="6508044"/>
            </a:xfrm>
          </p:grpSpPr>
          <p:pic>
            <p:nvPicPr>
              <p:cNvPr id="8" name="Picture 7">
                <a:extLst>
                  <a:ext uri="{FF2B5EF4-FFF2-40B4-BE49-F238E27FC236}">
                    <a16:creationId xmlns:a16="http://schemas.microsoft.com/office/drawing/2014/main" id="{02943AC3-CD89-4D1A-BB7D-1EB46539690A}"/>
                  </a:ext>
                </a:extLst>
              </p:cNvPr>
              <p:cNvPicPr>
                <a:picLocks noChangeAspect="1"/>
              </p:cNvPicPr>
              <p:nvPr/>
            </p:nvPicPr>
            <p:blipFill>
              <a:blip r:embed="rId3"/>
              <a:stretch>
                <a:fillRect/>
              </a:stretch>
            </p:blipFill>
            <p:spPr>
              <a:xfrm flipH="1">
                <a:off x="4556957" y="174978"/>
                <a:ext cx="4301289" cy="6508044"/>
              </a:xfrm>
              <a:prstGeom prst="rect">
                <a:avLst/>
              </a:prstGeom>
            </p:spPr>
          </p:pic>
          <p:pic>
            <p:nvPicPr>
              <p:cNvPr id="9" name="Picture 8">
                <a:extLst>
                  <a:ext uri="{FF2B5EF4-FFF2-40B4-BE49-F238E27FC236}">
                    <a16:creationId xmlns:a16="http://schemas.microsoft.com/office/drawing/2014/main" id="{EBE6CA7E-AD84-45C3-B678-D2106912AAB0}"/>
                  </a:ext>
                </a:extLst>
              </p:cNvPr>
              <p:cNvPicPr>
                <a:picLocks noChangeAspect="1"/>
              </p:cNvPicPr>
              <p:nvPr/>
            </p:nvPicPr>
            <p:blipFill>
              <a:blip r:embed="rId3"/>
              <a:stretch>
                <a:fillRect/>
              </a:stretch>
            </p:blipFill>
            <p:spPr>
              <a:xfrm>
                <a:off x="285753" y="174978"/>
                <a:ext cx="4271206" cy="6508044"/>
              </a:xfrm>
              <a:prstGeom prst="rect">
                <a:avLst/>
              </a:prstGeom>
            </p:spPr>
          </p:pic>
          <p:sp>
            <p:nvSpPr>
              <p:cNvPr id="10" name="Rectangle 9">
                <a:extLst>
                  <a:ext uri="{FF2B5EF4-FFF2-40B4-BE49-F238E27FC236}">
                    <a16:creationId xmlns:a16="http://schemas.microsoft.com/office/drawing/2014/main" id="{A128A5E9-8B3A-4E71-B966-CB03CCB0C335}"/>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6" name="Rectangle 5">
              <a:extLst>
                <a:ext uri="{FF2B5EF4-FFF2-40B4-BE49-F238E27FC236}">
                  <a16:creationId xmlns:a16="http://schemas.microsoft.com/office/drawing/2014/main" id="{770E0954-DAB8-4AE3-AC13-508844E5F424}"/>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7" name="Title 4">
              <a:extLst>
                <a:ext uri="{FF2B5EF4-FFF2-40B4-BE49-F238E27FC236}">
                  <a16:creationId xmlns:a16="http://schemas.microsoft.com/office/drawing/2014/main" id="{102DB593-8176-4945-86EF-524490B7ACF6}"/>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9217" name="Text Box 1"/>
          <p:cNvSpPr txBox="1">
            <a:spLocks noChangeArrowheads="1"/>
          </p:cNvSpPr>
          <p:nvPr/>
        </p:nvSpPr>
        <p:spPr bwMode="auto">
          <a:xfrm>
            <a:off x="1981200" y="700133"/>
            <a:ext cx="8229600" cy="1384300"/>
          </a:xfrm>
          <a:prstGeom prst="rect">
            <a:avLst/>
          </a:prstGeom>
          <a:noFill/>
          <a:ln w="9525" cap="flat">
            <a:noFill/>
            <a:round/>
            <a:headEnd/>
            <a:tailEnd/>
          </a:ln>
          <a:effectLst/>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b="1" dirty="0">
                <a:solidFill>
                  <a:srgbClr val="682C43"/>
                </a:solidFill>
                <a:effectLst>
                  <a:outerShdw blurRad="38100" dist="38100" dir="2700000" algn="tl">
                    <a:srgbClr val="C0C0C0"/>
                  </a:outerShdw>
                </a:effectLst>
              </a:rPr>
              <a:t>CLIMATE CHANGE</a:t>
            </a:r>
          </a:p>
        </p:txBody>
      </p:sp>
      <p:sp>
        <p:nvSpPr>
          <p:cNvPr id="9218" name="Text Box 2"/>
          <p:cNvSpPr txBox="1">
            <a:spLocks noChangeArrowheads="1"/>
          </p:cNvSpPr>
          <p:nvPr/>
        </p:nvSpPr>
        <p:spPr bwMode="auto">
          <a:xfrm>
            <a:off x="1981200" y="1905000"/>
            <a:ext cx="8229600" cy="4114800"/>
          </a:xfrm>
          <a:prstGeom prst="rect">
            <a:avLst/>
          </a:prstGeom>
          <a:noFill/>
          <a:ln w="9525" cap="flat">
            <a:noFill/>
            <a:round/>
            <a:headEnd/>
            <a:tailEnd/>
          </a:ln>
          <a:effectLst/>
        </p:spPr>
        <p:txBody>
          <a:bodyPr lIns="90000" tIns="46800" rIns="90000" bIns="46800"/>
          <a:lstStyle/>
          <a:p>
            <a:pPr marL="327025" indent="-327025">
              <a:spcBef>
                <a:spcPts val="700"/>
              </a:spcBef>
              <a:buClr>
                <a:srgbClr val="FFCC00"/>
              </a:buClr>
              <a:buSzPct val="120000"/>
              <a:buFont typeface="Tahoma" charset="0"/>
              <a:buChar char="•"/>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pPr>
            <a:r>
              <a:rPr lang="en-US" sz="2800" b="1" dirty="0">
                <a:effectLst>
                  <a:outerShdw blurRad="38100" dist="38100" dir="2700000" algn="tl">
                    <a:srgbClr val="C0C0C0"/>
                  </a:outerShdw>
                </a:effectLst>
              </a:rPr>
              <a:t>Climate change: </a:t>
            </a:r>
            <a:r>
              <a:rPr lang="en-US" sz="2800" dirty="0"/>
              <a:t>a slow and sustained change (from a decade to a million years) in the statistical parameters (mean, variability) of climate properties. </a:t>
            </a:r>
          </a:p>
          <a:p>
            <a:pPr marL="327025" indent="-327025">
              <a:spcBef>
                <a:spcPts val="700"/>
              </a:spcBef>
              <a:buClr>
                <a:srgbClr val="FFCC00"/>
              </a:buClr>
              <a:buSzPct val="120000"/>
              <a:buFont typeface="Tahoma" charset="0"/>
              <a:buChar char="•"/>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pPr>
            <a:endParaRPr lang="en-US" sz="2800" dirty="0"/>
          </a:p>
          <a:p>
            <a:pPr marL="327025" indent="-327025">
              <a:spcBef>
                <a:spcPts val="700"/>
              </a:spcBef>
              <a:buClr>
                <a:srgbClr val="FFCC00"/>
              </a:buClr>
              <a:buSzPct val="120000"/>
              <a:buFont typeface="Tahoma" charset="0"/>
              <a:buChar char="•"/>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pPr>
            <a:r>
              <a:rPr lang="en-US" sz="2800" dirty="0"/>
              <a:t>These changes may be due to processes intrinsic to the Earth, to external influences or, more recently, to human activities.</a:t>
            </a:r>
            <a:endParaRPr lang="fr-FR" sz="28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pic>
        <p:nvPicPr>
          <p:cNvPr id="13" name="Picture 4">
            <a:extLst>
              <a:ext uri="{FF2B5EF4-FFF2-40B4-BE49-F238E27FC236}">
                <a16:creationId xmlns:a16="http://schemas.microsoft.com/office/drawing/2014/main" id="{E07AEF4B-973B-4A16-A8AF-BA9E217C6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662" y="2633662"/>
            <a:ext cx="3021012"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e 3">
            <a:extLst>
              <a:ext uri="{FF2B5EF4-FFF2-40B4-BE49-F238E27FC236}">
                <a16:creationId xmlns:a16="http://schemas.microsoft.com/office/drawing/2014/main" id="{39DD47DA-EF0F-443B-B36F-60CD744156C5}"/>
              </a:ext>
            </a:extLst>
          </p:cNvPr>
          <p:cNvGrpSpPr>
            <a:grpSpLocks/>
          </p:cNvGrpSpPr>
          <p:nvPr/>
        </p:nvGrpSpPr>
        <p:grpSpPr bwMode="auto">
          <a:xfrm>
            <a:off x="1806912" y="1044575"/>
            <a:ext cx="3022600" cy="1557337"/>
            <a:chOff x="3203848" y="204267"/>
            <a:chExt cx="4762500" cy="2716125"/>
          </a:xfrm>
        </p:grpSpPr>
        <p:pic>
          <p:nvPicPr>
            <p:cNvPr id="15" name="Picture 2">
              <a:extLst>
                <a:ext uri="{FF2B5EF4-FFF2-40B4-BE49-F238E27FC236}">
                  <a16:creationId xmlns:a16="http://schemas.microsoft.com/office/drawing/2014/main" id="{A4C12E8C-D2A3-437E-ADB6-FCF0096502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04267"/>
              <a:ext cx="47625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e 1">
              <a:extLst>
                <a:ext uri="{FF2B5EF4-FFF2-40B4-BE49-F238E27FC236}">
                  <a16:creationId xmlns:a16="http://schemas.microsoft.com/office/drawing/2014/main" id="{C00DB7B1-9DC0-42B9-964E-5393DB1B4B69}"/>
                </a:ext>
              </a:extLst>
            </p:cNvPr>
            <p:cNvGrpSpPr>
              <a:grpSpLocks/>
            </p:cNvGrpSpPr>
            <p:nvPr/>
          </p:nvGrpSpPr>
          <p:grpSpPr bwMode="auto">
            <a:xfrm>
              <a:off x="3635896" y="2608536"/>
              <a:ext cx="4237037" cy="311856"/>
              <a:chOff x="395288" y="2373313"/>
              <a:chExt cx="4237037" cy="311856"/>
            </a:xfrm>
          </p:grpSpPr>
          <p:pic>
            <p:nvPicPr>
              <p:cNvPr id="17" name="Picture 5">
                <a:extLst>
                  <a:ext uri="{FF2B5EF4-FFF2-40B4-BE49-F238E27FC236}">
                    <a16:creationId xmlns:a16="http://schemas.microsoft.com/office/drawing/2014/main" id="{257008F4-F7D4-47C1-9DBD-89946B13E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432050"/>
                <a:ext cx="1152128" cy="25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a:extLst>
                  <a:ext uri="{FF2B5EF4-FFF2-40B4-BE49-F238E27FC236}">
                    <a16:creationId xmlns:a16="http://schemas.microsoft.com/office/drawing/2014/main" id="{257B43D4-DBBD-4C4E-997B-6C01119567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888" y="2384425"/>
                <a:ext cx="6953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a:extLst>
                  <a:ext uri="{FF2B5EF4-FFF2-40B4-BE49-F238E27FC236}">
                    <a16:creationId xmlns:a16="http://schemas.microsoft.com/office/drawing/2014/main" id="{6BDA9B3C-9BAE-4F4E-A953-16D2E1BC04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5975" y="2373313"/>
                <a:ext cx="1276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1" name="Groupe 2">
            <a:extLst>
              <a:ext uri="{FF2B5EF4-FFF2-40B4-BE49-F238E27FC236}">
                <a16:creationId xmlns:a16="http://schemas.microsoft.com/office/drawing/2014/main" id="{C033E998-83A4-4CD7-8D01-7D793674A63A}"/>
              </a:ext>
            </a:extLst>
          </p:cNvPr>
          <p:cNvGrpSpPr>
            <a:grpSpLocks/>
          </p:cNvGrpSpPr>
          <p:nvPr/>
        </p:nvGrpSpPr>
        <p:grpSpPr bwMode="auto">
          <a:xfrm>
            <a:off x="1806912" y="4594225"/>
            <a:ext cx="3022600" cy="1584325"/>
            <a:chOff x="4533900" y="2205038"/>
            <a:chExt cx="4610100" cy="2608262"/>
          </a:xfrm>
        </p:grpSpPr>
        <p:pic>
          <p:nvPicPr>
            <p:cNvPr id="23" name="Picture 3">
              <a:extLst>
                <a:ext uri="{FF2B5EF4-FFF2-40B4-BE49-F238E27FC236}">
                  <a16:creationId xmlns:a16="http://schemas.microsoft.com/office/drawing/2014/main" id="{ED0FD67F-6696-4295-91A8-D611181359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3900" y="2205038"/>
              <a:ext cx="46101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a:extLst>
                <a:ext uri="{FF2B5EF4-FFF2-40B4-BE49-F238E27FC236}">
                  <a16:creationId xmlns:a16="http://schemas.microsoft.com/office/drawing/2014/main" id="{7D982C67-C9C5-4733-BB6D-FAFE106E08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5850" y="4521200"/>
              <a:ext cx="1257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6">
              <a:extLst>
                <a:ext uri="{FF2B5EF4-FFF2-40B4-BE49-F238E27FC236}">
                  <a16:creationId xmlns:a16="http://schemas.microsoft.com/office/drawing/2014/main" id="{74A7849F-2C41-4E08-8B53-C0028A1115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125" y="4543425"/>
              <a:ext cx="69532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
              <a:extLst>
                <a:ext uri="{FF2B5EF4-FFF2-40B4-BE49-F238E27FC236}">
                  <a16:creationId xmlns:a16="http://schemas.microsoft.com/office/drawing/2014/main" id="{2BD6E988-0041-45F6-A43B-AFAE313089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7650" y="4508500"/>
              <a:ext cx="1276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ZoneTexte 14">
            <a:extLst>
              <a:ext uri="{FF2B5EF4-FFF2-40B4-BE49-F238E27FC236}">
                <a16:creationId xmlns:a16="http://schemas.microsoft.com/office/drawing/2014/main" id="{1D866CAE-7A5A-4904-AFF7-D8575897049F}"/>
              </a:ext>
            </a:extLst>
          </p:cNvPr>
          <p:cNvSpPr txBox="1">
            <a:spLocks noChangeArrowheads="1"/>
          </p:cNvSpPr>
          <p:nvPr/>
        </p:nvSpPr>
        <p:spPr bwMode="auto">
          <a:xfrm>
            <a:off x="2235144" y="6218252"/>
            <a:ext cx="2314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r-BE" dirty="0"/>
              <a:t>SREX-SPM , GIEC 2012</a:t>
            </a:r>
          </a:p>
        </p:txBody>
      </p:sp>
      <p:pic>
        <p:nvPicPr>
          <p:cNvPr id="29" name="Picture 2">
            <a:extLst>
              <a:ext uri="{FF2B5EF4-FFF2-40B4-BE49-F238E27FC236}">
                <a16:creationId xmlns:a16="http://schemas.microsoft.com/office/drawing/2014/main" id="{8094B8A6-31FE-4AE9-830D-59CE7F6111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5137" y="839787"/>
            <a:ext cx="4752975" cy="258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Image 48">
            <a:extLst>
              <a:ext uri="{FF2B5EF4-FFF2-40B4-BE49-F238E27FC236}">
                <a16:creationId xmlns:a16="http://schemas.microsoft.com/office/drawing/2014/main" id="{3BE3352E-D296-477F-90C0-E372FBD003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85137" y="3467100"/>
            <a:ext cx="475297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a:extLst>
              <a:ext uri="{FF2B5EF4-FFF2-40B4-BE49-F238E27FC236}">
                <a16:creationId xmlns:a16="http://schemas.microsoft.com/office/drawing/2014/main" id="{5E2AF2EC-0C36-45A5-A659-C8D5E1BF69FE}"/>
              </a:ext>
            </a:extLst>
          </p:cNvPr>
          <p:cNvSpPr txBox="1"/>
          <p:nvPr/>
        </p:nvSpPr>
        <p:spPr>
          <a:xfrm>
            <a:off x="5607586" y="917666"/>
            <a:ext cx="1127715" cy="461665"/>
          </a:xfrm>
          <a:prstGeom prst="rect">
            <a:avLst/>
          </a:prstGeom>
          <a:solidFill>
            <a:schemeClr val="bg1"/>
          </a:solidFill>
          <a:ln>
            <a:noFill/>
          </a:ln>
        </p:spPr>
        <p:txBody>
          <a:bodyPr wrap="square">
            <a:spAutoFit/>
          </a:bodyPr>
          <a:lstStyle/>
          <a:p>
            <a:pPr algn="ctr"/>
            <a:r>
              <a:rPr lang="en-ZA" sz="1200" b="1" dirty="0">
                <a:solidFill>
                  <a:schemeClr val="accent1">
                    <a:lumMod val="75000"/>
                  </a:schemeClr>
                </a:solidFill>
              </a:rPr>
              <a:t>The Average increases</a:t>
            </a:r>
          </a:p>
        </p:txBody>
      </p:sp>
      <p:sp>
        <p:nvSpPr>
          <p:cNvPr id="32" name="TextBox 31">
            <a:extLst>
              <a:ext uri="{FF2B5EF4-FFF2-40B4-BE49-F238E27FC236}">
                <a16:creationId xmlns:a16="http://schemas.microsoft.com/office/drawing/2014/main" id="{88C60A48-CE11-4BB6-81EA-B5D55C8B8F00}"/>
              </a:ext>
            </a:extLst>
          </p:cNvPr>
          <p:cNvSpPr txBox="1"/>
          <p:nvPr/>
        </p:nvSpPr>
        <p:spPr>
          <a:xfrm>
            <a:off x="5444425" y="1626322"/>
            <a:ext cx="1127715" cy="461665"/>
          </a:xfrm>
          <a:prstGeom prst="rect">
            <a:avLst/>
          </a:prstGeom>
          <a:solidFill>
            <a:schemeClr val="bg1"/>
          </a:solidFill>
          <a:ln>
            <a:noFill/>
          </a:ln>
        </p:spPr>
        <p:txBody>
          <a:bodyPr wrap="square">
            <a:spAutoFit/>
          </a:bodyPr>
          <a:lstStyle/>
          <a:p>
            <a:pPr algn="ctr"/>
            <a:r>
              <a:rPr lang="en-ZA" sz="1200" b="1" dirty="0">
                <a:solidFill>
                  <a:schemeClr val="accent1">
                    <a:lumMod val="75000"/>
                  </a:schemeClr>
                </a:solidFill>
              </a:rPr>
              <a:t>The extremes increases</a:t>
            </a:r>
          </a:p>
        </p:txBody>
      </p:sp>
      <p:sp>
        <p:nvSpPr>
          <p:cNvPr id="33" name="TextBox 32">
            <a:extLst>
              <a:ext uri="{FF2B5EF4-FFF2-40B4-BE49-F238E27FC236}">
                <a16:creationId xmlns:a16="http://schemas.microsoft.com/office/drawing/2014/main" id="{62A26EF8-03DF-4B4C-8664-3A392F745E2B}"/>
              </a:ext>
            </a:extLst>
          </p:cNvPr>
          <p:cNvSpPr txBox="1"/>
          <p:nvPr/>
        </p:nvSpPr>
        <p:spPr>
          <a:xfrm>
            <a:off x="8983167" y="2481357"/>
            <a:ext cx="1127715" cy="461665"/>
          </a:xfrm>
          <a:prstGeom prst="rect">
            <a:avLst/>
          </a:prstGeom>
          <a:solidFill>
            <a:schemeClr val="bg1"/>
          </a:solidFill>
          <a:ln>
            <a:noFill/>
          </a:ln>
        </p:spPr>
        <p:txBody>
          <a:bodyPr wrap="square">
            <a:spAutoFit/>
          </a:bodyPr>
          <a:lstStyle/>
          <a:p>
            <a:pPr algn="ctr"/>
            <a:r>
              <a:rPr lang="en-ZA" sz="1200" b="1" dirty="0">
                <a:solidFill>
                  <a:schemeClr val="accent1">
                    <a:lumMod val="75000"/>
                  </a:schemeClr>
                </a:solidFill>
              </a:rPr>
              <a:t>Variability increases</a:t>
            </a:r>
          </a:p>
        </p:txBody>
      </p:sp>
    </p:spTree>
    <p:extLst>
      <p:ext uri="{BB962C8B-B14F-4D97-AF65-F5344CB8AC3E}">
        <p14:creationId xmlns:p14="http://schemas.microsoft.com/office/powerpoint/2010/main" val="14823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E966FDA-7728-4EF8-870A-ED688F242DC8}"/>
              </a:ext>
            </a:extLst>
          </p:cNvPr>
          <p:cNvGrpSpPr/>
          <p:nvPr/>
        </p:nvGrpSpPr>
        <p:grpSpPr>
          <a:xfrm>
            <a:off x="0" y="0"/>
            <a:ext cx="12192000" cy="6858000"/>
            <a:chOff x="0" y="0"/>
            <a:chExt cx="12192000" cy="6858000"/>
          </a:xfrm>
        </p:grpSpPr>
        <p:grpSp>
          <p:nvGrpSpPr>
            <p:cNvPr id="6" name="Group 5">
              <a:extLst>
                <a:ext uri="{FF2B5EF4-FFF2-40B4-BE49-F238E27FC236}">
                  <a16:creationId xmlns:a16="http://schemas.microsoft.com/office/drawing/2014/main" id="{E642248D-723A-45B1-916F-95BB77354777}"/>
                </a:ext>
              </a:extLst>
            </p:cNvPr>
            <p:cNvGrpSpPr/>
            <p:nvPr/>
          </p:nvGrpSpPr>
          <p:grpSpPr>
            <a:xfrm>
              <a:off x="0" y="0"/>
              <a:ext cx="12192000" cy="6858000"/>
              <a:chOff x="285753" y="174978"/>
              <a:chExt cx="8572493" cy="6508044"/>
            </a:xfrm>
          </p:grpSpPr>
          <p:pic>
            <p:nvPicPr>
              <p:cNvPr id="7" name="Picture 6">
                <a:extLst>
                  <a:ext uri="{FF2B5EF4-FFF2-40B4-BE49-F238E27FC236}">
                    <a16:creationId xmlns:a16="http://schemas.microsoft.com/office/drawing/2014/main" id="{8E957F0D-87B9-4FBF-B96E-68492C72B468}"/>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8" name="Picture 7">
                <a:extLst>
                  <a:ext uri="{FF2B5EF4-FFF2-40B4-BE49-F238E27FC236}">
                    <a16:creationId xmlns:a16="http://schemas.microsoft.com/office/drawing/2014/main" id="{CA813BC6-8066-4E30-BDFD-18DB31AF9CB5}"/>
                  </a:ext>
                </a:extLst>
              </p:cNvPr>
              <p:cNvPicPr>
                <a:picLocks noChangeAspect="1"/>
              </p:cNvPicPr>
              <p:nvPr/>
            </p:nvPicPr>
            <p:blipFill>
              <a:blip r:embed="rId2"/>
              <a:stretch>
                <a:fillRect/>
              </a:stretch>
            </p:blipFill>
            <p:spPr>
              <a:xfrm>
                <a:off x="285753" y="174978"/>
                <a:ext cx="4271206" cy="6508044"/>
              </a:xfrm>
              <a:prstGeom prst="rect">
                <a:avLst/>
              </a:prstGeom>
            </p:spPr>
          </p:pic>
          <p:sp>
            <p:nvSpPr>
              <p:cNvPr id="9" name="Rectangle 8">
                <a:extLst>
                  <a:ext uri="{FF2B5EF4-FFF2-40B4-BE49-F238E27FC236}">
                    <a16:creationId xmlns:a16="http://schemas.microsoft.com/office/drawing/2014/main" id="{3EBDDAF9-19A1-4676-AD3F-5BDBB0EEDF4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0" name="Rectangle 19">
              <a:extLst>
                <a:ext uri="{FF2B5EF4-FFF2-40B4-BE49-F238E27FC236}">
                  <a16:creationId xmlns:a16="http://schemas.microsoft.com/office/drawing/2014/main" id="{348D05BB-245B-4D0F-901D-21147B8E25B9}"/>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10" name="Title 4">
              <a:extLst>
                <a:ext uri="{FF2B5EF4-FFF2-40B4-BE49-F238E27FC236}">
                  <a16:creationId xmlns:a16="http://schemas.microsoft.com/office/drawing/2014/main" id="{51B4D302-7F15-4EC3-A2CB-9CC6C5A641C1}"/>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11" name="Text Box 1">
            <a:extLst>
              <a:ext uri="{FF2B5EF4-FFF2-40B4-BE49-F238E27FC236}">
                <a16:creationId xmlns:a16="http://schemas.microsoft.com/office/drawing/2014/main" id="{D1A5056D-7E2C-4B2A-B80C-D8F928CF583F}"/>
              </a:ext>
            </a:extLst>
          </p:cNvPr>
          <p:cNvSpPr txBox="1">
            <a:spLocks noChangeArrowheads="1"/>
          </p:cNvSpPr>
          <p:nvPr/>
        </p:nvSpPr>
        <p:spPr bwMode="auto">
          <a:xfrm>
            <a:off x="2168938" y="2340821"/>
            <a:ext cx="8229600" cy="1384300"/>
          </a:xfrm>
          <a:prstGeom prst="rect">
            <a:avLst/>
          </a:prstGeom>
          <a:noFill/>
          <a:ln w="9525" cap="flat">
            <a:noFill/>
            <a:round/>
            <a:headEnd/>
            <a:tailEnd/>
          </a:ln>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800" b="1" dirty="0">
                <a:solidFill>
                  <a:srgbClr val="682C43"/>
                </a:solidFill>
                <a:effectLst>
                  <a:outerShdw blurRad="38100" dist="38100" dir="2700000" algn="tl">
                    <a:srgbClr val="C0C0C0"/>
                  </a:outerShdw>
                </a:effectLst>
                <a:latin typeface="Tahoma" charset="0"/>
              </a:rPr>
              <a:t>CLIMATE CHANGE OBSERVATIONS</a:t>
            </a:r>
          </a:p>
        </p:txBody>
      </p:sp>
    </p:spTree>
    <p:extLst>
      <p:ext uri="{BB962C8B-B14F-4D97-AF65-F5344CB8AC3E}">
        <p14:creationId xmlns:p14="http://schemas.microsoft.com/office/powerpoint/2010/main" val="173351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920F467-BEBC-4CC3-AD11-DC140B566D1E}"/>
              </a:ext>
            </a:extLst>
          </p:cNvPr>
          <p:cNvGrpSpPr/>
          <p:nvPr/>
        </p:nvGrpSpPr>
        <p:grpSpPr>
          <a:xfrm>
            <a:off x="0" y="0"/>
            <a:ext cx="12192000" cy="6858000"/>
            <a:chOff x="0" y="0"/>
            <a:chExt cx="12192000" cy="6858000"/>
          </a:xfrm>
        </p:grpSpPr>
        <p:grpSp>
          <p:nvGrpSpPr>
            <p:cNvPr id="21" name="Group 20">
              <a:extLst>
                <a:ext uri="{FF2B5EF4-FFF2-40B4-BE49-F238E27FC236}">
                  <a16:creationId xmlns:a16="http://schemas.microsoft.com/office/drawing/2014/main" id="{81F127A0-0EA6-4E09-B749-A0C7CB3CE596}"/>
                </a:ext>
              </a:extLst>
            </p:cNvPr>
            <p:cNvGrpSpPr/>
            <p:nvPr/>
          </p:nvGrpSpPr>
          <p:grpSpPr>
            <a:xfrm>
              <a:off x="0" y="0"/>
              <a:ext cx="12192000" cy="6858000"/>
              <a:chOff x="285753" y="174978"/>
              <a:chExt cx="8572493" cy="6508044"/>
            </a:xfrm>
          </p:grpSpPr>
          <p:pic>
            <p:nvPicPr>
              <p:cNvPr id="24" name="Picture 23">
                <a:extLst>
                  <a:ext uri="{FF2B5EF4-FFF2-40B4-BE49-F238E27FC236}">
                    <a16:creationId xmlns:a16="http://schemas.microsoft.com/office/drawing/2014/main" id="{CBC0F6FA-2F65-4F10-97EC-901F03A51F7E}"/>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25" name="Picture 24">
                <a:extLst>
                  <a:ext uri="{FF2B5EF4-FFF2-40B4-BE49-F238E27FC236}">
                    <a16:creationId xmlns:a16="http://schemas.microsoft.com/office/drawing/2014/main" id="{E0DBC3CB-9E97-4A42-8A7C-8C9B82CE2478}"/>
                  </a:ext>
                </a:extLst>
              </p:cNvPr>
              <p:cNvPicPr>
                <a:picLocks noChangeAspect="1"/>
              </p:cNvPicPr>
              <p:nvPr/>
            </p:nvPicPr>
            <p:blipFill>
              <a:blip r:embed="rId2"/>
              <a:stretch>
                <a:fillRect/>
              </a:stretch>
            </p:blipFill>
            <p:spPr>
              <a:xfrm>
                <a:off x="285753" y="174978"/>
                <a:ext cx="4271206" cy="6508044"/>
              </a:xfrm>
              <a:prstGeom prst="rect">
                <a:avLst/>
              </a:prstGeom>
            </p:spPr>
          </p:pic>
          <p:sp>
            <p:nvSpPr>
              <p:cNvPr id="26" name="Rectangle 25">
                <a:extLst>
                  <a:ext uri="{FF2B5EF4-FFF2-40B4-BE49-F238E27FC236}">
                    <a16:creationId xmlns:a16="http://schemas.microsoft.com/office/drawing/2014/main" id="{A62AF7A3-51EE-405C-981E-B09A6E4A7BE1}"/>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2" name="Rectangle 21">
              <a:extLst>
                <a:ext uri="{FF2B5EF4-FFF2-40B4-BE49-F238E27FC236}">
                  <a16:creationId xmlns:a16="http://schemas.microsoft.com/office/drawing/2014/main" id="{C9EC7552-939D-473A-BAE0-4020B80F94FB}"/>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3" name="Title 4">
              <a:extLst>
                <a:ext uri="{FF2B5EF4-FFF2-40B4-BE49-F238E27FC236}">
                  <a16:creationId xmlns:a16="http://schemas.microsoft.com/office/drawing/2014/main" id="{C798B357-7DBE-464E-9B93-0C0ABBAA84DA}"/>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3" name="Espace réservé du contenu 2">
            <a:extLst>
              <a:ext uri="{FF2B5EF4-FFF2-40B4-BE49-F238E27FC236}">
                <a16:creationId xmlns:a16="http://schemas.microsoft.com/office/drawing/2014/main" id="{2C84781C-EC37-466B-857F-2A14CFBF9D26}"/>
              </a:ext>
            </a:extLst>
          </p:cNvPr>
          <p:cNvSpPr>
            <a:spLocks noGrp="1"/>
          </p:cNvSpPr>
          <p:nvPr>
            <p:ph idx="1"/>
          </p:nvPr>
        </p:nvSpPr>
        <p:spPr>
          <a:xfrm>
            <a:off x="1714500" y="1921161"/>
            <a:ext cx="8892654" cy="4351338"/>
          </a:xfrm>
        </p:spPr>
        <p:txBody>
          <a:bodyPr>
            <a:noAutofit/>
          </a:bodyPr>
          <a:lstStyle/>
          <a:p>
            <a:pPr indent="0" algn="just">
              <a:lnSpc>
                <a:spcPct val="107000"/>
              </a:lnSpc>
              <a:buNone/>
              <a:tabLst>
                <a:tab pos="3130550" algn="l"/>
              </a:tabLst>
            </a:pPr>
            <a:r>
              <a:rPr lang="en-US" sz="1800" dirty="0">
                <a:latin typeface="Arial" panose="020B0604020202020204" pitchFamily="34" charset="0"/>
                <a:ea typeface="Calibri" panose="020F0502020204030204" pitchFamily="34" charset="0"/>
                <a:cs typeface="Times New Roman" panose="02020603050405020304" pitchFamily="18" charset="0"/>
              </a:rPr>
              <a:t>Mean and extreme temperatures appeared to be above natural variability, relative to 1850-1900, in all continental regions of Africa (high confidence).</a:t>
            </a:r>
          </a:p>
          <a:p>
            <a:pPr indent="0" algn="just">
              <a:lnSpc>
                <a:spcPct val="107000"/>
              </a:lnSpc>
              <a:buNone/>
              <a:tabLst>
                <a:tab pos="3130550" algn="l"/>
              </a:tabLst>
            </a:pPr>
            <a:endParaRPr lang="fr-CH" sz="8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buNone/>
              <a:tabLst>
                <a:tab pos="3130550" algn="l"/>
              </a:tabLst>
            </a:pPr>
            <a:r>
              <a:rPr lang="en-US" sz="1800" dirty="0">
                <a:latin typeface="Arial" panose="020B0604020202020204" pitchFamily="34" charset="0"/>
                <a:ea typeface="Calibri" panose="020F0502020204030204" pitchFamily="34" charset="0"/>
                <a:cs typeface="Times New Roman" panose="02020603050405020304" pitchFamily="18" charset="0"/>
              </a:rPr>
              <a:t>The rate of surface temperature increase has generally been faster in Africa than the global average, with human-induced climate change being the dominant factor (high confidence).</a:t>
            </a:r>
          </a:p>
          <a:p>
            <a:pPr indent="0" algn="just">
              <a:lnSpc>
                <a:spcPct val="107000"/>
              </a:lnSpc>
              <a:buNone/>
              <a:tabLst>
                <a:tab pos="3130550" algn="l"/>
              </a:tabLst>
            </a:pPr>
            <a:endParaRPr lang="fr-CH" sz="8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buNone/>
              <a:tabLst>
                <a:tab pos="3130550" algn="l"/>
              </a:tabLst>
            </a:pPr>
            <a:r>
              <a:rPr lang="en-US" sz="1800" dirty="0">
                <a:latin typeface="Arial" panose="020B0604020202020204" pitchFamily="34" charset="0"/>
                <a:ea typeface="Calibri" panose="020F0502020204030204" pitchFamily="34" charset="0"/>
                <a:cs typeface="Times New Roman" panose="02020603050405020304" pitchFamily="18" charset="0"/>
              </a:rPr>
              <a:t>The observed increases in hot extremes (including heat waves) and decreases in cold extremes (including cold waves) are expected to continue throughout the 21st century with additional climate warming (high confidence).</a:t>
            </a:r>
          </a:p>
          <a:p>
            <a:pPr indent="0" algn="just">
              <a:lnSpc>
                <a:spcPct val="107000"/>
              </a:lnSpc>
              <a:buNone/>
              <a:tabLst>
                <a:tab pos="3130550" algn="l"/>
              </a:tabLst>
            </a:pPr>
            <a:endParaRPr lang="fr-CH" sz="4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buNone/>
              <a:tabLst>
                <a:tab pos="3130550" algn="l"/>
              </a:tabLst>
            </a:pPr>
            <a:r>
              <a:rPr lang="en-US" sz="1800" dirty="0">
                <a:latin typeface="Arial" panose="020B0604020202020204" pitchFamily="34" charset="0"/>
                <a:ea typeface="Calibri" panose="020F0502020204030204" pitchFamily="34" charset="0"/>
                <a:cs typeface="Times New Roman" panose="02020603050405020304" pitchFamily="18" charset="0"/>
              </a:rPr>
              <a:t>Marine heat waves have become more frequent since the 20th century and are expected to increase around Africa (high confidence).</a:t>
            </a:r>
          </a:p>
          <a:p>
            <a:endParaRPr lang="fr-CH" sz="1800" dirty="0"/>
          </a:p>
        </p:txBody>
      </p:sp>
      <p:pic>
        <p:nvPicPr>
          <p:cNvPr id="13" name="Graphique 12" descr="Thermomètre avec un remplissage uni">
            <a:extLst>
              <a:ext uri="{FF2B5EF4-FFF2-40B4-BE49-F238E27FC236}">
                <a16:creationId xmlns:a16="http://schemas.microsoft.com/office/drawing/2014/main" id="{9D73C849-5D52-4F94-B50C-E739ED9745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8851" y="1825625"/>
            <a:ext cx="744645" cy="744645"/>
          </a:xfrm>
          <a:prstGeom prst="rect">
            <a:avLst/>
          </a:prstGeom>
        </p:spPr>
      </p:pic>
      <p:pic>
        <p:nvPicPr>
          <p:cNvPr id="14" name="Graphique 13" descr="Thermomètre avec un remplissage uni">
            <a:extLst>
              <a:ext uri="{FF2B5EF4-FFF2-40B4-BE49-F238E27FC236}">
                <a16:creationId xmlns:a16="http://schemas.microsoft.com/office/drawing/2014/main" id="{950ADFA2-643B-4DC2-9F16-2C10661C5C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8851" y="3081379"/>
            <a:ext cx="744645" cy="744645"/>
          </a:xfrm>
          <a:prstGeom prst="rect">
            <a:avLst/>
          </a:prstGeom>
        </p:spPr>
      </p:pic>
      <p:pic>
        <p:nvPicPr>
          <p:cNvPr id="15" name="Graphique 14" descr="Thermomètre avec un remplissage uni">
            <a:extLst>
              <a:ext uri="{FF2B5EF4-FFF2-40B4-BE49-F238E27FC236}">
                <a16:creationId xmlns:a16="http://schemas.microsoft.com/office/drawing/2014/main" id="{1F191364-4A43-4FE4-8F2A-5770321455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2177" y="5303482"/>
            <a:ext cx="744645" cy="744645"/>
          </a:xfrm>
          <a:prstGeom prst="rect">
            <a:avLst/>
          </a:prstGeom>
        </p:spPr>
      </p:pic>
      <p:pic>
        <p:nvPicPr>
          <p:cNvPr id="16" name="Graphique 15" descr="Thermomètre avec un remplissage uni">
            <a:extLst>
              <a:ext uri="{FF2B5EF4-FFF2-40B4-BE49-F238E27FC236}">
                <a16:creationId xmlns:a16="http://schemas.microsoft.com/office/drawing/2014/main" id="{0C34B1AC-6999-4EA7-8242-446A16D1C4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8852" y="4218414"/>
            <a:ext cx="744645" cy="744645"/>
          </a:xfrm>
          <a:prstGeom prst="rect">
            <a:avLst/>
          </a:prstGeom>
        </p:spPr>
      </p:pic>
      <p:sp>
        <p:nvSpPr>
          <p:cNvPr id="17" name="Titre 1">
            <a:extLst>
              <a:ext uri="{FF2B5EF4-FFF2-40B4-BE49-F238E27FC236}">
                <a16:creationId xmlns:a16="http://schemas.microsoft.com/office/drawing/2014/main" id="{076B82F5-0527-47F5-90B9-16161954DF16}"/>
              </a:ext>
            </a:extLst>
          </p:cNvPr>
          <p:cNvSpPr txBox="1">
            <a:spLocks/>
          </p:cNvSpPr>
          <p:nvPr/>
        </p:nvSpPr>
        <p:spPr>
          <a:xfrm>
            <a:off x="522551" y="879565"/>
            <a:ext cx="11328745" cy="649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4000" b="1" dirty="0">
                <a:solidFill>
                  <a:srgbClr val="682C43"/>
                </a:solidFill>
                <a:latin typeface="+mn-lt"/>
              </a:rPr>
              <a:t>EN GÉNÉRAL SUR L’AFRIQUE -AR6 (GIEC)</a:t>
            </a:r>
          </a:p>
        </p:txBody>
      </p:sp>
    </p:spTree>
    <p:extLst>
      <p:ext uri="{BB962C8B-B14F-4D97-AF65-F5344CB8AC3E}">
        <p14:creationId xmlns:p14="http://schemas.microsoft.com/office/powerpoint/2010/main" val="420984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8E85C336-3ADC-44C6-A6A5-5D3540893B95}"/>
              </a:ext>
            </a:extLst>
          </p:cNvPr>
          <p:cNvGrpSpPr/>
          <p:nvPr/>
        </p:nvGrpSpPr>
        <p:grpSpPr>
          <a:xfrm>
            <a:off x="0" y="0"/>
            <a:ext cx="12192000" cy="6858000"/>
            <a:chOff x="0" y="0"/>
            <a:chExt cx="12192000" cy="6858000"/>
          </a:xfrm>
        </p:grpSpPr>
        <p:grpSp>
          <p:nvGrpSpPr>
            <p:cNvPr id="21" name="Group 20">
              <a:extLst>
                <a:ext uri="{FF2B5EF4-FFF2-40B4-BE49-F238E27FC236}">
                  <a16:creationId xmlns:a16="http://schemas.microsoft.com/office/drawing/2014/main" id="{66B1C6D5-7E3C-465B-B9A6-A0636E6B658D}"/>
                </a:ext>
              </a:extLst>
            </p:cNvPr>
            <p:cNvGrpSpPr/>
            <p:nvPr/>
          </p:nvGrpSpPr>
          <p:grpSpPr>
            <a:xfrm>
              <a:off x="0" y="0"/>
              <a:ext cx="12192000" cy="6858000"/>
              <a:chOff x="285753" y="174978"/>
              <a:chExt cx="8572493" cy="6508044"/>
            </a:xfrm>
          </p:grpSpPr>
          <p:pic>
            <p:nvPicPr>
              <p:cNvPr id="24" name="Picture 23">
                <a:extLst>
                  <a:ext uri="{FF2B5EF4-FFF2-40B4-BE49-F238E27FC236}">
                    <a16:creationId xmlns:a16="http://schemas.microsoft.com/office/drawing/2014/main" id="{BE4D0076-F48C-4C3B-B90A-9EF12D9A3211}"/>
                  </a:ext>
                </a:extLst>
              </p:cNvPr>
              <p:cNvPicPr>
                <a:picLocks noChangeAspect="1"/>
              </p:cNvPicPr>
              <p:nvPr/>
            </p:nvPicPr>
            <p:blipFill>
              <a:blip r:embed="rId2"/>
              <a:stretch>
                <a:fillRect/>
              </a:stretch>
            </p:blipFill>
            <p:spPr>
              <a:xfrm flipH="1">
                <a:off x="4556957" y="174978"/>
                <a:ext cx="4301289" cy="6508044"/>
              </a:xfrm>
              <a:prstGeom prst="rect">
                <a:avLst/>
              </a:prstGeom>
            </p:spPr>
          </p:pic>
          <p:pic>
            <p:nvPicPr>
              <p:cNvPr id="25" name="Picture 24">
                <a:extLst>
                  <a:ext uri="{FF2B5EF4-FFF2-40B4-BE49-F238E27FC236}">
                    <a16:creationId xmlns:a16="http://schemas.microsoft.com/office/drawing/2014/main" id="{152623C7-8171-402C-AF56-F00732A866F9}"/>
                  </a:ext>
                </a:extLst>
              </p:cNvPr>
              <p:cNvPicPr>
                <a:picLocks noChangeAspect="1"/>
              </p:cNvPicPr>
              <p:nvPr/>
            </p:nvPicPr>
            <p:blipFill>
              <a:blip r:embed="rId2"/>
              <a:stretch>
                <a:fillRect/>
              </a:stretch>
            </p:blipFill>
            <p:spPr>
              <a:xfrm>
                <a:off x="285753" y="174978"/>
                <a:ext cx="4271206" cy="6508044"/>
              </a:xfrm>
              <a:prstGeom prst="rect">
                <a:avLst/>
              </a:prstGeom>
            </p:spPr>
          </p:pic>
          <p:sp>
            <p:nvSpPr>
              <p:cNvPr id="26" name="Rectangle 25">
                <a:extLst>
                  <a:ext uri="{FF2B5EF4-FFF2-40B4-BE49-F238E27FC236}">
                    <a16:creationId xmlns:a16="http://schemas.microsoft.com/office/drawing/2014/main" id="{F7143F0A-82A9-4209-BE48-1D44FB25CF86}"/>
                  </a:ext>
                </a:extLst>
              </p:cNvPr>
              <p:cNvSpPr/>
              <p:nvPr/>
            </p:nvSpPr>
            <p:spPr>
              <a:xfrm>
                <a:off x="285753" y="174978"/>
                <a:ext cx="8572493" cy="6508044"/>
              </a:xfrm>
              <a:prstGeom prst="rect">
                <a:avLst/>
              </a:pr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81"/>
              </a:p>
            </p:txBody>
          </p:sp>
        </p:grpSp>
        <p:sp>
          <p:nvSpPr>
            <p:cNvPr id="22" name="Rectangle 21">
              <a:extLst>
                <a:ext uri="{FF2B5EF4-FFF2-40B4-BE49-F238E27FC236}">
                  <a16:creationId xmlns:a16="http://schemas.microsoft.com/office/drawing/2014/main" id="{6965FA89-4B7D-4A02-BDB4-B9CD4731B243}"/>
                </a:ext>
              </a:extLst>
            </p:cNvPr>
            <p:cNvSpPr/>
            <p:nvPr/>
          </p:nvSpPr>
          <p:spPr>
            <a:xfrm>
              <a:off x="386169" y="287323"/>
              <a:ext cx="11387574" cy="628335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350"/>
            </a:p>
          </p:txBody>
        </p:sp>
        <p:sp>
          <p:nvSpPr>
            <p:cNvPr id="23" name="Title 4">
              <a:extLst>
                <a:ext uri="{FF2B5EF4-FFF2-40B4-BE49-F238E27FC236}">
                  <a16:creationId xmlns:a16="http://schemas.microsoft.com/office/drawing/2014/main" id="{D1F621AC-584F-4AF3-8E9D-007F5DAA0687}"/>
                </a:ext>
              </a:extLst>
            </p:cNvPr>
            <p:cNvSpPr txBox="1">
              <a:spLocks/>
            </p:cNvSpPr>
            <p:nvPr/>
          </p:nvSpPr>
          <p:spPr>
            <a:xfrm>
              <a:off x="402213" y="389182"/>
              <a:ext cx="11387573" cy="4903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1400" b="1" dirty="0">
                  <a:solidFill>
                    <a:schemeClr val="tx1">
                      <a:lumMod val="50000"/>
                      <a:lumOff val="50000"/>
                    </a:schemeClr>
                  </a:solidFill>
                  <a:latin typeface="Gill Sans MT" panose="020B0502020104020203" pitchFamily="34" charset="0"/>
                </a:rPr>
                <a:t>CLIMATE AND DISASTER RISK FINANCING ONLINE TRAINING</a:t>
              </a:r>
            </a:p>
            <a:p>
              <a:pPr algn="ctr"/>
              <a:r>
                <a:rPr lang="en-ZA" sz="1400" b="1" i="1" dirty="0">
                  <a:solidFill>
                    <a:schemeClr val="tx1">
                      <a:lumMod val="50000"/>
                      <a:lumOff val="50000"/>
                    </a:schemeClr>
                  </a:solidFill>
                  <a:latin typeface="Gill Sans MT" panose="020B0502020104020203" pitchFamily="34" charset="0"/>
                </a:rPr>
                <a:t>SESSION 1: The Disaster and Climate Risk Context of Africa – Crisis, Financing &amp; the Future  </a:t>
              </a:r>
            </a:p>
          </p:txBody>
        </p:sp>
      </p:grpSp>
      <p:sp>
        <p:nvSpPr>
          <p:cNvPr id="3" name="Espace réservé du contenu 2">
            <a:extLst>
              <a:ext uri="{FF2B5EF4-FFF2-40B4-BE49-F238E27FC236}">
                <a16:creationId xmlns:a16="http://schemas.microsoft.com/office/drawing/2014/main" id="{2C84781C-EC37-466B-857F-2A14CFBF9D26}"/>
              </a:ext>
            </a:extLst>
          </p:cNvPr>
          <p:cNvSpPr>
            <a:spLocks noGrp="1"/>
          </p:cNvSpPr>
          <p:nvPr>
            <p:ph idx="1"/>
          </p:nvPr>
        </p:nvSpPr>
        <p:spPr>
          <a:xfrm>
            <a:off x="1231900" y="1825625"/>
            <a:ext cx="10121900" cy="4351338"/>
          </a:xfrm>
        </p:spPr>
        <p:txBody>
          <a:bodyPr>
            <a:noAutofit/>
          </a:bodyPr>
          <a:lstStyle/>
          <a:p>
            <a:pPr indent="0" algn="just">
              <a:lnSpc>
                <a:spcPct val="107000"/>
              </a:lnSpc>
              <a:buNone/>
              <a:tabLst>
                <a:tab pos="3130550" algn="l"/>
              </a:tabLst>
            </a:pPr>
            <a:r>
              <a:rPr lang="en-US" sz="2000" dirty="0">
                <a:latin typeface="Arial" panose="020B0604020202020204" pitchFamily="34" charset="0"/>
                <a:ea typeface="Calibri" panose="020F0502020204030204" pitchFamily="34" charset="0"/>
                <a:cs typeface="Times New Roman" panose="02020603050405020304" pitchFamily="18" charset="0"/>
              </a:rPr>
              <a:t>Relative sea level has risen at a higher rate than the global average sea level around Africa over the past 3 decades. Relative sea level rise is likely to continue around Africa, contributing to increased frequency and severity of coastal flooding in low-lying areas with coastal erosion and along most sandy coasts (high confidence).</a:t>
            </a:r>
          </a:p>
          <a:p>
            <a:pPr indent="0" algn="just">
              <a:lnSpc>
                <a:spcPct val="107000"/>
              </a:lnSpc>
              <a:buNone/>
              <a:tabLst>
                <a:tab pos="3130550" algn="l"/>
              </a:tabLst>
            </a:pPr>
            <a:endParaRPr lang="fr-CH" sz="800" dirty="0">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3130550" algn="l"/>
              </a:tabLst>
            </a:pPr>
            <a:r>
              <a:rPr lang="en-US" sz="2000" dirty="0">
                <a:latin typeface="Arial" panose="020B0604020202020204" pitchFamily="34" charset="0"/>
                <a:ea typeface="Calibri" panose="020F0502020204030204" pitchFamily="34" charset="0"/>
                <a:cs typeface="Times New Roman" panose="02020603050405020304" pitchFamily="18" charset="0"/>
              </a:rPr>
              <a:t>The frequency and intensity of heavy precipitation events are expected to increase almost everywhere in Africa with further climate warming (high confidence).</a:t>
            </a:r>
          </a:p>
          <a:p>
            <a:pPr indent="0" algn="just">
              <a:lnSpc>
                <a:spcPct val="107000"/>
              </a:lnSpc>
              <a:spcAft>
                <a:spcPts val="800"/>
              </a:spcAft>
              <a:buNone/>
              <a:tabLst>
                <a:tab pos="3130550" algn="l"/>
              </a:tabLst>
            </a:pPr>
            <a:endParaRPr lang="en-US" sz="600" dirty="0">
              <a:latin typeface="Arial" panose="020B060402020202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3130550" algn="l"/>
              </a:tabLst>
            </a:pPr>
            <a:r>
              <a:rPr lang="en-US" sz="2000" dirty="0">
                <a:latin typeface="Arial" panose="020B0604020202020204" pitchFamily="34" charset="0"/>
                <a:ea typeface="Calibri" panose="020F0502020204030204" pitchFamily="34" charset="0"/>
                <a:cs typeface="Times New Roman" panose="02020603050405020304" pitchFamily="18" charset="0"/>
              </a:rPr>
              <a:t>Observed increase in West African monsoonal rainfall during the 20th century due to warming greenhouse gas emissions masked by the cooling decrease in anthropogenic aerosol emissions (high confidence). The observed increase since the 1980s is partly due to the increasing influence of greenhouse gases and the reduced cooling effect of human aerosol emissions in Europe and North America.</a:t>
            </a:r>
          </a:p>
          <a:p>
            <a:pPr marL="457200" algn="just">
              <a:lnSpc>
                <a:spcPct val="107000"/>
              </a:lnSpc>
              <a:spcAft>
                <a:spcPts val="800"/>
              </a:spcAft>
              <a:tabLst>
                <a:tab pos="3130550" algn="l"/>
              </a:tabLst>
            </a:pPr>
            <a:endParaRPr lang="fr-CH" sz="1800" dirty="0">
              <a:latin typeface="Calibri" panose="020F0502020204030204" pitchFamily="34" charset="0"/>
              <a:ea typeface="Calibri" panose="020F0502020204030204" pitchFamily="34" charset="0"/>
              <a:cs typeface="Times New Roman" panose="02020603050405020304" pitchFamily="18" charset="0"/>
            </a:endParaRPr>
          </a:p>
          <a:p>
            <a:endParaRPr lang="fr-CH" sz="1800" dirty="0"/>
          </a:p>
        </p:txBody>
      </p:sp>
      <p:pic>
        <p:nvPicPr>
          <p:cNvPr id="11" name="Graphique 10" descr="Vague contour">
            <a:extLst>
              <a:ext uri="{FF2B5EF4-FFF2-40B4-BE49-F238E27FC236}">
                <a16:creationId xmlns:a16="http://schemas.microsoft.com/office/drawing/2014/main" id="{26D4BFEB-5AB9-4100-9622-3E736F3072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3067" y="1841714"/>
            <a:ext cx="1052318" cy="1052318"/>
          </a:xfrm>
          <a:prstGeom prst="rect">
            <a:avLst/>
          </a:prstGeom>
        </p:spPr>
      </p:pic>
      <p:pic>
        <p:nvPicPr>
          <p:cNvPr id="18" name="Graphique 17" descr="Pluie avec un remplissage uni">
            <a:extLst>
              <a:ext uri="{FF2B5EF4-FFF2-40B4-BE49-F238E27FC236}">
                <a16:creationId xmlns:a16="http://schemas.microsoft.com/office/drawing/2014/main" id="{4AB95D83-0C63-4A44-A212-743DD87618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554" y="3287779"/>
            <a:ext cx="1203344" cy="1203344"/>
          </a:xfrm>
          <a:prstGeom prst="rect">
            <a:avLst/>
          </a:prstGeom>
        </p:spPr>
      </p:pic>
      <p:pic>
        <p:nvPicPr>
          <p:cNvPr id="19" name="Graphique 18" descr="Pluie avec un remplissage uni">
            <a:extLst>
              <a:ext uri="{FF2B5EF4-FFF2-40B4-BE49-F238E27FC236}">
                <a16:creationId xmlns:a16="http://schemas.microsoft.com/office/drawing/2014/main" id="{B2FA87A7-0887-4D37-82DD-BE639819A3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2041" y="4986423"/>
            <a:ext cx="1203344" cy="1203344"/>
          </a:xfrm>
          <a:prstGeom prst="rect">
            <a:avLst/>
          </a:prstGeom>
        </p:spPr>
      </p:pic>
      <p:sp>
        <p:nvSpPr>
          <p:cNvPr id="27" name="Titre 1">
            <a:extLst>
              <a:ext uri="{FF2B5EF4-FFF2-40B4-BE49-F238E27FC236}">
                <a16:creationId xmlns:a16="http://schemas.microsoft.com/office/drawing/2014/main" id="{11FE0339-830D-4C7A-9DB8-B452DBA4803A}"/>
              </a:ext>
            </a:extLst>
          </p:cNvPr>
          <p:cNvSpPr txBox="1">
            <a:spLocks/>
          </p:cNvSpPr>
          <p:nvPr/>
        </p:nvSpPr>
        <p:spPr>
          <a:xfrm>
            <a:off x="522551" y="879565"/>
            <a:ext cx="11328745" cy="6491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CH" sz="4000" b="1" dirty="0">
                <a:solidFill>
                  <a:srgbClr val="682C43"/>
                </a:solidFill>
                <a:latin typeface="+mn-lt"/>
              </a:rPr>
              <a:t>EN GÉNÉRAL SUR L’AFRIQUE -AR6 (GIEC)</a:t>
            </a:r>
          </a:p>
        </p:txBody>
      </p:sp>
    </p:spTree>
    <p:extLst>
      <p:ext uri="{BB962C8B-B14F-4D97-AF65-F5344CB8AC3E}">
        <p14:creationId xmlns:p14="http://schemas.microsoft.com/office/powerpoint/2010/main" val="12653847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992</TotalTime>
  <Words>1848</Words>
  <Application>Microsoft Office PowerPoint</Application>
  <PresentationFormat>Widescreen</PresentationFormat>
  <Paragraphs>150</Paragraphs>
  <Slides>29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Cambria Math</vt:lpstr>
      <vt:lpstr>Gill Sans MT</vt:lpstr>
      <vt:lpstr>Tahoma</vt:lpstr>
      <vt:lpstr>Times New Roman</vt:lpstr>
      <vt:lpstr>Office Theme</vt:lpstr>
      <vt:lpstr>SESSION 2:  Evolving Disaster and Climate Risk Context of Africa   Prof. RANDRIANALIJAONA Tiana Mahefasoa Disaster Risk Governance and Sustainable Development Economist Development Centre of Economic Studies and Research  University of Antananarivo - Madagascar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Average Annual Temperatures</vt:lpstr>
      <vt:lpstr>Precipitation</vt:lpstr>
      <vt:lpstr>Annual average soil moisture variation</vt:lpstr>
      <vt:lpstr>With further increases in global warming, changes in extreme hot and cold temperatures, averages and maximum daily precipitation become more important.</vt:lpstr>
      <vt:lpstr>PROJECTIONS FOR THE SAHEL </vt:lpstr>
      <vt:lpstr>PowerPoint Presentation</vt:lpstr>
      <vt:lpstr>PowerPoint Presentation</vt:lpstr>
      <vt:lpstr>Stabilizing the human-induced global temperature increase requires achieving zero net anthropogenic CO2 emissions</vt:lpstr>
      <vt:lpstr>Limiting global temperature increase to a specific level would mean limiting cumulative CO2 emissions to a carbon budget.</vt:lpstr>
      <vt:lpstr>COP 27: BECAUSE EVERY FRACTION OF A °C COUNTS!</vt:lpstr>
      <vt:lpstr>FUTURE RISK IS GREATER THAN THE IMPACTS ALREADY OBSERVED! </vt:lpstr>
      <vt:lpstr>CROP YIELD</vt:lpstr>
      <vt:lpstr>MIGRATION OF SPECIES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AREA 1</dc:title>
  <dc:creator>Francioli, APM, Mnr [albertofrancioli@sun.ac.za]</dc:creator>
  <cp:lastModifiedBy>Beth Mbote</cp:lastModifiedBy>
  <cp:revision>23</cp:revision>
  <dcterms:created xsi:type="dcterms:W3CDTF">2021-10-13T11:43:17Z</dcterms:created>
  <dcterms:modified xsi:type="dcterms:W3CDTF">2022-09-06T08:22:14Z</dcterms:modified>
</cp:coreProperties>
</file>